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48" r:id="rId5"/>
  </p:sldMasterIdLst>
  <p:notesMasterIdLst>
    <p:notesMasterId r:id="rId62"/>
  </p:notesMasterIdLst>
  <p:sldIdLst>
    <p:sldId id="257" r:id="rId6"/>
    <p:sldId id="373" r:id="rId7"/>
    <p:sldId id="287" r:id="rId8"/>
    <p:sldId id="349" r:id="rId9"/>
    <p:sldId id="375" r:id="rId10"/>
    <p:sldId id="350" r:id="rId11"/>
    <p:sldId id="344" r:id="rId12"/>
    <p:sldId id="377" r:id="rId13"/>
    <p:sldId id="314" r:id="rId14"/>
    <p:sldId id="346" r:id="rId15"/>
    <p:sldId id="372" r:id="rId16"/>
    <p:sldId id="376" r:id="rId17"/>
    <p:sldId id="325" r:id="rId18"/>
    <p:sldId id="378" r:id="rId19"/>
    <p:sldId id="380" r:id="rId20"/>
    <p:sldId id="381" r:id="rId21"/>
    <p:sldId id="382" r:id="rId22"/>
    <p:sldId id="383" r:id="rId23"/>
    <p:sldId id="389" r:id="rId24"/>
    <p:sldId id="384" r:id="rId25"/>
    <p:sldId id="385" r:id="rId26"/>
    <p:sldId id="386" r:id="rId27"/>
    <p:sldId id="387" r:id="rId28"/>
    <p:sldId id="388" r:id="rId29"/>
    <p:sldId id="392" r:id="rId30"/>
    <p:sldId id="391" r:id="rId31"/>
    <p:sldId id="397" r:id="rId32"/>
    <p:sldId id="390" r:id="rId33"/>
    <p:sldId id="393" r:id="rId34"/>
    <p:sldId id="396" r:id="rId35"/>
    <p:sldId id="335" r:id="rId36"/>
    <p:sldId id="394" r:id="rId37"/>
    <p:sldId id="339" r:id="rId38"/>
    <p:sldId id="328" r:id="rId39"/>
    <p:sldId id="356" r:id="rId40"/>
    <p:sldId id="395" r:id="rId41"/>
    <p:sldId id="368" r:id="rId42"/>
    <p:sldId id="398" r:id="rId43"/>
    <p:sldId id="305" r:id="rId44"/>
    <p:sldId id="342" r:id="rId45"/>
    <p:sldId id="329" r:id="rId46"/>
    <p:sldId id="400" r:id="rId47"/>
    <p:sldId id="407" r:id="rId48"/>
    <p:sldId id="370" r:id="rId49"/>
    <p:sldId id="347" r:id="rId50"/>
    <p:sldId id="367" r:id="rId51"/>
    <p:sldId id="403" r:id="rId52"/>
    <p:sldId id="405" r:id="rId53"/>
    <p:sldId id="355" r:id="rId54"/>
    <p:sldId id="408" r:id="rId55"/>
    <p:sldId id="365" r:id="rId56"/>
    <p:sldId id="401" r:id="rId57"/>
    <p:sldId id="334" r:id="rId58"/>
    <p:sldId id="402" r:id="rId59"/>
    <p:sldId id="308" r:id="rId60"/>
    <p:sldId id="264"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D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35FB6-DDD7-4DBB-9548-E45AF8F961A2}" v="769" dt="2023-07-12T20:26:10.589"/>
    <p1510:client id="{04823852-C7C2-1A47-7D26-E2E05FCCA6D7}" v="61" dt="2023-07-13T15:19:06.304"/>
    <p1510:client id="{0DDAEA03-EAF9-A2D5-0A05-EFB31288F9FF}" v="208" dt="2023-07-13T19:51:47.040"/>
    <p1510:client id="{274B1761-AE4F-42CE-9029-D99BACFDE8C2}" v="515" dt="2022-07-13T02:57:16.126"/>
    <p1510:client id="{315645D5-EAD7-B3CD-54DC-2C192B01F4AB}" v="53" dt="2023-07-13T18:51:21.812"/>
    <p1510:client id="{36825B5F-5962-865B-80A4-9A58086C184C}" v="8" dt="2023-06-12T15:27:05.772"/>
    <p1510:client id="{3CBC7504-AAA5-8576-3CB6-C7BD431ACFA8}" v="58" dt="2023-07-11T19:12:59.754"/>
    <p1510:client id="{4BBF949F-8DFE-1FFD-E988-A3AC18BFBCFE}" v="387" dt="2023-07-13T18:37:40.216"/>
    <p1510:client id="{4C7B85A8-7D81-B09D-1253-1785096009AA}" v="4278" dt="2023-07-13T13:47:30.292"/>
    <p1510:client id="{4FCC73FF-24DC-F3C2-47AE-F998F54D7A8F}" v="634" dt="2023-07-13T15:40:45.597"/>
    <p1510:client id="{6D57C3D1-4FAB-DE12-3ACF-79CF6C7C00B0}" v="9" dt="2022-07-13T18:27:25.745"/>
    <p1510:client id="{8130ABA6-34C2-C39B-5C1E-F7B06977F140}" v="115" dt="2022-07-12T21:52:20.216"/>
    <p1510:client id="{D59FE677-6B76-6B8D-FE99-A9707346B534}" v="210" dt="2022-07-13T13:58:08.810"/>
    <p1510:client id="{DE8B88C5-FE02-4B17-A7EC-BC99D9432C52}" v="1342" dt="2022-07-13T18:37:31.831"/>
    <p1510:client id="{E96AD468-1D6F-BF18-1716-F7824D3E9BCC}" v="3" dt="2023-07-13T15:40:07.086"/>
    <p1510:client id="{EDC97619-5397-66AA-B81B-7C847D31C468}" v="650" dt="2022-07-12T21:24:21.588"/>
    <p1510:client id="{F9517787-28BE-48E1-8F21-C5B4FF0B2B6A}" v="496" dt="2022-07-13T00:23:29.1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4D1D6E-75D8-4696-91D6-18B58720CDAA}" type="datetimeFigureOut">
              <a:rPr lang="en-US" smtClean="0"/>
              <a:t>7/14/2023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5F81D9-23C2-4F13-8544-0F3E2EC135E9}" type="slidenum">
              <a:rPr lang="en-US" smtClean="0"/>
              <a:t>‹#›</a:t>
            </a:fld>
            <a:endParaRPr lang="en-US"/>
          </a:p>
        </p:txBody>
      </p:sp>
    </p:spTree>
    <p:extLst>
      <p:ext uri="{BB962C8B-B14F-4D97-AF65-F5344CB8AC3E}">
        <p14:creationId xmlns:p14="http://schemas.microsoft.com/office/powerpoint/2010/main" val="324700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unity.columbussports.org/wp-content/uploads/2022/07/2022_Digital_Community-Cup-Handbook-2.pdf" TargetMode="External"/><Relationship Id="rId7" Type="http://schemas.openxmlformats.org/officeDocument/2006/relationships/hyperlink" Target="https://community.columbussports.org/wp-content/uploads/2022/07/22_Giant-Eagle-Catering-Menu.pdf"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community.columbussports.org/wp-content/uploads/2022/07/2022-Sports-Map.pdf" TargetMode="External"/><Relationship Id="rId5" Type="http://schemas.openxmlformats.org/officeDocument/2006/relationships/hyperlink" Target="https://community.columbussports.org/wp-content/uploads/2022/07/2022-5K-Race-Course-Map.pdf" TargetMode="External"/><Relationship Id="rId4" Type="http://schemas.openxmlformats.org/officeDocument/2006/relationships/hyperlink" Target="https://assets.simpleviewinc.com/simpleview/image/upload/v1/clients/columbus/21_Overview_Map_df8347d7-8b70-4ce7-857e-ba80530f5a54.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1</a:t>
            </a:fld>
            <a:endParaRPr lang="en-US"/>
          </a:p>
        </p:txBody>
      </p:sp>
    </p:spTree>
    <p:extLst>
      <p:ext uri="{BB962C8B-B14F-4D97-AF65-F5344CB8AC3E}">
        <p14:creationId xmlns:p14="http://schemas.microsoft.com/office/powerpoint/2010/main" val="3757815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2</a:t>
            </a:fld>
            <a:endParaRPr lang="en-US"/>
          </a:p>
        </p:txBody>
      </p:sp>
    </p:spTree>
    <p:extLst>
      <p:ext uri="{BB962C8B-B14F-4D97-AF65-F5344CB8AC3E}">
        <p14:creationId xmlns:p14="http://schemas.microsoft.com/office/powerpoint/2010/main" val="3485787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Welcome to the 2022 Community Cup Virtual Orientation! </a:t>
            </a:r>
          </a:p>
          <a:p>
            <a:pPr marL="457200" marR="0" lvl="1"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New teams and team captains – welcome! Returning teams – it's great to have you back </a:t>
            </a:r>
          </a:p>
          <a:p>
            <a:pPr lvl="1" algn="l" rtl="0" fontAlgn="base">
              <a:buFont typeface="Arial" panose="020B0604020202020204" pitchFamily="34" charset="0"/>
              <a:buNone/>
            </a:pPr>
            <a:endParaRPr lang="en-US" sz="1800" b="0" i="0">
              <a:solidFill>
                <a:srgbClr val="000000"/>
              </a:solidFill>
              <a:effectLst/>
              <a:latin typeface="Calibri" panose="020F0502020204030204" pitchFamily="34" charset="0"/>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Introduce myself and role at Sports Commission and Community Cup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Housekeeping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video and microphone off, chat box for questions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Recording Meeting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Orientation Virtual Handouts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Community Cup Handbook: </a:t>
            </a:r>
            <a:r>
              <a:rPr lang="en-US" sz="1800" b="0" i="0" u="sng" strike="noStrike">
                <a:solidFill>
                  <a:srgbClr val="0563C1"/>
                </a:solidFill>
                <a:effectLst/>
                <a:latin typeface="Calibri" panose="020F0502020204030204" pitchFamily="34" charset="0"/>
                <a:hlinkClick r:id="rId3"/>
              </a:rPr>
              <a:t>https://community.columbussports.org/wp-content/uploads/2022/07/2022_Digital_Community-Cup-Handbook-2.pdf</a:t>
            </a:r>
            <a:r>
              <a:rPr lang="en-US" sz="1800" b="0" i="0">
                <a:solidFill>
                  <a:srgbClr val="000000"/>
                </a:solidFill>
                <a:effectLst/>
                <a:latin typeface="Calibri" panose="020F0502020204030204" pitchFamily="34" charset="0"/>
              </a:rPr>
              <a: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Maps: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Fortress Overview: </a:t>
            </a:r>
            <a:r>
              <a:rPr lang="en-US" sz="1800" b="0" i="0" u="sng" strike="noStrike">
                <a:solidFill>
                  <a:srgbClr val="0563C1"/>
                </a:solidFill>
                <a:effectLst/>
                <a:latin typeface="Calibri" panose="020F0502020204030204" pitchFamily="34" charset="0"/>
                <a:hlinkClick r:id="rId4"/>
              </a:rPr>
              <a:t>https://assets.simpleviewinc.com/simpleview/image/upload/v1/clients/columbus/21_Overview_Map_df8347d7-8b70-4ce7-857e-ba80530f5a54.pdf</a:t>
            </a:r>
            <a:r>
              <a:rPr lang="en-US" sz="1800" b="0" i="0">
                <a:solidFill>
                  <a:srgbClr val="000000"/>
                </a:solidFill>
                <a:effectLst/>
                <a:latin typeface="Calibri" panose="020F0502020204030204" pitchFamily="34" charset="0"/>
              </a:rPr>
              <a:t>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5K Race: </a:t>
            </a:r>
            <a:r>
              <a:rPr lang="en-US" sz="1800" b="0" i="0">
                <a:solidFill>
                  <a:srgbClr val="000000"/>
                </a:solidFill>
                <a:effectLst/>
                <a:latin typeface="WordVisiCarriageReturn_MSFontService"/>
              </a:rPr>
              <a:t> </a:t>
            </a:r>
            <a:br>
              <a:rPr lang="en-US" sz="1800" b="0" i="0">
                <a:solidFill>
                  <a:srgbClr val="000000"/>
                </a:solidFill>
                <a:effectLst/>
                <a:latin typeface="WordVisiCarriageReturn_MSFontService"/>
              </a:rPr>
            </a:br>
            <a:r>
              <a:rPr lang="en-US" sz="1800" b="0" i="0" u="sng" strike="noStrike">
                <a:solidFill>
                  <a:srgbClr val="0563C1"/>
                </a:solidFill>
                <a:effectLst/>
                <a:latin typeface="Calibri" panose="020F0502020204030204" pitchFamily="34" charset="0"/>
                <a:hlinkClick r:id="rId5"/>
              </a:rPr>
              <a:t>https://community.columbussports.org/wp-content/uploads/2022/07/2022-5K-Race-Course-Map.pdf</a:t>
            </a:r>
            <a:r>
              <a:rPr lang="en-US" sz="1800" b="0" i="0">
                <a:solidFill>
                  <a:srgbClr val="000000"/>
                </a:solidFill>
                <a:effectLst/>
                <a:latin typeface="Calibri" panose="020F0502020204030204" pitchFamily="34" charset="0"/>
              </a:rPr>
              <a:t>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Sports Maps: </a:t>
            </a:r>
            <a:r>
              <a:rPr lang="en-US" sz="1800" b="0" i="0">
                <a:solidFill>
                  <a:srgbClr val="000000"/>
                </a:solidFill>
                <a:effectLst/>
                <a:latin typeface="WordVisiCarriageReturn_MSFontService"/>
              </a:rPr>
              <a:t> </a:t>
            </a:r>
            <a:br>
              <a:rPr lang="en-US" sz="1800" b="0" i="0">
                <a:solidFill>
                  <a:srgbClr val="000000"/>
                </a:solidFill>
                <a:effectLst/>
                <a:latin typeface="WordVisiCarriageReturn_MSFontService"/>
              </a:rPr>
            </a:br>
            <a:r>
              <a:rPr lang="en-US" sz="1800" b="0" i="0" u="sng" strike="noStrike">
                <a:solidFill>
                  <a:srgbClr val="0563C1"/>
                </a:solidFill>
                <a:effectLst/>
                <a:latin typeface="Calibri" panose="020F0502020204030204" pitchFamily="34" charset="0"/>
                <a:hlinkClick r:id="rId6"/>
              </a:rPr>
              <a:t>https://community.columbussports.org/wp-content/uploads/2022/07/2022-Sports-Map.pdf</a:t>
            </a:r>
            <a:r>
              <a:rPr lang="en-US" sz="1800" b="0" i="0">
                <a:solidFill>
                  <a:srgbClr val="000000"/>
                </a:solidFill>
                <a:effectLst/>
                <a:latin typeface="Calibri" panose="020F0502020204030204" pitchFamily="34" charset="0"/>
              </a:rPr>
              <a:t>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Tailgate Zone:  https://community.columbussports.org/wp-content/uploads/2022/07/Tailgate-Zone-2022.pdf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Giant Eagle Catering Menu: </a:t>
            </a:r>
            <a:r>
              <a:rPr lang="en-US" sz="1800" b="0" i="0" u="sng" strike="noStrike">
                <a:solidFill>
                  <a:srgbClr val="0563C1"/>
                </a:solidFill>
                <a:effectLst/>
                <a:latin typeface="Calibri" panose="020F0502020204030204" pitchFamily="34" charset="0"/>
                <a:hlinkClick r:id="rId7"/>
              </a:rPr>
              <a:t>https://community.columbussports.org/wp-content/uploads/2022/07/22_Giant-Eagle-Catering-Menu.pdf</a:t>
            </a:r>
            <a:r>
              <a:rPr lang="en-US" sz="1800" b="0" i="0">
                <a:solidFill>
                  <a:srgbClr val="000000"/>
                </a:solidFill>
                <a:effectLst/>
                <a:latin typeface="Calibri" panose="020F0502020204030204" pitchFamily="34" charset="0"/>
              </a:rPr>
              <a:t>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3</a:t>
            </a:fld>
            <a:endParaRPr lang="en-US"/>
          </a:p>
        </p:txBody>
      </p:sp>
    </p:spTree>
    <p:extLst>
      <p:ext uri="{BB962C8B-B14F-4D97-AF65-F5344CB8AC3E}">
        <p14:creationId xmlns:p14="http://schemas.microsoft.com/office/powerpoint/2010/main" val="924306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a:t>
            </a:fld>
            <a:endParaRPr lang="en-US"/>
          </a:p>
        </p:txBody>
      </p:sp>
    </p:spTree>
    <p:extLst>
      <p:ext uri="{BB962C8B-B14F-4D97-AF65-F5344CB8AC3E}">
        <p14:creationId xmlns:p14="http://schemas.microsoft.com/office/powerpoint/2010/main" val="2219069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Major Event Updates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New Location for some teams– Fortress </a:t>
            </a:r>
            <a:r>
              <a:rPr lang="en-US" sz="1800" b="0" i="0" err="1">
                <a:solidFill>
                  <a:srgbClr val="000000"/>
                </a:solidFill>
                <a:effectLst/>
                <a:latin typeface="Calibri" panose="020F0502020204030204" pitchFamily="34" charset="0"/>
              </a:rPr>
              <a:t>Obetz</a:t>
            </a:r>
            <a:r>
              <a:rPr lang="en-US" sz="1800" b="0" i="0">
                <a:solidFill>
                  <a:srgbClr val="000000"/>
                </a:solidFill>
                <a:effectLst/>
                <a:latin typeface="Calibri" panose="020F0502020204030204" pitchFamily="34" charset="0"/>
              </a:rPr>
              <a: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Athlete and Non-athlete Check-in Process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Scoring Updates: Charity Challenge and Volunteer for Points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Family and Friends Registration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6</a:t>
            </a:fld>
            <a:endParaRPr lang="en-US"/>
          </a:p>
        </p:txBody>
      </p:sp>
    </p:spTree>
    <p:extLst>
      <p:ext uri="{BB962C8B-B14F-4D97-AF65-F5344CB8AC3E}">
        <p14:creationId xmlns:p14="http://schemas.microsoft.com/office/powerpoint/2010/main" val="26267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Team Captain Responsibilities: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Rally coworkers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Build teams for each event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Submit t-shirt or picture of t-shirt for t-shirt contest - read handbook or Team Resources for details on T-Shirt Contest</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Prep your tailgate Zone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Team Resources on the website: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Roster to organize your team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Photos, social media graphics, and other resources to help recruit your team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Looking for feedback on how to help you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If we cannot do this year, may try in 2023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Teams can have co-captains or captains for the day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7</a:t>
            </a:fld>
            <a:endParaRPr lang="en-US"/>
          </a:p>
        </p:txBody>
      </p:sp>
    </p:spTree>
    <p:extLst>
      <p:ext uri="{BB962C8B-B14F-4D97-AF65-F5344CB8AC3E}">
        <p14:creationId xmlns:p14="http://schemas.microsoft.com/office/powerpoint/2010/main" val="1284978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70C0"/>
                </a:solidFill>
                <a:effectLst/>
                <a:latin typeface="Calibri" panose="020F0502020204030204" pitchFamily="34" charset="0"/>
              </a:rPr>
              <a:t>Other ways to earn points like in the past. Up to 100 points total.  </a:t>
            </a: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70C0"/>
                </a:solidFill>
                <a:effectLst/>
                <a:latin typeface="Calibri" panose="020F0502020204030204" pitchFamily="34" charset="0"/>
              </a:rPr>
              <a:t>Will run until THIS Friday, July 15</a:t>
            </a:r>
            <a:r>
              <a:rPr lang="en-US" sz="1800" b="0" i="0" baseline="30000">
                <a:solidFill>
                  <a:srgbClr val="0070C0"/>
                </a:solidFill>
                <a:effectLst/>
                <a:latin typeface="Calibri" panose="020F0502020204030204" pitchFamily="34" charset="0"/>
              </a:rPr>
              <a:t>th</a:t>
            </a:r>
            <a:r>
              <a:rPr lang="en-US" sz="1800" b="0" i="0">
                <a:solidFill>
                  <a:srgbClr val="0070C0"/>
                </a:solidFill>
                <a:effectLst/>
                <a:latin typeface="Calibri" panose="020F0502020204030204" pitchFamily="34" charset="0"/>
              </a:rPr>
              <a:t> at 5 p.m.  </a:t>
            </a: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70C0"/>
                </a:solidFill>
                <a:effectLst/>
                <a:latin typeface="Calibri" panose="020F0502020204030204" pitchFamily="34" charset="0"/>
              </a:rPr>
              <a:t>Mid-Ohio Food Collective and The Columbus Foundation (Gifts of Kindness Fund) and ROX are the three beneficiaries this year </a:t>
            </a:r>
            <a:endParaRPr lang="en-US" sz="1800" b="0" i="0">
              <a:solidFill>
                <a:srgbClr val="000000"/>
              </a:solidFill>
              <a:effectLst/>
              <a:latin typeface="Calibri" panose="020F0502020204030204" pitchFamily="34" charset="0"/>
            </a:endParaRPr>
          </a:p>
          <a:p>
            <a:pPr algn="l" rtl="0" fontAlgn="base">
              <a:buFont typeface="Arial" panose="020B0604020202020204" pitchFamily="34" charset="0"/>
              <a:buChar char="•"/>
            </a:pPr>
            <a:r>
              <a:rPr lang="en-US" sz="1800" b="1" i="0">
                <a:solidFill>
                  <a:srgbClr val="0070C0"/>
                </a:solidFill>
                <a:effectLst/>
                <a:latin typeface="Calibri" panose="020F0502020204030204" pitchFamily="34" charset="0"/>
              </a:rPr>
              <a:t>Food bank details: </a:t>
            </a:r>
            <a:r>
              <a:rPr lang="en-US" sz="1800" b="0" i="0">
                <a:solidFill>
                  <a:srgbClr val="0070C0"/>
                </a:solidFill>
                <a:effectLst/>
                <a:latin typeface="Calibri" panose="020F0502020204030204" pitchFamily="34" charset="0"/>
              </a:rPr>
              <a:t> </a:t>
            </a: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70C0"/>
                </a:solidFill>
                <a:effectLst/>
                <a:latin typeface="Calibri" panose="020F0502020204030204" pitchFamily="34" charset="0"/>
              </a:rPr>
              <a:t>Just keep in mind the Food Bank building is only open for drop off Monday through Friday 8am-4pm. They do try to minimize contact and maximize distance as much as possible. If you drop yourself, ask for a poundage receipt so we can account toward your score!  </a:t>
            </a: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70C0"/>
                </a:solidFill>
                <a:effectLst/>
                <a:latin typeface="Calibri" panose="020F0502020204030204" pitchFamily="34" charset="0"/>
              </a:rPr>
              <a:t>For those who received donation boxes from us, please let us know if you prefer we pick up and deliver back to Food Bank for you.  </a:t>
            </a: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70C0"/>
                </a:solidFill>
                <a:effectLst/>
                <a:latin typeface="Calibri" panose="020F0502020204030204" pitchFamily="34" charset="0"/>
              </a:rPr>
              <a:t>Entire list of donation product items is online. Essential Food Items include things like tuna, soup and peanut butter while personal care items are also highly in need such as shampoo, toothpaste and deodorant. </a:t>
            </a: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1" i="0">
                <a:solidFill>
                  <a:srgbClr val="0070C0"/>
                </a:solidFill>
                <a:effectLst/>
                <a:latin typeface="Calibri" panose="020F0502020204030204" pitchFamily="34" charset="0"/>
              </a:rPr>
              <a:t>Each pound of food donated is worth one point</a:t>
            </a:r>
            <a:r>
              <a:rPr lang="en-US" sz="1800" b="0" i="0">
                <a:solidFill>
                  <a:srgbClr val="0070C0"/>
                </a:solidFill>
                <a:effectLst/>
                <a:latin typeface="Calibri" panose="020F0502020204030204" pitchFamily="34" charset="0"/>
              </a:rPr>
              <a:t>. Please get a </a:t>
            </a:r>
            <a:r>
              <a:rPr lang="en-US" sz="1800" b="1" i="0">
                <a:solidFill>
                  <a:srgbClr val="0070C0"/>
                </a:solidFill>
                <a:effectLst/>
                <a:latin typeface="Calibri" panose="020F0502020204030204" pitchFamily="34" charset="0"/>
              </a:rPr>
              <a:t>poundage receipt </a:t>
            </a:r>
            <a:r>
              <a:rPr lang="en-US" sz="1800" b="0" i="0">
                <a:solidFill>
                  <a:srgbClr val="0070C0"/>
                </a:solidFill>
                <a:effectLst/>
                <a:latin typeface="Calibri" panose="020F0502020204030204" pitchFamily="34" charset="0"/>
              </a:rPr>
              <a:t>when turning in your donations and email directly to Meghan at cup@columbussports.org </a:t>
            </a: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70C0"/>
                </a:solidFill>
                <a:effectLst/>
                <a:latin typeface="Calibri" panose="020F0502020204030204" pitchFamily="34" charset="0"/>
              </a:rPr>
              <a:t>You can also donate online financially to the food bank. </a:t>
            </a:r>
            <a:r>
              <a:rPr lang="en-US" sz="1800" b="1" i="0">
                <a:solidFill>
                  <a:srgbClr val="0070C0"/>
                </a:solidFill>
                <a:effectLst/>
                <a:latin typeface="Calibri" panose="020F0502020204030204" pitchFamily="34" charset="0"/>
              </a:rPr>
              <a:t>Each ten dollars donated is worth one point</a:t>
            </a:r>
            <a:r>
              <a:rPr lang="en-US" sz="1800" b="0" i="0">
                <a:solidFill>
                  <a:srgbClr val="0070C0"/>
                </a:solidFill>
                <a:effectLst/>
                <a:latin typeface="Calibri" panose="020F0502020204030204" pitchFamily="34" charset="0"/>
              </a:rPr>
              <a:t>. Under our charity challenge page on the community cup website, you can find a link that directs you to the foodbank donation page. From there, you can select your team name and donate directly! Any questions on this, please let me know! You’ll get a confirmation email for your donation and please send that toward me so I can add your points </a:t>
            </a:r>
            <a:endParaRPr lang="en-US" sz="1800" b="0" i="0">
              <a:solidFill>
                <a:srgbClr val="000000"/>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9</a:t>
            </a:fld>
            <a:endParaRPr lang="en-US"/>
          </a:p>
        </p:txBody>
      </p:sp>
    </p:spTree>
    <p:extLst>
      <p:ext uri="{BB962C8B-B14F-4D97-AF65-F5344CB8AC3E}">
        <p14:creationId xmlns:p14="http://schemas.microsoft.com/office/powerpoint/2010/main" val="3265853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70C0"/>
                </a:solidFill>
                <a:effectLst/>
                <a:latin typeface="Calibri" panose="020F0502020204030204" pitchFamily="34" charset="0"/>
              </a:rPr>
              <a:t>We encourage you to participate in this component heavily! Each pound of food you donate is worth one point and each TEN dollars you donate earns you a point. We max out at 200 points total (but encourage you to donate even more) to keep the playing field even heading into competition day.  </a:t>
            </a:r>
          </a:p>
          <a:p>
            <a:endParaRPr lang="en-US" sz="1800" b="0" i="0">
              <a:solidFill>
                <a:srgbClr val="0070C0"/>
              </a:solidFill>
              <a:effectLst/>
              <a:latin typeface="Calibri" panose="020F0502020204030204" pitchFamily="34" charset="0"/>
            </a:endParaRPr>
          </a:p>
          <a:p>
            <a:r>
              <a:rPr lang="en-US" sz="1800" b="0" i="0">
                <a:solidFill>
                  <a:srgbClr val="0070C0"/>
                </a:solidFill>
                <a:effectLst/>
                <a:latin typeface="Calibri" panose="020F0502020204030204" pitchFamily="34" charset="0"/>
              </a:rPr>
              <a:t>Will not share total team scores online until after Charity Challenge has ended. However, team captains are welcome to email cup@columbussports.org for their individual team totals.</a:t>
            </a:r>
          </a:p>
          <a:p>
            <a:endParaRPr lang="en-US" sz="1800" b="0" i="0">
              <a:solidFill>
                <a:srgbClr val="0070C0"/>
              </a:solidFill>
              <a:effectLst/>
              <a:latin typeface="Calibri" panose="020F0502020204030204" pitchFamily="34" charset="0"/>
            </a:endParaRPr>
          </a:p>
          <a:p>
            <a:r>
              <a:rPr lang="en-US" sz="1800" b="0" i="0">
                <a:solidFill>
                  <a:srgbClr val="0070C0"/>
                </a:solidFill>
                <a:effectLst/>
                <a:latin typeface="Calibri" panose="020F0502020204030204" pitchFamily="34" charset="0"/>
              </a:rPr>
              <a:t>Intro to Jason</a:t>
            </a:r>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10</a:t>
            </a:fld>
            <a:endParaRPr lang="en-US"/>
          </a:p>
        </p:txBody>
      </p:sp>
    </p:spTree>
    <p:extLst>
      <p:ext uri="{BB962C8B-B14F-4D97-AF65-F5344CB8AC3E}">
        <p14:creationId xmlns:p14="http://schemas.microsoft.com/office/powerpoint/2010/main" val="3313200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70C0"/>
                </a:solidFill>
                <a:effectLst/>
                <a:latin typeface="Calibri" panose="020F0502020204030204" pitchFamily="34" charset="0"/>
              </a:rPr>
              <a:t>We encourage you to participate in this component heavily! Each pound of food you donate is worth one point and each TEN dollars you donate earns you a point. We max out at 200 points total (but encourage you to donate even more) to keep the playing field even heading into competition day.  </a:t>
            </a:r>
          </a:p>
          <a:p>
            <a:endParaRPr lang="en-US" sz="1800" b="0" i="0">
              <a:solidFill>
                <a:srgbClr val="0070C0"/>
              </a:solidFill>
              <a:effectLst/>
              <a:latin typeface="Calibri" panose="020F0502020204030204" pitchFamily="34" charset="0"/>
            </a:endParaRPr>
          </a:p>
          <a:p>
            <a:r>
              <a:rPr lang="en-US" sz="1800" b="0" i="0">
                <a:solidFill>
                  <a:srgbClr val="0070C0"/>
                </a:solidFill>
                <a:effectLst/>
                <a:latin typeface="Calibri" panose="020F0502020204030204" pitchFamily="34" charset="0"/>
              </a:rPr>
              <a:t>Will not share total team scores online until after Charity Challenge has ended. However, team captains are welcome to email cup@columbussports.org for their individual team totals.</a:t>
            </a:r>
          </a:p>
          <a:p>
            <a:endParaRPr lang="en-US" sz="1800" b="0" i="0">
              <a:solidFill>
                <a:srgbClr val="0070C0"/>
              </a:solidFill>
              <a:effectLst/>
              <a:latin typeface="Calibri" panose="020F0502020204030204" pitchFamily="34" charset="0"/>
            </a:endParaRPr>
          </a:p>
          <a:p>
            <a:r>
              <a:rPr lang="en-US" sz="1800" b="0" i="0">
                <a:solidFill>
                  <a:srgbClr val="0070C0"/>
                </a:solidFill>
                <a:effectLst/>
                <a:latin typeface="Calibri" panose="020F0502020204030204" pitchFamily="34" charset="0"/>
              </a:rPr>
              <a:t>Intro to Jason</a:t>
            </a:r>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11</a:t>
            </a:fld>
            <a:endParaRPr lang="en-US"/>
          </a:p>
        </p:txBody>
      </p:sp>
    </p:spTree>
    <p:extLst>
      <p:ext uri="{BB962C8B-B14F-4D97-AF65-F5344CB8AC3E}">
        <p14:creationId xmlns:p14="http://schemas.microsoft.com/office/powerpoint/2010/main" val="605570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 on behalf of Steve:</a:t>
            </a:r>
          </a:p>
          <a:p>
            <a:endParaRPr lang="en-US"/>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Explain Giant Eagle Catering details, how it will be ordered, contact information, etc.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Answer any questions  </a:t>
            </a:r>
          </a:p>
          <a:p>
            <a:pPr algn="l" rtl="0" fontAlgn="base"/>
            <a:r>
              <a:rPr lang="en-US" sz="1800" b="0" i="0">
                <a:solidFill>
                  <a:srgbClr val="000000"/>
                </a:solidFill>
                <a:effectLst/>
                <a:latin typeface="Calibri" panose="020F0502020204030204" pitchFamily="34" charset="0"/>
              </a:rPr>
              <a:t> </a:t>
            </a:r>
            <a:endParaRPr lang="en-US" b="0" i="0">
              <a:solidFill>
                <a:srgbClr val="000000"/>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13</a:t>
            </a:fld>
            <a:endParaRPr lang="en-US"/>
          </a:p>
        </p:txBody>
      </p:sp>
    </p:spTree>
    <p:extLst>
      <p:ext uri="{BB962C8B-B14F-4D97-AF65-F5344CB8AC3E}">
        <p14:creationId xmlns:p14="http://schemas.microsoft.com/office/powerpoint/2010/main" val="537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 on behalf of Steve:</a:t>
            </a:r>
          </a:p>
          <a:p>
            <a:endParaRPr lang="en-US"/>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Explain Giant Eagle Catering details, how it will be ordered, contact information, etc.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Answer any questions  </a:t>
            </a:r>
          </a:p>
          <a:p>
            <a:pPr algn="l" rtl="0" fontAlgn="base"/>
            <a:r>
              <a:rPr lang="en-US" sz="1800" b="0" i="0">
                <a:solidFill>
                  <a:srgbClr val="000000"/>
                </a:solidFill>
                <a:effectLst/>
                <a:latin typeface="Calibri" panose="020F0502020204030204" pitchFamily="34" charset="0"/>
              </a:rPr>
              <a:t> </a:t>
            </a:r>
            <a:endParaRPr lang="en-US" b="0" i="0">
              <a:solidFill>
                <a:srgbClr val="000000"/>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14</a:t>
            </a:fld>
            <a:endParaRPr lang="en-US"/>
          </a:p>
        </p:txBody>
      </p:sp>
    </p:spTree>
    <p:extLst>
      <p:ext uri="{BB962C8B-B14F-4D97-AF65-F5344CB8AC3E}">
        <p14:creationId xmlns:p14="http://schemas.microsoft.com/office/powerpoint/2010/main" val="1931377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Return to schedule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Opening Ceremonies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5K Race Start </a:t>
            </a:r>
          </a:p>
        </p:txBody>
      </p:sp>
      <p:sp>
        <p:nvSpPr>
          <p:cNvPr id="4" name="Slide Number Placeholder 3"/>
          <p:cNvSpPr>
            <a:spLocks noGrp="1"/>
          </p:cNvSpPr>
          <p:nvPr>
            <p:ph type="sldNum" sz="quarter" idx="5"/>
          </p:nvPr>
        </p:nvSpPr>
        <p:spPr/>
        <p:txBody>
          <a:bodyPr/>
          <a:lstStyle/>
          <a:p>
            <a:fld id="{70C66205-692F-43EE-891B-37FC01F26BEF}" type="slidenum">
              <a:rPr lang="en-US" smtClean="0"/>
              <a:t>25</a:t>
            </a:fld>
            <a:endParaRPr lang="en-US"/>
          </a:p>
        </p:txBody>
      </p:sp>
    </p:spTree>
    <p:extLst>
      <p:ext uri="{BB962C8B-B14F-4D97-AF65-F5344CB8AC3E}">
        <p14:creationId xmlns:p14="http://schemas.microsoft.com/office/powerpoint/2010/main" val="2874291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 on behalf of Steve:</a:t>
            </a:r>
          </a:p>
          <a:p>
            <a:endParaRPr lang="en-US"/>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Explain Giant Eagle Catering details, how it will be ordered, contact information, etc.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Answer any questions  </a:t>
            </a:r>
          </a:p>
          <a:p>
            <a:pPr algn="l" rtl="0" fontAlgn="base"/>
            <a:r>
              <a:rPr lang="en-US" sz="1800" b="0" i="0">
                <a:solidFill>
                  <a:srgbClr val="000000"/>
                </a:solidFill>
                <a:effectLst/>
                <a:latin typeface="Calibri" panose="020F0502020204030204" pitchFamily="34" charset="0"/>
              </a:rPr>
              <a:t> </a:t>
            </a:r>
            <a:endParaRPr lang="en-US" b="0" i="0">
              <a:solidFill>
                <a:srgbClr val="000000"/>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27</a:t>
            </a:fld>
            <a:endParaRPr lang="en-US"/>
          </a:p>
        </p:txBody>
      </p:sp>
    </p:spTree>
    <p:extLst>
      <p:ext uri="{BB962C8B-B14F-4D97-AF65-F5344CB8AC3E}">
        <p14:creationId xmlns:p14="http://schemas.microsoft.com/office/powerpoint/2010/main" val="3648542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 to Eric </a:t>
            </a:r>
          </a:p>
        </p:txBody>
      </p:sp>
      <p:sp>
        <p:nvSpPr>
          <p:cNvPr id="4" name="Slide Number Placeholder 3"/>
          <p:cNvSpPr>
            <a:spLocks noGrp="1"/>
          </p:cNvSpPr>
          <p:nvPr>
            <p:ph type="sldNum" sz="quarter" idx="5"/>
          </p:nvPr>
        </p:nvSpPr>
        <p:spPr/>
        <p:txBody>
          <a:bodyPr/>
          <a:lstStyle/>
          <a:p>
            <a:fld id="{455F81D9-23C2-4F13-8544-0F3E2EC135E9}" type="slidenum">
              <a:rPr lang="en-US" smtClean="0"/>
              <a:t>28</a:t>
            </a:fld>
            <a:endParaRPr lang="en-US"/>
          </a:p>
        </p:txBody>
      </p:sp>
    </p:spTree>
    <p:extLst>
      <p:ext uri="{BB962C8B-B14F-4D97-AF65-F5344CB8AC3E}">
        <p14:creationId xmlns:p14="http://schemas.microsoft.com/office/powerpoint/2010/main" val="1603577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Return to schedule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Opening Ceremonies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5K Race Start </a:t>
            </a:r>
          </a:p>
        </p:txBody>
      </p:sp>
      <p:sp>
        <p:nvSpPr>
          <p:cNvPr id="4" name="Slide Number Placeholder 3"/>
          <p:cNvSpPr>
            <a:spLocks noGrp="1"/>
          </p:cNvSpPr>
          <p:nvPr>
            <p:ph type="sldNum" sz="quarter" idx="5"/>
          </p:nvPr>
        </p:nvSpPr>
        <p:spPr/>
        <p:txBody>
          <a:bodyPr/>
          <a:lstStyle/>
          <a:p>
            <a:fld id="{70C66205-692F-43EE-891B-37FC01F26BEF}" type="slidenum">
              <a:rPr lang="en-US" smtClean="0"/>
              <a:t>29</a:t>
            </a:fld>
            <a:endParaRPr lang="en-US"/>
          </a:p>
        </p:txBody>
      </p:sp>
    </p:spTree>
    <p:extLst>
      <p:ext uri="{BB962C8B-B14F-4D97-AF65-F5344CB8AC3E}">
        <p14:creationId xmlns:p14="http://schemas.microsoft.com/office/powerpoint/2010/main" val="84445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Start of the day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Tailgate Zone opens at 8:00 AM (essentially when doors open)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Check-in is important for EVERYONE to do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Athlete Registration/Digital Waiver is online – barcode to be scanned </a:t>
            </a:r>
          </a:p>
          <a:p>
            <a:pPr algn="l" rtl="0" fontAlgn="base">
              <a:buFont typeface="Arial" panose="020B0604020202020204" pitchFamily="34" charset="0"/>
              <a:buChar char="•"/>
            </a:pPr>
            <a:r>
              <a:rPr lang="en-US" sz="1800" b="1" i="0">
                <a:solidFill>
                  <a:srgbClr val="000000"/>
                </a:solidFill>
                <a:effectLst/>
                <a:latin typeface="Calibri" panose="020F0502020204030204" pitchFamily="34" charset="0"/>
              </a:rPr>
              <a:t>Deadline Wednesday, July 27</a:t>
            </a:r>
            <a:r>
              <a:rPr lang="en-US" sz="1800" b="0" i="0">
                <a:solidFill>
                  <a:srgbClr val="000000"/>
                </a:solidFill>
                <a:effectLst/>
                <a:latin typeface="Calibri" panose="020F0502020204030204" pitchFamily="34" charset="0"/>
              </a:rPr>
              <a:t>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New process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Paper waivers onsite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Everyone receives a wristband – athletes (employees) all one color and non-athletes (another color)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Important for Team Captains or co-captains to check-in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5K Bibs, any last-minute changes, etc.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Extra t-shirt for T-Shirt Contest or image of t-shirt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Check the handbook or online for T-shirt Contest rules</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31</a:t>
            </a:fld>
            <a:endParaRPr lang="en-US"/>
          </a:p>
        </p:txBody>
      </p:sp>
    </p:spTree>
    <p:extLst>
      <p:ext uri="{BB962C8B-B14F-4D97-AF65-F5344CB8AC3E}">
        <p14:creationId xmlns:p14="http://schemas.microsoft.com/office/powerpoint/2010/main" val="2532365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Return to schedule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Opening Ceremonies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5K Race Start </a:t>
            </a:r>
          </a:p>
        </p:txBody>
      </p:sp>
      <p:sp>
        <p:nvSpPr>
          <p:cNvPr id="4" name="Slide Number Placeholder 3"/>
          <p:cNvSpPr>
            <a:spLocks noGrp="1"/>
          </p:cNvSpPr>
          <p:nvPr>
            <p:ph type="sldNum" sz="quarter" idx="5"/>
          </p:nvPr>
        </p:nvSpPr>
        <p:spPr/>
        <p:txBody>
          <a:bodyPr/>
          <a:lstStyle/>
          <a:p>
            <a:fld id="{70C66205-692F-43EE-891B-37FC01F26BEF}" type="slidenum">
              <a:rPr lang="en-US" smtClean="0"/>
              <a:t>32</a:t>
            </a:fld>
            <a:endParaRPr lang="en-US"/>
          </a:p>
        </p:txBody>
      </p:sp>
    </p:spTree>
    <p:extLst>
      <p:ext uri="{BB962C8B-B14F-4D97-AF65-F5344CB8AC3E}">
        <p14:creationId xmlns:p14="http://schemas.microsoft.com/office/powerpoint/2010/main" val="1994671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5K Race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Unlimited participation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Scoring the same as in the past events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Detailed scoring in the handbook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Bibs will be onsite for teams that registered online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Captains or appointed co-captain to pick-up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Family members may participate in the 5K AND receive a bib and timing chip, but must register under non-employee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Onsite registration 8am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Apparel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Teams don’t have to have team shirt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Dress appropriately for weather </a:t>
            </a:r>
          </a:p>
          <a:p>
            <a:pPr algn="l" rtl="0" fontAlgn="base">
              <a:buFont typeface="Arial" panose="020B0604020202020204" pitchFamily="34" charset="0"/>
              <a:buChar char="•"/>
            </a:pPr>
            <a:r>
              <a:rPr lang="en-US" sz="1800" b="1" i="0">
                <a:solidFill>
                  <a:srgbClr val="000000"/>
                </a:solidFill>
                <a:effectLst/>
                <a:latin typeface="Calibri" panose="020F0502020204030204" pitchFamily="34" charset="0"/>
              </a:rPr>
              <a:t>NO ENTRY TO OBETZ 9:15am-10:00am during the 5K Race </a:t>
            </a:r>
            <a:r>
              <a:rPr lang="en-US" sz="1800" b="0" i="0">
                <a:solidFill>
                  <a:srgbClr val="000000"/>
                </a:solidFill>
                <a:effectLst/>
                <a:latin typeface="Calibri" panose="020F0502020204030204" pitchFamily="34" charset="0"/>
              </a:rPr>
              <a:t> </a:t>
            </a:r>
          </a:p>
          <a:p>
            <a:pPr marL="457200" marR="0" lvl="1"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Have as many teammates arrive early even if some teammates are not participating to cheer on their teammates!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Scoring is the same as in the past – detailed scoring in the handbook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33</a:t>
            </a:fld>
            <a:endParaRPr lang="en-US"/>
          </a:p>
        </p:txBody>
      </p:sp>
    </p:spTree>
    <p:extLst>
      <p:ext uri="{BB962C8B-B14F-4D97-AF65-F5344CB8AC3E}">
        <p14:creationId xmlns:p14="http://schemas.microsoft.com/office/powerpoint/2010/main" val="851685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35</a:t>
            </a:fld>
            <a:endParaRPr lang="en-US"/>
          </a:p>
        </p:txBody>
      </p:sp>
    </p:spTree>
    <p:extLst>
      <p:ext uri="{BB962C8B-B14F-4D97-AF65-F5344CB8AC3E}">
        <p14:creationId xmlns:p14="http://schemas.microsoft.com/office/powerpoint/2010/main" val="712368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Return to schedule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Opening Ceremonies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5K Race Start </a:t>
            </a:r>
          </a:p>
        </p:txBody>
      </p:sp>
      <p:sp>
        <p:nvSpPr>
          <p:cNvPr id="4" name="Slide Number Placeholder 3"/>
          <p:cNvSpPr>
            <a:spLocks noGrp="1"/>
          </p:cNvSpPr>
          <p:nvPr>
            <p:ph type="sldNum" sz="quarter" idx="5"/>
          </p:nvPr>
        </p:nvSpPr>
        <p:spPr/>
        <p:txBody>
          <a:bodyPr/>
          <a:lstStyle/>
          <a:p>
            <a:fld id="{70C66205-692F-43EE-891B-37FC01F26BEF}" type="slidenum">
              <a:rPr lang="en-US" smtClean="0"/>
              <a:t>36</a:t>
            </a:fld>
            <a:endParaRPr lang="en-US"/>
          </a:p>
        </p:txBody>
      </p:sp>
    </p:spTree>
    <p:extLst>
      <p:ext uri="{BB962C8B-B14F-4D97-AF65-F5344CB8AC3E}">
        <p14:creationId xmlns:p14="http://schemas.microsoft.com/office/powerpoint/2010/main" val="1189153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Unlimited participation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Reminder that more participants, the more points!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4 points per person, max 100 points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Same scoring as in past years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Submit One-mile Walk Roster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37</a:t>
            </a:fld>
            <a:endParaRPr lang="en-US"/>
          </a:p>
        </p:txBody>
      </p:sp>
    </p:spTree>
    <p:extLst>
      <p:ext uri="{BB962C8B-B14F-4D97-AF65-F5344CB8AC3E}">
        <p14:creationId xmlns:p14="http://schemas.microsoft.com/office/powerpoint/2010/main" val="3766516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Return to schedule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Opening Ceremonies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5K Race Start </a:t>
            </a:r>
          </a:p>
        </p:txBody>
      </p:sp>
      <p:sp>
        <p:nvSpPr>
          <p:cNvPr id="4" name="Slide Number Placeholder 3"/>
          <p:cNvSpPr>
            <a:spLocks noGrp="1"/>
          </p:cNvSpPr>
          <p:nvPr>
            <p:ph type="sldNum" sz="quarter" idx="5"/>
          </p:nvPr>
        </p:nvSpPr>
        <p:spPr/>
        <p:txBody>
          <a:bodyPr/>
          <a:lstStyle/>
          <a:p>
            <a:fld id="{70C66205-692F-43EE-891B-37FC01F26BEF}" type="slidenum">
              <a:rPr lang="en-US" smtClean="0"/>
              <a:t>38</a:t>
            </a:fld>
            <a:endParaRPr lang="en-US"/>
          </a:p>
        </p:txBody>
      </p:sp>
    </p:spTree>
    <p:extLst>
      <p:ext uri="{BB962C8B-B14F-4D97-AF65-F5344CB8AC3E}">
        <p14:creationId xmlns:p14="http://schemas.microsoft.com/office/powerpoint/2010/main" val="2989063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of the drop-in events</a:t>
            </a:r>
          </a:p>
        </p:txBody>
      </p:sp>
      <p:sp>
        <p:nvSpPr>
          <p:cNvPr id="4" name="Slide Number Placeholder 3"/>
          <p:cNvSpPr>
            <a:spLocks noGrp="1"/>
          </p:cNvSpPr>
          <p:nvPr>
            <p:ph type="sldNum" sz="quarter" idx="5"/>
          </p:nvPr>
        </p:nvSpPr>
        <p:spPr/>
        <p:txBody>
          <a:bodyPr/>
          <a:lstStyle/>
          <a:p>
            <a:fld id="{70C66205-692F-43EE-891B-37FC01F26BEF}" type="slidenum">
              <a:rPr lang="en-US" smtClean="0"/>
              <a:t>39</a:t>
            </a:fld>
            <a:endParaRPr lang="en-US"/>
          </a:p>
        </p:txBody>
      </p:sp>
    </p:spTree>
    <p:extLst>
      <p:ext uri="{BB962C8B-B14F-4D97-AF65-F5344CB8AC3E}">
        <p14:creationId xmlns:p14="http://schemas.microsoft.com/office/powerpoint/2010/main" val="884193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40</a:t>
            </a:fld>
            <a:endParaRPr lang="en-US"/>
          </a:p>
        </p:txBody>
      </p:sp>
    </p:spTree>
    <p:extLst>
      <p:ext uri="{BB962C8B-B14F-4D97-AF65-F5344CB8AC3E}">
        <p14:creationId xmlns:p14="http://schemas.microsoft.com/office/powerpoint/2010/main" val="4046620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 back to Erica</a:t>
            </a:r>
          </a:p>
        </p:txBody>
      </p:sp>
      <p:sp>
        <p:nvSpPr>
          <p:cNvPr id="4" name="Slide Number Placeholder 3"/>
          <p:cNvSpPr>
            <a:spLocks noGrp="1"/>
          </p:cNvSpPr>
          <p:nvPr>
            <p:ph type="sldNum" sz="quarter" idx="5"/>
          </p:nvPr>
        </p:nvSpPr>
        <p:spPr/>
        <p:txBody>
          <a:bodyPr/>
          <a:lstStyle/>
          <a:p>
            <a:fld id="{455F81D9-23C2-4F13-8544-0F3E2EC135E9}" type="slidenum">
              <a:rPr lang="en-US" smtClean="0"/>
              <a:t>41</a:t>
            </a:fld>
            <a:endParaRPr lang="en-US"/>
          </a:p>
        </p:txBody>
      </p:sp>
    </p:spTree>
    <p:extLst>
      <p:ext uri="{BB962C8B-B14F-4D97-AF65-F5344CB8AC3E}">
        <p14:creationId xmlns:p14="http://schemas.microsoft.com/office/powerpoint/2010/main" val="29383733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Return to schedule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Opening Ceremonies </a:t>
            </a:r>
          </a:p>
          <a:p>
            <a:pPr algn="l" rtl="0" fontAlgn="base">
              <a:buFont typeface="Arial" panose="020B0604020202020204" pitchFamily="34" charset="0"/>
              <a:buChar char="•"/>
            </a:pPr>
            <a:r>
              <a:rPr lang="en-US" sz="1200" b="0" i="0">
                <a:solidFill>
                  <a:srgbClr val="000000"/>
                </a:solidFill>
                <a:effectLst/>
                <a:latin typeface="Calibri" panose="020F0502020204030204" pitchFamily="34" charset="0"/>
              </a:rPr>
              <a:t>5K Race Start </a:t>
            </a:r>
          </a:p>
        </p:txBody>
      </p:sp>
      <p:sp>
        <p:nvSpPr>
          <p:cNvPr id="4" name="Slide Number Placeholder 3"/>
          <p:cNvSpPr>
            <a:spLocks noGrp="1"/>
          </p:cNvSpPr>
          <p:nvPr>
            <p:ph type="sldNum" sz="quarter" idx="5"/>
          </p:nvPr>
        </p:nvSpPr>
        <p:spPr/>
        <p:txBody>
          <a:bodyPr/>
          <a:lstStyle/>
          <a:p>
            <a:fld id="{70C66205-692F-43EE-891B-37FC01F26BEF}" type="slidenum">
              <a:rPr lang="en-US" smtClean="0"/>
              <a:t>42</a:t>
            </a:fld>
            <a:endParaRPr lang="en-US"/>
          </a:p>
        </p:txBody>
      </p:sp>
    </p:spTree>
    <p:extLst>
      <p:ext uri="{BB962C8B-B14F-4D97-AF65-F5344CB8AC3E}">
        <p14:creationId xmlns:p14="http://schemas.microsoft.com/office/powerpoint/2010/main" val="998896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Scoring and Closing Ceremonies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We will do our best to have “live” scoring on the website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Once scores are tallied, we will announce winning teams during the Closing Ceremonies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Including T-Shirt contest winner, Most Charitable Team and Most Spirited Tailgate</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Encourage teams to stick around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Great way to cap off the event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Take team pictures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43</a:t>
            </a:fld>
            <a:endParaRPr lang="en-US"/>
          </a:p>
        </p:txBody>
      </p:sp>
    </p:spTree>
    <p:extLst>
      <p:ext uri="{BB962C8B-B14F-4D97-AF65-F5344CB8AC3E}">
        <p14:creationId xmlns:p14="http://schemas.microsoft.com/office/powerpoint/2010/main" val="1604852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Scoring and Closing Ceremonies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We will do our best to have “live” scoring on the website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Once scores are tallied, we will announce winning teams during the Closing Ceremonies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Including T-Shirt contest winner, Most Charitable Team and Most Spirited Tailgate</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Encourage teams to stick around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Great way to cap off the event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Take team pictures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44</a:t>
            </a:fld>
            <a:endParaRPr lang="en-US"/>
          </a:p>
        </p:txBody>
      </p:sp>
    </p:spTree>
    <p:extLst>
      <p:ext uri="{BB962C8B-B14F-4D97-AF65-F5344CB8AC3E}">
        <p14:creationId xmlns:p14="http://schemas.microsoft.com/office/powerpoint/2010/main" val="245822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45</a:t>
            </a:fld>
            <a:endParaRPr lang="en-US"/>
          </a:p>
        </p:txBody>
      </p:sp>
    </p:spTree>
    <p:extLst>
      <p:ext uri="{BB962C8B-B14F-4D97-AF65-F5344CB8AC3E}">
        <p14:creationId xmlns:p14="http://schemas.microsoft.com/office/powerpoint/2010/main" val="32161557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46</a:t>
            </a:fld>
            <a:endParaRPr lang="en-US"/>
          </a:p>
        </p:txBody>
      </p:sp>
    </p:spTree>
    <p:extLst>
      <p:ext uri="{BB962C8B-B14F-4D97-AF65-F5344CB8AC3E}">
        <p14:creationId xmlns:p14="http://schemas.microsoft.com/office/powerpoint/2010/main" val="1177444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48</a:t>
            </a:fld>
            <a:endParaRPr lang="en-US"/>
          </a:p>
        </p:txBody>
      </p:sp>
    </p:spTree>
    <p:extLst>
      <p:ext uri="{BB962C8B-B14F-4D97-AF65-F5344CB8AC3E}">
        <p14:creationId xmlns:p14="http://schemas.microsoft.com/office/powerpoint/2010/main" val="513500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Welcome back family and friends! Have lawn games for kids.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Family and friends are welcome to participate in the festivities including the events </a:t>
            </a:r>
            <a:r>
              <a:rPr lang="en-US" sz="1800" b="1" i="0">
                <a:solidFill>
                  <a:srgbClr val="000000"/>
                </a:solidFill>
                <a:effectLst/>
                <a:latin typeface="Calibri" panose="020F0502020204030204" pitchFamily="34" charset="0"/>
              </a:rPr>
              <a:t>but as non-employees, they cannot score or be on a team that scores</a:t>
            </a:r>
            <a:r>
              <a:rPr lang="en-US" sz="1800" b="0" i="0">
                <a:solidFill>
                  <a:srgbClr val="000000"/>
                </a:solidFill>
                <a:effectLst/>
                <a:latin typeface="Calibri" panose="020F0502020204030204" pitchFamily="34" charset="0"/>
              </a:rPr>
              <a: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Must sign the waiver to participate in any events.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Family and friend registration under Athlete Registration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 do drop-in events as long as there are no teams waiting to compete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Cannot do tug-of-war or dodgeball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 walk in the One-mile walk but not be on the One-mile Walk roster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 run the 5K Race AND have a </a:t>
            </a:r>
            <a:r>
              <a:rPr lang="en-US" sz="1800" b="0" i="0" err="1">
                <a:solidFill>
                  <a:srgbClr val="000000"/>
                </a:solidFill>
                <a:effectLst/>
                <a:latin typeface="Calibri" panose="020F0502020204030204" pitchFamily="34" charset="0"/>
              </a:rPr>
              <a:t>bib+timing</a:t>
            </a:r>
            <a:r>
              <a:rPr lang="en-US" sz="1800" b="0" i="0">
                <a:solidFill>
                  <a:srgbClr val="000000"/>
                </a:solidFill>
                <a:effectLst/>
                <a:latin typeface="Calibri" panose="020F0502020204030204" pitchFamily="34" charset="0"/>
              </a:rPr>
              <a:t> chip </a:t>
            </a:r>
          </a:p>
          <a:p>
            <a:pPr lvl="1" algn="l" rtl="0" fontAlgn="base">
              <a:buFont typeface="Arial" panose="020B0604020202020204" pitchFamily="34" charset="0"/>
              <a:buChar char="•"/>
            </a:pP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5K Race Registration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Strollers are </a:t>
            </a:r>
            <a:r>
              <a:rPr lang="en-US" sz="1800" b="0" i="0" err="1">
                <a:solidFill>
                  <a:srgbClr val="000000"/>
                </a:solidFill>
                <a:effectLst/>
                <a:latin typeface="Calibri" panose="020F0502020204030204" pitchFamily="34" charset="0"/>
              </a:rPr>
              <a:t>welocme</a:t>
            </a:r>
            <a:r>
              <a:rPr lang="en-US" sz="1800" b="0" i="0">
                <a:solidFill>
                  <a:srgbClr val="000000"/>
                </a:solidFill>
                <a:effectLst/>
                <a:latin typeface="Calibri" panose="020F0502020204030204" pitchFamily="34" charset="0"/>
              </a:rPr>
              <a:t>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Same check-in process as athletes, just different barcode/”ticket”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49</a:t>
            </a:fld>
            <a:endParaRPr lang="en-US"/>
          </a:p>
        </p:txBody>
      </p:sp>
    </p:spTree>
    <p:extLst>
      <p:ext uri="{BB962C8B-B14F-4D97-AF65-F5344CB8AC3E}">
        <p14:creationId xmlns:p14="http://schemas.microsoft.com/office/powerpoint/2010/main" val="32120540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Where family and friend registration is on the website. Use this as the waiver for everything but the 5K Race</a:t>
            </a:r>
          </a:p>
        </p:txBody>
      </p:sp>
      <p:sp>
        <p:nvSpPr>
          <p:cNvPr id="4" name="Slide Number Placeholder 3"/>
          <p:cNvSpPr>
            <a:spLocks noGrp="1"/>
          </p:cNvSpPr>
          <p:nvPr>
            <p:ph type="sldNum" sz="quarter" idx="5"/>
          </p:nvPr>
        </p:nvSpPr>
        <p:spPr/>
        <p:txBody>
          <a:bodyPr/>
          <a:lstStyle/>
          <a:p>
            <a:fld id="{455F81D9-23C2-4F13-8544-0F3E2EC135E9}" type="slidenum">
              <a:rPr lang="en-US" smtClean="0"/>
              <a:t>51</a:t>
            </a:fld>
            <a:endParaRPr lang="en-US"/>
          </a:p>
        </p:txBody>
      </p:sp>
    </p:spTree>
    <p:extLst>
      <p:ext uri="{BB962C8B-B14F-4D97-AF65-F5344CB8AC3E}">
        <p14:creationId xmlns:p14="http://schemas.microsoft.com/office/powerpoint/2010/main" val="33020132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Welcome back family and friends! Have lawn games for kids.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Family and friends are welcome to participate in the festivities including the events </a:t>
            </a:r>
            <a:r>
              <a:rPr lang="en-US" sz="1800" b="1" i="0">
                <a:solidFill>
                  <a:srgbClr val="000000"/>
                </a:solidFill>
                <a:effectLst/>
                <a:latin typeface="Calibri" panose="020F0502020204030204" pitchFamily="34" charset="0"/>
              </a:rPr>
              <a:t>but as non-employees, they cannot score or be on a team that scores</a:t>
            </a:r>
            <a:r>
              <a:rPr lang="en-US" sz="1800" b="0" i="0">
                <a:solidFill>
                  <a:srgbClr val="000000"/>
                </a:solidFill>
                <a:effectLst/>
                <a:latin typeface="Calibri" panose="020F0502020204030204" pitchFamily="34" charset="0"/>
              </a:rPr>
              <a:t>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Must sign the waiver to participate in any events.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Family and friend registration under Athlete Registration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 do drop-in events as long as there are no teams waiting to compete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Cannot do tug-of-war or dodgeball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 walk in the One-mile walk but not be on the One-mile Walk roster </a:t>
            </a: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Can run the 5K Race AND have a </a:t>
            </a:r>
            <a:r>
              <a:rPr lang="en-US" sz="1800" b="0" i="0" err="1">
                <a:solidFill>
                  <a:srgbClr val="000000"/>
                </a:solidFill>
                <a:effectLst/>
                <a:latin typeface="Calibri" panose="020F0502020204030204" pitchFamily="34" charset="0"/>
              </a:rPr>
              <a:t>bib+timing</a:t>
            </a:r>
            <a:r>
              <a:rPr lang="en-US" sz="1800" b="0" i="0">
                <a:solidFill>
                  <a:srgbClr val="000000"/>
                </a:solidFill>
                <a:effectLst/>
                <a:latin typeface="Calibri" panose="020F0502020204030204" pitchFamily="34" charset="0"/>
              </a:rPr>
              <a:t> chip </a:t>
            </a:r>
          </a:p>
          <a:p>
            <a:pPr lvl="1" algn="l" rtl="0" fontAlgn="base">
              <a:buFont typeface="Arial" panose="020B0604020202020204" pitchFamily="34" charset="0"/>
              <a:buChar char="•"/>
            </a:pPr>
            <a:endParaRPr lang="en-US" sz="1800" b="0" i="0">
              <a:solidFill>
                <a:srgbClr val="000000"/>
              </a:solidFill>
              <a:effectLst/>
              <a:latin typeface="Calibri" panose="020F0502020204030204" pitchFamily="34" charset="0"/>
            </a:endParaRPr>
          </a:p>
          <a:p>
            <a:pPr lvl="1" algn="l" rtl="0" fontAlgn="base">
              <a:buFont typeface="Arial" panose="020B0604020202020204" pitchFamily="34" charset="0"/>
              <a:buChar char="•"/>
            </a:pPr>
            <a:r>
              <a:rPr lang="en-US" sz="1800" b="0" i="0">
                <a:solidFill>
                  <a:srgbClr val="000000"/>
                </a:solidFill>
                <a:effectLst/>
                <a:latin typeface="Calibri" panose="020F0502020204030204" pitchFamily="34" charset="0"/>
              </a:rPr>
              <a:t>5K Race Registration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Strollers are </a:t>
            </a:r>
            <a:r>
              <a:rPr lang="en-US" sz="1800" b="0" i="0" err="1">
                <a:solidFill>
                  <a:srgbClr val="000000"/>
                </a:solidFill>
                <a:effectLst/>
                <a:latin typeface="Calibri" panose="020F0502020204030204" pitchFamily="34" charset="0"/>
              </a:rPr>
              <a:t>welocme</a:t>
            </a:r>
            <a:r>
              <a:rPr lang="en-US" sz="1800" b="0" i="0">
                <a:solidFill>
                  <a:srgbClr val="000000"/>
                </a:solidFill>
                <a:effectLst/>
                <a:latin typeface="Calibri" panose="020F0502020204030204" pitchFamily="34" charset="0"/>
              </a:rPr>
              <a:t> </a:t>
            </a:r>
          </a:p>
          <a:p>
            <a:pPr lvl="2" algn="l" rtl="0" fontAlgn="base">
              <a:buFont typeface="Arial" panose="020B0604020202020204" pitchFamily="34" charset="0"/>
              <a:buChar char="•"/>
            </a:pPr>
            <a:r>
              <a:rPr lang="en-US" sz="1800" b="0" i="0">
                <a:solidFill>
                  <a:srgbClr val="000000"/>
                </a:solidFill>
                <a:effectLst/>
                <a:latin typeface="Calibri" panose="020F0502020204030204" pitchFamily="34" charset="0"/>
              </a:rPr>
              <a:t>Same check-in process as athletes, just different barcode/”ticket” </a:t>
            </a:r>
          </a:p>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52</a:t>
            </a:fld>
            <a:endParaRPr lang="en-US"/>
          </a:p>
        </p:txBody>
      </p:sp>
    </p:spTree>
    <p:extLst>
      <p:ext uri="{BB962C8B-B14F-4D97-AF65-F5344CB8AC3E}">
        <p14:creationId xmlns:p14="http://schemas.microsoft.com/office/powerpoint/2010/main" val="28322049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53</a:t>
            </a:fld>
            <a:endParaRPr lang="en-US"/>
          </a:p>
        </p:txBody>
      </p:sp>
    </p:spTree>
    <p:extLst>
      <p:ext uri="{BB962C8B-B14F-4D97-AF65-F5344CB8AC3E}">
        <p14:creationId xmlns:p14="http://schemas.microsoft.com/office/powerpoint/2010/main" val="1855624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C66205-692F-43EE-891B-37FC01F26BEF}" type="slidenum">
              <a:rPr lang="en-US" smtClean="0"/>
              <a:t>55</a:t>
            </a:fld>
            <a:endParaRPr lang="en-US"/>
          </a:p>
        </p:txBody>
      </p:sp>
    </p:spTree>
    <p:extLst>
      <p:ext uri="{BB962C8B-B14F-4D97-AF65-F5344CB8AC3E}">
        <p14:creationId xmlns:p14="http://schemas.microsoft.com/office/powerpoint/2010/main" val="41616623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A6590-1057-44AF-AA40-BFB6FB24F3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745BC-D6ED-42A3-AB64-55590AC79A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E72590-0774-4836-B3D5-0754B3546336}"/>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5" name="Footer Placeholder 4">
            <a:extLst>
              <a:ext uri="{FF2B5EF4-FFF2-40B4-BE49-F238E27FC236}">
                <a16:creationId xmlns:a16="http://schemas.microsoft.com/office/drawing/2014/main" id="{922CCBEF-352C-47ED-980C-EB47B895D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7E021-E98D-4EB0-AEA7-2DD2EB733420}"/>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1157613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DC14-01D1-47F4-9905-1B49A4F2BD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ABAFB8-4F43-4F42-8F69-1E29CF302D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F0D7EC-DECC-4527-90BE-5DC4D13DBCA0}"/>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5" name="Footer Placeholder 4">
            <a:extLst>
              <a:ext uri="{FF2B5EF4-FFF2-40B4-BE49-F238E27FC236}">
                <a16:creationId xmlns:a16="http://schemas.microsoft.com/office/drawing/2014/main" id="{37604865-00A0-48F3-8114-8C1913DEE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E078BF-3D54-4DFF-89F8-5129535A068E}"/>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1436812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5264-1A69-4389-B88A-0E93769A8E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C3815A-0D60-42B0-AC4F-9CF7BB1BC3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75AE99-11C0-4BF5-8F9A-3552DDAB0BC6}"/>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5" name="Footer Placeholder 4">
            <a:extLst>
              <a:ext uri="{FF2B5EF4-FFF2-40B4-BE49-F238E27FC236}">
                <a16:creationId xmlns:a16="http://schemas.microsoft.com/office/drawing/2014/main" id="{C6F2A865-70AB-42CB-A868-E9C8447D4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3DB5ED-8C73-4107-8244-4B7290B0C4DE}"/>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1161739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51459-538C-4FA5-8C61-4652770F62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A35DDE-A0EB-4EB7-9B56-7372AFA95C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65EB2D-D50E-46BB-AAD0-720E742092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825F4B-AB2F-4CDC-A3F1-88143474E825}"/>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6" name="Footer Placeholder 5">
            <a:extLst>
              <a:ext uri="{FF2B5EF4-FFF2-40B4-BE49-F238E27FC236}">
                <a16:creationId xmlns:a16="http://schemas.microsoft.com/office/drawing/2014/main" id="{8CF7B0D1-71CD-47F0-AF5F-42BACD1758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12144F-447B-4DF1-8BC7-FCD4C3C2021A}"/>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344813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E4EA0-C21B-401B-A40F-BA00CC85DD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49B338-0035-495F-9EEA-34E068B48F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9C2B97-D191-4CF3-8E1A-64FE8EB2F8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462349-FC13-462C-B8AD-12D90FFDBB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E49F63-866B-43E7-8D11-9DDB58CC2C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792A6E-781E-4D28-9BF3-82A0CEBF33C8}"/>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8" name="Footer Placeholder 7">
            <a:extLst>
              <a:ext uri="{FF2B5EF4-FFF2-40B4-BE49-F238E27FC236}">
                <a16:creationId xmlns:a16="http://schemas.microsoft.com/office/drawing/2014/main" id="{9302EA70-787D-4098-9589-F6B96920C7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61957C-D3E5-4CD8-9F12-F5AF7638E70C}"/>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18006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046D-A79B-42AC-9780-A49D05B916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98FC87-855C-4B79-8CB8-67FF53C376F7}"/>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4" name="Footer Placeholder 3">
            <a:extLst>
              <a:ext uri="{FF2B5EF4-FFF2-40B4-BE49-F238E27FC236}">
                <a16:creationId xmlns:a16="http://schemas.microsoft.com/office/drawing/2014/main" id="{E97219D7-C883-4EF5-890D-7C3CF01863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02D5A7-618D-4175-9E40-0F2A08557923}"/>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3361524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6EB1B9-B856-4586-9DC0-0F40C460D291}"/>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3" name="Footer Placeholder 2">
            <a:extLst>
              <a:ext uri="{FF2B5EF4-FFF2-40B4-BE49-F238E27FC236}">
                <a16:creationId xmlns:a16="http://schemas.microsoft.com/office/drawing/2014/main" id="{80862A03-62D4-426C-9264-FBD7C50F01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1C36B7-E02D-44C5-80C6-520F67DACFA3}"/>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2989889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34E1A-79F4-4F4C-A3A0-21C2B67171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F666B7-3A36-475E-A598-B58945A32D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54219A-79B0-4F10-9093-7A6CC16E64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97596E-A98D-4B2F-A4ED-E0E378EFA341}"/>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6" name="Footer Placeholder 5">
            <a:extLst>
              <a:ext uri="{FF2B5EF4-FFF2-40B4-BE49-F238E27FC236}">
                <a16:creationId xmlns:a16="http://schemas.microsoft.com/office/drawing/2014/main" id="{7229C366-5BAF-41A6-B07B-1DAA0EF7C3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EFCB61-0763-419D-BCC2-2DEB66B99438}"/>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4001931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C676-E88E-4FB9-8DA4-5A04AAE465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54A76C-5342-49B4-BB9F-DDA543DFE8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364F00-F38A-4A4B-A5BB-E8627F87FF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D44526-EAD9-4C1B-821B-7F29F92EF606}"/>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6" name="Footer Placeholder 5">
            <a:extLst>
              <a:ext uri="{FF2B5EF4-FFF2-40B4-BE49-F238E27FC236}">
                <a16:creationId xmlns:a16="http://schemas.microsoft.com/office/drawing/2014/main" id="{01289648-78D3-46C0-84BF-E12848681F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B09657-1BF9-43F0-A9E2-A9D5AD2E3A97}"/>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2016925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71734-31F4-4046-AA2C-7C80B11C5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5747AF-35DF-4C7C-B114-CCD4CB7053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05008A-FB44-4381-9316-014CC4B13C08}"/>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5" name="Footer Placeholder 4">
            <a:extLst>
              <a:ext uri="{FF2B5EF4-FFF2-40B4-BE49-F238E27FC236}">
                <a16:creationId xmlns:a16="http://schemas.microsoft.com/office/drawing/2014/main" id="{524719A9-D1FE-4751-89E4-77CEF5AFF3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231766-48E8-4E19-B91B-504102AB9EEC}"/>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1682832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A00321-5671-4CF6-B298-D99B05B64F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55B052-7E52-422A-85DB-E55454EAC3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F62346-5376-44FB-A217-CB7801B82131}"/>
              </a:ext>
            </a:extLst>
          </p:cNvPr>
          <p:cNvSpPr>
            <a:spLocks noGrp="1"/>
          </p:cNvSpPr>
          <p:nvPr>
            <p:ph type="dt" sz="half" idx="10"/>
          </p:nvPr>
        </p:nvSpPr>
        <p:spPr/>
        <p:txBody>
          <a:bodyPr/>
          <a:lstStyle/>
          <a:p>
            <a:fld id="{4E2A887D-AB1A-4B5A-B2D5-4D1F9B37F6C9}" type="datetimeFigureOut">
              <a:rPr lang="en-US" smtClean="0"/>
              <a:t>7/14/2023</a:t>
            </a:fld>
            <a:endParaRPr lang="en-US"/>
          </a:p>
        </p:txBody>
      </p:sp>
      <p:sp>
        <p:nvSpPr>
          <p:cNvPr id="5" name="Footer Placeholder 4">
            <a:extLst>
              <a:ext uri="{FF2B5EF4-FFF2-40B4-BE49-F238E27FC236}">
                <a16:creationId xmlns:a16="http://schemas.microsoft.com/office/drawing/2014/main" id="{8BF00D60-F735-4725-A11A-9F9C40661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E593C-61EF-430D-82B8-2409D678CAA8}"/>
              </a:ext>
            </a:extLst>
          </p:cNvPr>
          <p:cNvSpPr>
            <a:spLocks noGrp="1"/>
          </p:cNvSpPr>
          <p:nvPr>
            <p:ph type="sldNum" sz="quarter" idx="12"/>
          </p:nvPr>
        </p:nvSpPr>
        <p:spPr/>
        <p:txBody>
          <a:bodyPr/>
          <a:lstStyle/>
          <a:p>
            <a:fld id="{3409B190-829F-4C3F-9A1F-596EF8C494CA}" type="slidenum">
              <a:rPr lang="en-US" smtClean="0"/>
              <a:t>‹#›</a:t>
            </a:fld>
            <a:endParaRPr lang="en-US"/>
          </a:p>
        </p:txBody>
      </p:sp>
    </p:spTree>
    <p:extLst>
      <p:ext uri="{BB962C8B-B14F-4D97-AF65-F5344CB8AC3E}">
        <p14:creationId xmlns:p14="http://schemas.microsoft.com/office/powerpoint/2010/main" val="1497176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1A19F-CF4E-4005-8D1E-5BE99F266B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EB329E-F2C7-4F54-ABBC-753F351D23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08347-70CB-42F1-BC58-CA47B2F3EE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A887D-AB1A-4B5A-B2D5-4D1F9B37F6C9}" type="datetimeFigureOut">
              <a:rPr lang="en-US" smtClean="0"/>
              <a:t>7/14/2023</a:t>
            </a:fld>
            <a:endParaRPr lang="en-US"/>
          </a:p>
        </p:txBody>
      </p:sp>
      <p:sp>
        <p:nvSpPr>
          <p:cNvPr id="5" name="Footer Placeholder 4">
            <a:extLst>
              <a:ext uri="{FF2B5EF4-FFF2-40B4-BE49-F238E27FC236}">
                <a16:creationId xmlns:a16="http://schemas.microsoft.com/office/drawing/2014/main" id="{F8D29BEC-B2D1-4AC2-B6FC-13F5B740D7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661CA2-DE8D-4EBE-B3FF-A1414006FF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9B190-829F-4C3F-9A1F-596EF8C494CA}" type="slidenum">
              <a:rPr lang="en-US" smtClean="0"/>
              <a:t>‹#›</a:t>
            </a:fld>
            <a:endParaRPr lang="en-US"/>
          </a:p>
        </p:txBody>
      </p:sp>
    </p:spTree>
    <p:extLst>
      <p:ext uri="{BB962C8B-B14F-4D97-AF65-F5344CB8AC3E}">
        <p14:creationId xmlns:p14="http://schemas.microsoft.com/office/powerpoint/2010/main" val="2075755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9600" y="274320"/>
            <a:ext cx="109728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7/14/2023</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bodyStyle>
    <p:other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cup@columbusports.org"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cup@columbussports.org" TargetMode="External"/><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hyperlink" Target="http://www.columbuscommunityc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pic>
        <p:nvPicPr>
          <p:cNvPr id="3" name="Picture 2" descr="A close up of a sign&#10;&#10;Description automatically generated">
            <a:extLst>
              <a:ext uri="{FF2B5EF4-FFF2-40B4-BE49-F238E27FC236}">
                <a16:creationId xmlns:a16="http://schemas.microsoft.com/office/drawing/2014/main" id="{BEF86792-8ED2-4169-9107-B667F9B3C8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489" y="1903456"/>
            <a:ext cx="4444791" cy="4444791"/>
          </a:xfrm>
          <a:prstGeom prst="rect">
            <a:avLst/>
          </a:prstGeom>
        </p:spPr>
      </p:pic>
      <p:sp>
        <p:nvSpPr>
          <p:cNvPr id="4" name="TextBox 3">
            <a:extLst>
              <a:ext uri="{FF2B5EF4-FFF2-40B4-BE49-F238E27FC236}">
                <a16:creationId xmlns:a16="http://schemas.microsoft.com/office/drawing/2014/main" id="{74B120D6-767A-434D-A778-5FB01CD9D9B2}"/>
              </a:ext>
            </a:extLst>
          </p:cNvPr>
          <p:cNvSpPr txBox="1"/>
          <p:nvPr/>
        </p:nvSpPr>
        <p:spPr>
          <a:xfrm>
            <a:off x="4817074" y="3305978"/>
            <a:ext cx="7230243" cy="1754326"/>
          </a:xfrm>
          <a:prstGeom prst="rect">
            <a:avLst/>
          </a:prstGeom>
          <a:noFill/>
        </p:spPr>
        <p:txBody>
          <a:bodyPr wrap="square" lIns="91440" tIns="45720" rIns="91440" bIns="45720" rtlCol="0" anchor="t">
            <a:spAutoFit/>
          </a:bodyPr>
          <a:lstStyle/>
          <a:p>
            <a:r>
              <a:rPr lang="en-US" sz="3600" b="1">
                <a:solidFill>
                  <a:schemeClr val="accent4">
                    <a:lumMod val="50000"/>
                  </a:schemeClr>
                </a:solidFill>
              </a:rPr>
              <a:t>2023 Community Cup</a:t>
            </a:r>
          </a:p>
          <a:p>
            <a:r>
              <a:rPr lang="en-US" sz="3600" b="1">
                <a:solidFill>
                  <a:schemeClr val="accent4">
                    <a:lumMod val="50000"/>
                  </a:schemeClr>
                </a:solidFill>
              </a:rPr>
              <a:t>Friday, July 28</a:t>
            </a:r>
          </a:p>
          <a:p>
            <a:r>
              <a:rPr lang="en-US" sz="3600" b="1">
                <a:solidFill>
                  <a:schemeClr val="accent4">
                    <a:lumMod val="50000"/>
                  </a:schemeClr>
                </a:solidFill>
                <a:ea typeface="Calibri" panose="020F0502020204030204"/>
                <a:cs typeface="Calibri"/>
              </a:rPr>
              <a:t>Fortress Obetz</a:t>
            </a:r>
          </a:p>
        </p:txBody>
      </p:sp>
    </p:spTree>
    <p:extLst>
      <p:ext uri="{BB962C8B-B14F-4D97-AF65-F5344CB8AC3E}">
        <p14:creationId xmlns:p14="http://schemas.microsoft.com/office/powerpoint/2010/main" val="3141643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2685403" y="5283320"/>
            <a:ext cx="7230243" cy="1200329"/>
          </a:xfrm>
          <a:prstGeom prst="rect">
            <a:avLst/>
          </a:prstGeom>
          <a:noFill/>
        </p:spPr>
        <p:txBody>
          <a:bodyPr wrap="square" lIns="91440" tIns="45720" rIns="91440" bIns="45720" rtlCol="0" anchor="t">
            <a:spAutoFit/>
          </a:bodyPr>
          <a:lstStyle/>
          <a:p>
            <a:endParaRPr lang="en-US" sz="3600" b="1">
              <a:solidFill>
                <a:schemeClr val="accent4">
                  <a:lumMod val="50000"/>
                </a:schemeClr>
              </a:solidFill>
              <a:ea typeface="Calibri"/>
              <a:cs typeface="Calibri"/>
            </a:endParaRPr>
          </a:p>
          <a:p>
            <a:r>
              <a:rPr lang="en-US" sz="3600" b="1">
                <a:solidFill>
                  <a:schemeClr val="accent4">
                    <a:lumMod val="50000"/>
                  </a:schemeClr>
                </a:solidFill>
                <a:ea typeface="Calibri"/>
                <a:cs typeface="Calibri"/>
              </a:rPr>
              <a:t>community.columbussports.org/cup</a:t>
            </a:r>
          </a:p>
        </p:txBody>
      </p:sp>
      <p:pic>
        <p:nvPicPr>
          <p:cNvPr id="2" name="Picture 4" descr="A qr code with a logo&#10;&#10;Description automatically generated">
            <a:extLst>
              <a:ext uri="{FF2B5EF4-FFF2-40B4-BE49-F238E27FC236}">
                <a16:creationId xmlns:a16="http://schemas.microsoft.com/office/drawing/2014/main" id="{314E47E5-F88D-E70F-0610-02672682AFD2}"/>
              </a:ext>
            </a:extLst>
          </p:cNvPr>
          <p:cNvPicPr>
            <a:picLocks noChangeAspect="1"/>
          </p:cNvPicPr>
          <p:nvPr/>
        </p:nvPicPr>
        <p:blipFill>
          <a:blip r:embed="rId3"/>
          <a:stretch>
            <a:fillRect/>
          </a:stretch>
        </p:blipFill>
        <p:spPr>
          <a:xfrm>
            <a:off x="4724400" y="2530033"/>
            <a:ext cx="2743200" cy="2743200"/>
          </a:xfrm>
          <a:prstGeom prst="rect">
            <a:avLst/>
          </a:prstGeom>
        </p:spPr>
      </p:pic>
    </p:spTree>
    <p:extLst>
      <p:ext uri="{BB962C8B-B14F-4D97-AF65-F5344CB8AC3E}">
        <p14:creationId xmlns:p14="http://schemas.microsoft.com/office/powerpoint/2010/main" val="911397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306680" y="1773899"/>
            <a:ext cx="9315933" cy="3847207"/>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mn-lt"/>
                <a:cs typeface="+mn-lt"/>
              </a:rPr>
              <a:t>Erica Williams, Team Captain Liaison</a:t>
            </a:r>
            <a:endParaRPr lang="en-US">
              <a:solidFill>
                <a:schemeClr val="accent4">
                  <a:lumMod val="50000"/>
                </a:schemeClr>
              </a:solidFill>
              <a:ea typeface="+mn-lt"/>
              <a:cs typeface="+mn-lt"/>
            </a:endParaRPr>
          </a:p>
          <a:p>
            <a:pPr marL="571500" indent="-571500">
              <a:buFont typeface="Arial" panose="020B0604020202020204" pitchFamily="34" charset="0"/>
              <a:buChar char="•"/>
            </a:pPr>
            <a:r>
              <a:rPr lang="en-US" sz="2600" b="1">
                <a:solidFill>
                  <a:schemeClr val="accent4">
                    <a:lumMod val="50000"/>
                  </a:schemeClr>
                </a:solidFill>
              </a:rPr>
              <a:t>Welcome</a:t>
            </a:r>
            <a:endParaRPr lang="en-US" sz="2600">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ea typeface="+mn-lt"/>
                <a:cs typeface="+mn-lt"/>
              </a:rPr>
              <a:t>Virtual Handouts</a:t>
            </a:r>
          </a:p>
          <a:p>
            <a:pPr marL="571500" indent="-571500">
              <a:buFont typeface="Arial" panose="020B0604020202020204" pitchFamily="34" charset="0"/>
              <a:buChar char="•"/>
            </a:pPr>
            <a:r>
              <a:rPr lang="en-US" sz="2600" b="1">
                <a:solidFill>
                  <a:schemeClr val="accent4">
                    <a:lumMod val="50000"/>
                  </a:schemeClr>
                </a:solidFill>
                <a:ea typeface="+mn-lt"/>
                <a:cs typeface="+mn-lt"/>
              </a:rPr>
              <a:t>2023 Community Cup Updates</a:t>
            </a:r>
          </a:p>
          <a:p>
            <a:pPr marL="571500" indent="-571500">
              <a:buFont typeface="Arial" panose="020B0604020202020204" pitchFamily="34" charset="0"/>
              <a:buChar char="•"/>
            </a:pPr>
            <a:r>
              <a:rPr lang="en-US" sz="2600" b="1">
                <a:solidFill>
                  <a:schemeClr val="accent4">
                    <a:lumMod val="50000"/>
                  </a:schemeClr>
                </a:solidFill>
                <a:ea typeface="+mn-lt"/>
                <a:cs typeface="+mn-lt"/>
              </a:rPr>
              <a:t>Charity Challenge</a:t>
            </a:r>
          </a:p>
          <a:p>
            <a:pPr marL="571500" indent="-571500">
              <a:buFont typeface="Arial" panose="020B0604020202020204" pitchFamily="34" charset="0"/>
              <a:buChar char="•"/>
            </a:pPr>
            <a:r>
              <a:rPr lang="en-US" sz="2600" b="1">
                <a:solidFill>
                  <a:schemeClr val="accent4">
                    <a:lumMod val="50000"/>
                  </a:schemeClr>
                </a:solidFill>
                <a:ea typeface="+mn-lt"/>
                <a:cs typeface="+mn-lt"/>
              </a:rPr>
              <a:t>Team Captain Responsibilities and Schedule</a:t>
            </a:r>
          </a:p>
          <a:p>
            <a:pPr marL="571500" indent="-571500">
              <a:buFont typeface="Arial" panose="020B0604020202020204" pitchFamily="34" charset="0"/>
              <a:buChar char="•"/>
            </a:pPr>
            <a:r>
              <a:rPr lang="en-US" sz="2600" b="1">
                <a:solidFill>
                  <a:schemeClr val="accent4">
                    <a:lumMod val="50000"/>
                  </a:schemeClr>
                </a:solidFill>
              </a:rPr>
              <a:t>Additional Scoring Opportunities</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rPr>
              <a:t>Home Court</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Q&amp;A</a:t>
            </a:r>
            <a:endParaRPr lang="en-US" sz="2600" b="1">
              <a:solidFill>
                <a:schemeClr val="accent4">
                  <a:lumMod val="50000"/>
                </a:schemeClr>
              </a:solidFill>
              <a:ea typeface="Calibri"/>
              <a:cs typeface="Calibri"/>
            </a:endParaRPr>
          </a:p>
        </p:txBody>
      </p:sp>
      <p:pic>
        <p:nvPicPr>
          <p:cNvPr id="7" name="Picture 6" descr="A close up of a sign&#10;&#10;Description automatically generated">
            <a:extLst>
              <a:ext uri="{FF2B5EF4-FFF2-40B4-BE49-F238E27FC236}">
                <a16:creationId xmlns:a16="http://schemas.microsoft.com/office/drawing/2014/main" id="{23EE4005-DB98-4788-A1CF-BA91B1F5DD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8250" y="4480502"/>
            <a:ext cx="2060996" cy="2060996"/>
          </a:xfrm>
          <a:prstGeom prst="rect">
            <a:avLst/>
          </a:prstGeom>
        </p:spPr>
      </p:pic>
    </p:spTree>
    <p:extLst>
      <p:ext uri="{BB962C8B-B14F-4D97-AF65-F5344CB8AC3E}">
        <p14:creationId xmlns:p14="http://schemas.microsoft.com/office/powerpoint/2010/main" val="2217483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306680" y="1773899"/>
            <a:ext cx="9315933" cy="4555093"/>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mn-lt"/>
                <a:cs typeface="+mn-lt"/>
              </a:rPr>
              <a:t>Erica Williams</a:t>
            </a:r>
          </a:p>
          <a:p>
            <a:r>
              <a:rPr lang="en-US" sz="3600" b="1">
                <a:solidFill>
                  <a:schemeClr val="accent4">
                    <a:lumMod val="50000"/>
                  </a:schemeClr>
                </a:solidFill>
                <a:ea typeface="+mn-lt"/>
                <a:cs typeface="+mn-lt"/>
              </a:rPr>
              <a:t>Virtual Handouts </a:t>
            </a:r>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Team Captain Checklist and Handbook</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Maps </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cs typeface="Calibri"/>
              </a:rPr>
              <a:t>Fortress Obetz, 5K Race, Sports</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Giant Eagle Catering Menu</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ea typeface="Calibri"/>
                <a:cs typeface="Calibri"/>
              </a:rPr>
              <a:t>Superior + G&amp;J Beverage Order Form</a:t>
            </a:r>
          </a:p>
          <a:p>
            <a:pPr marL="571500" indent="-571500">
              <a:buFont typeface="Arial" panose="020B0604020202020204" pitchFamily="34" charset="0"/>
              <a:buChar char="•"/>
            </a:pPr>
            <a:r>
              <a:rPr lang="en-US" sz="2600" b="1">
                <a:solidFill>
                  <a:schemeClr val="accent4">
                    <a:lumMod val="50000"/>
                  </a:schemeClr>
                </a:solidFill>
                <a:ea typeface="Calibri"/>
                <a:cs typeface="Calibri"/>
              </a:rPr>
              <a:t>Team Roster</a:t>
            </a:r>
          </a:p>
          <a:p>
            <a:pPr marL="571500" indent="-571500">
              <a:buFont typeface="Arial" panose="020B0604020202020204" pitchFamily="34" charset="0"/>
              <a:buChar char="•"/>
            </a:pP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endParaRPr lang="en-US" sz="3600" b="1">
              <a:solidFill>
                <a:schemeClr val="accent4">
                  <a:lumMod val="50000"/>
                </a:schemeClr>
              </a:solidFill>
              <a:ea typeface="Calibri"/>
              <a:cs typeface="Calibri"/>
            </a:endParaRPr>
          </a:p>
        </p:txBody>
      </p:sp>
      <p:pic>
        <p:nvPicPr>
          <p:cNvPr id="2" name="Picture 2" descr="A qr code with a logo&#10;&#10;Description automatically generated">
            <a:extLst>
              <a:ext uri="{FF2B5EF4-FFF2-40B4-BE49-F238E27FC236}">
                <a16:creationId xmlns:a16="http://schemas.microsoft.com/office/drawing/2014/main" id="{23266A39-0B51-4AA9-53FF-2217243D4EFB}"/>
              </a:ext>
            </a:extLst>
          </p:cNvPr>
          <p:cNvPicPr>
            <a:picLocks noChangeAspect="1"/>
          </p:cNvPicPr>
          <p:nvPr/>
        </p:nvPicPr>
        <p:blipFill>
          <a:blip r:embed="rId3"/>
          <a:stretch>
            <a:fillRect/>
          </a:stretch>
        </p:blipFill>
        <p:spPr>
          <a:xfrm>
            <a:off x="9267463" y="3976868"/>
            <a:ext cx="2743200" cy="2743200"/>
          </a:xfrm>
          <a:prstGeom prst="rect">
            <a:avLst/>
          </a:prstGeom>
        </p:spPr>
      </p:pic>
    </p:spTree>
    <p:extLst>
      <p:ext uri="{BB962C8B-B14F-4D97-AF65-F5344CB8AC3E}">
        <p14:creationId xmlns:p14="http://schemas.microsoft.com/office/powerpoint/2010/main" val="1489759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website">
            <a:extLst>
              <a:ext uri="{FF2B5EF4-FFF2-40B4-BE49-F238E27FC236}">
                <a16:creationId xmlns:a16="http://schemas.microsoft.com/office/drawing/2014/main" id="{4DE38D8E-587D-83E5-3754-72A22D99F46B}"/>
              </a:ext>
            </a:extLst>
          </p:cNvPr>
          <p:cNvPicPr>
            <a:picLocks noChangeAspect="1"/>
          </p:cNvPicPr>
          <p:nvPr/>
        </p:nvPicPr>
        <p:blipFill>
          <a:blip r:embed="rId2"/>
          <a:stretch>
            <a:fillRect/>
          </a:stretch>
        </p:blipFill>
        <p:spPr>
          <a:xfrm>
            <a:off x="-57824" y="3140"/>
            <a:ext cx="12859423" cy="6981572"/>
          </a:xfrm>
          <a:prstGeom prst="rect">
            <a:avLst/>
          </a:prstGeom>
        </p:spPr>
      </p:pic>
    </p:spTree>
    <p:extLst>
      <p:ext uri="{BB962C8B-B14F-4D97-AF65-F5344CB8AC3E}">
        <p14:creationId xmlns:p14="http://schemas.microsoft.com/office/powerpoint/2010/main" val="767151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168660" y="1287453"/>
            <a:ext cx="9523751" cy="6340197"/>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mn-lt"/>
                <a:cs typeface="+mn-lt"/>
              </a:rPr>
              <a:t>Erica Williams</a:t>
            </a:r>
          </a:p>
          <a:p>
            <a:r>
              <a:rPr lang="en-US" sz="3600" b="1">
                <a:solidFill>
                  <a:schemeClr val="accent4">
                    <a:lumMod val="50000"/>
                  </a:schemeClr>
                </a:solidFill>
                <a:ea typeface="+mn-lt"/>
                <a:cs typeface="+mn-lt"/>
              </a:rPr>
              <a:t>Community Cup, 2023 Updates</a:t>
            </a:r>
            <a:endParaRPr lang="en-US">
              <a:solidFill>
                <a:schemeClr val="accent4">
                  <a:lumMod val="50000"/>
                </a:schemeClr>
              </a:solidFill>
              <a:ea typeface="+mn-lt"/>
              <a:cs typeface="+mn-lt"/>
            </a:endParaRPr>
          </a:p>
          <a:p>
            <a:endParaRPr lang="en-US" sz="3600" b="1">
              <a:solidFill>
                <a:schemeClr val="accent4">
                  <a:lumMod val="50000"/>
                </a:schemeClr>
              </a:solidFill>
              <a:ea typeface="+mn-lt"/>
              <a:cs typeface="+mn-lt"/>
            </a:endParaRPr>
          </a:p>
          <a:p>
            <a:pPr marL="571500" indent="-571500">
              <a:buFont typeface="Arial,Sans-Serif" panose="020B0604020202020204" pitchFamily="34" charset="0"/>
              <a:buChar char="•"/>
            </a:pPr>
            <a:r>
              <a:rPr lang="en-US" sz="2600" b="1">
                <a:solidFill>
                  <a:schemeClr val="accent4">
                    <a:lumMod val="50000"/>
                  </a:schemeClr>
                </a:solidFill>
                <a:ea typeface="+mn-lt"/>
                <a:cs typeface="+mn-lt"/>
              </a:rPr>
              <a:t>Charity Challenge Scoring</a:t>
            </a:r>
          </a:p>
          <a:p>
            <a:pPr marL="571500" indent="-571500">
              <a:buFont typeface="Arial,Sans-Serif" panose="020B0604020202020204" pitchFamily="34" charset="0"/>
              <a:buChar char="•"/>
            </a:pPr>
            <a:r>
              <a:rPr lang="en-US" sz="2600" b="1">
                <a:solidFill>
                  <a:schemeClr val="accent4">
                    <a:lumMod val="50000"/>
                  </a:schemeClr>
                </a:solidFill>
                <a:ea typeface="+mn-lt"/>
                <a:cs typeface="+mn-lt"/>
              </a:rPr>
              <a:t>Catering and Beverage Orders</a:t>
            </a:r>
          </a:p>
          <a:p>
            <a:pPr marL="571500" indent="-571500">
              <a:buFont typeface="Arial,Sans-Serif" panose="020B0604020202020204" pitchFamily="34" charset="0"/>
              <a:buChar char="•"/>
            </a:pPr>
            <a:r>
              <a:rPr lang="en-US" sz="2600" b="1">
                <a:solidFill>
                  <a:schemeClr val="accent4">
                    <a:lumMod val="50000"/>
                  </a:schemeClr>
                </a:solidFill>
                <a:ea typeface="+mn-lt"/>
                <a:cs typeface="+mn-lt"/>
              </a:rPr>
              <a:t>Athlete Check-in </a:t>
            </a:r>
            <a:endParaRPr lang="en-US" sz="2600">
              <a:solidFill>
                <a:schemeClr val="accent4">
                  <a:lumMod val="50000"/>
                </a:schemeClr>
              </a:solidFill>
              <a:ea typeface="Calibri"/>
              <a:cs typeface="Calibri"/>
            </a:endParaRPr>
          </a:p>
          <a:p>
            <a:pPr marL="571500" indent="-571500">
              <a:buFont typeface="Arial,Sans-Serif" panose="020B0604020202020204" pitchFamily="34" charset="0"/>
              <a:buChar char="•"/>
            </a:pPr>
            <a:r>
              <a:rPr lang="en-US" sz="2600" b="1">
                <a:solidFill>
                  <a:schemeClr val="accent4">
                    <a:lumMod val="50000"/>
                  </a:schemeClr>
                </a:solidFill>
                <a:ea typeface="+mn-lt"/>
                <a:cs typeface="+mn-lt"/>
              </a:rPr>
              <a:t>Schedule of Events</a:t>
            </a:r>
          </a:p>
          <a:p>
            <a:pPr marL="571500" indent="-571500">
              <a:buFont typeface="Arial,Sans-Serif" panose="020B0604020202020204" pitchFamily="34" charset="0"/>
              <a:buChar char="•"/>
            </a:pPr>
            <a:r>
              <a:rPr lang="en-US" sz="2600" b="1">
                <a:solidFill>
                  <a:schemeClr val="accent4">
                    <a:lumMod val="50000"/>
                  </a:schemeClr>
                </a:solidFill>
                <a:ea typeface="+mn-lt"/>
                <a:cs typeface="+mn-lt"/>
              </a:rPr>
              <a:t>Volleyball Passing</a:t>
            </a:r>
          </a:p>
          <a:p>
            <a:pPr marL="571500" indent="-571500">
              <a:buFont typeface="Arial,Sans-Serif" panose="020B0604020202020204" pitchFamily="34" charset="0"/>
              <a:buChar char="•"/>
            </a:pPr>
            <a:r>
              <a:rPr lang="en-US" sz="2600" b="1">
                <a:solidFill>
                  <a:schemeClr val="accent4">
                    <a:lumMod val="50000"/>
                  </a:schemeClr>
                </a:solidFill>
                <a:ea typeface="+mn-lt"/>
                <a:cs typeface="+mn-lt"/>
              </a:rPr>
              <a:t>Volunteer for Points</a:t>
            </a:r>
          </a:p>
          <a:p>
            <a:pPr marL="571500" indent="-571500">
              <a:buFont typeface="Arial,Sans-Serif" panose="020B0604020202020204" pitchFamily="34" charset="0"/>
              <a:buChar char="•"/>
            </a:pPr>
            <a:r>
              <a:rPr lang="en-US" sz="2600" b="1">
                <a:solidFill>
                  <a:schemeClr val="accent4">
                    <a:lumMod val="50000"/>
                  </a:schemeClr>
                </a:solidFill>
                <a:ea typeface="+mn-lt"/>
                <a:cs typeface="+mn-lt"/>
              </a:rPr>
              <a:t>Family and Friends Registration</a:t>
            </a:r>
          </a:p>
          <a:p>
            <a:pPr marL="571500" indent="-571500">
              <a:buFont typeface="Arial,Sans-Serif" panose="020B0604020202020204" pitchFamily="34" charset="0"/>
              <a:buChar char="•"/>
            </a:pPr>
            <a:r>
              <a:rPr lang="en-US" sz="2600" b="1">
                <a:solidFill>
                  <a:schemeClr val="accent4">
                    <a:lumMod val="50000"/>
                  </a:schemeClr>
                </a:solidFill>
                <a:cs typeface="Calibri"/>
              </a:rPr>
              <a:t>Home Court</a:t>
            </a:r>
            <a:endParaRPr lang="en-US" sz="2600" b="1">
              <a:solidFill>
                <a:schemeClr val="accent4">
                  <a:lumMod val="50000"/>
                </a:schemeClr>
              </a:solidFill>
              <a:ea typeface="Calibri"/>
              <a:cs typeface="Calibri"/>
            </a:endParaRPr>
          </a:p>
          <a:p>
            <a:pPr marL="571500" indent="-571500">
              <a:buFont typeface="Arial,Sans-Serif" panose="020B0604020202020204" pitchFamily="34" charset="0"/>
              <a:buChar char="•"/>
            </a:pPr>
            <a:endParaRPr lang="en-US">
              <a:solidFill>
                <a:schemeClr val="accent4">
                  <a:lumMod val="50000"/>
                </a:schemeClr>
              </a:solidFill>
              <a:cs typeface="Calibri"/>
            </a:endParaRPr>
          </a:p>
          <a:p>
            <a:pPr marL="571500" indent="-571500">
              <a:buFont typeface="Arial" panose="020B0604020202020204" pitchFamily="34" charset="0"/>
              <a:buChar char="•"/>
            </a:pPr>
            <a:endParaRPr lang="en-US" sz="3600" b="1">
              <a:solidFill>
                <a:schemeClr val="accent4">
                  <a:lumMod val="50000"/>
                </a:schemeClr>
              </a:solidFill>
              <a:cs typeface="Calibri"/>
            </a:endParaRPr>
          </a:p>
          <a:p>
            <a:pPr marL="571500" indent="-571500">
              <a:buFont typeface="Arial" panose="020B0604020202020204" pitchFamily="34" charset="0"/>
              <a:buChar char="•"/>
            </a:pPr>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23EE4005-DB98-4788-A1CF-BA91B1F5DD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8250" y="4480502"/>
            <a:ext cx="2060996" cy="2060996"/>
          </a:xfrm>
          <a:prstGeom prst="rect">
            <a:avLst/>
          </a:prstGeom>
        </p:spPr>
      </p:pic>
    </p:spTree>
    <p:extLst>
      <p:ext uri="{BB962C8B-B14F-4D97-AF65-F5344CB8AC3E}">
        <p14:creationId xmlns:p14="http://schemas.microsoft.com/office/powerpoint/2010/main" val="3685044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9" name="TextBox 8">
            <a:extLst>
              <a:ext uri="{FF2B5EF4-FFF2-40B4-BE49-F238E27FC236}">
                <a16:creationId xmlns:a16="http://schemas.microsoft.com/office/drawing/2014/main" id="{34AD4AE1-0698-4A69-AE14-40FCB31B53AC}"/>
              </a:ext>
            </a:extLst>
          </p:cNvPr>
          <p:cNvSpPr txBox="1"/>
          <p:nvPr/>
        </p:nvSpPr>
        <p:spPr>
          <a:xfrm>
            <a:off x="70770" y="1316753"/>
            <a:ext cx="10631971" cy="6801862"/>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Team Captain Responsibilities</a:t>
            </a: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a:p>
            <a:pPr marL="2400300" lvl="4" indent="-571500">
              <a:buFont typeface="Wingdings" panose="020B0604020202020204" pitchFamily="34" charset="0"/>
              <a:buChar char="ü"/>
            </a:pPr>
            <a:r>
              <a:rPr lang="en-US" sz="3200" b="1">
                <a:solidFill>
                  <a:schemeClr val="accent4">
                    <a:lumMod val="50000"/>
                  </a:schemeClr>
                </a:solidFill>
                <a:cs typeface="Calibri"/>
              </a:rPr>
              <a:t>Team Contact</a:t>
            </a:r>
            <a:endParaRPr lang="en-US" sz="3200" b="1">
              <a:solidFill>
                <a:schemeClr val="accent4">
                  <a:lumMod val="50000"/>
                </a:schemeClr>
              </a:solidFill>
              <a:ea typeface="Calibri"/>
              <a:cs typeface="Calibri"/>
            </a:endParaRPr>
          </a:p>
          <a:p>
            <a:pPr marL="2400300" lvl="4" indent="-571500">
              <a:buFont typeface="Wingdings" panose="020B0604020202020204" pitchFamily="34" charset="0"/>
              <a:buChar char="ü"/>
            </a:pPr>
            <a:r>
              <a:rPr lang="en-US" sz="3200" b="1">
                <a:solidFill>
                  <a:schemeClr val="accent4">
                    <a:lumMod val="50000"/>
                  </a:schemeClr>
                </a:solidFill>
                <a:cs typeface="Calibri"/>
              </a:rPr>
              <a:t>Rally coworkers</a:t>
            </a:r>
            <a:endParaRPr lang="en-US" sz="3200" b="1">
              <a:solidFill>
                <a:schemeClr val="accent4">
                  <a:lumMod val="50000"/>
                </a:schemeClr>
              </a:solidFill>
              <a:ea typeface="Calibri"/>
              <a:cs typeface="Calibri"/>
            </a:endParaRPr>
          </a:p>
          <a:p>
            <a:pPr marL="2400300" lvl="4" indent="-571500">
              <a:buFont typeface="Wingdings" panose="020B0604020202020204" pitchFamily="34" charset="0"/>
              <a:buChar char="ü"/>
            </a:pPr>
            <a:r>
              <a:rPr lang="en-US" sz="3200" b="1">
                <a:solidFill>
                  <a:schemeClr val="accent4">
                    <a:lumMod val="50000"/>
                  </a:schemeClr>
                </a:solidFill>
                <a:cs typeface="Calibri"/>
              </a:rPr>
              <a:t>Build your team</a:t>
            </a:r>
            <a:endParaRPr lang="en-US" sz="3200" b="1">
              <a:solidFill>
                <a:schemeClr val="accent4">
                  <a:lumMod val="50000"/>
                </a:schemeClr>
              </a:solidFill>
              <a:ea typeface="Calibri" panose="020F0502020204030204"/>
              <a:cs typeface="Calibri"/>
            </a:endParaRPr>
          </a:p>
          <a:p>
            <a:pPr marL="2400300" lvl="4" indent="-571500">
              <a:buFont typeface="Wingdings" panose="020B0604020202020204" pitchFamily="34" charset="0"/>
              <a:buChar char="ü"/>
            </a:pPr>
            <a:r>
              <a:rPr lang="en-US" sz="3200" b="1">
                <a:solidFill>
                  <a:schemeClr val="accent4">
                    <a:lumMod val="50000"/>
                  </a:schemeClr>
                </a:solidFill>
                <a:ea typeface="Calibri" panose="020F0502020204030204"/>
                <a:cs typeface="Calibri"/>
              </a:rPr>
              <a:t>Prep your team</a:t>
            </a:r>
          </a:p>
          <a:p>
            <a:pPr marL="2400300" lvl="4" indent="-571500">
              <a:buFont typeface="Wingdings" panose="020B0604020202020204" pitchFamily="34" charset="0"/>
              <a:buChar char="ü"/>
            </a:pPr>
            <a:r>
              <a:rPr lang="en-US" sz="3200" b="1">
                <a:solidFill>
                  <a:schemeClr val="accent4">
                    <a:lumMod val="50000"/>
                  </a:schemeClr>
                </a:solidFill>
                <a:ea typeface="Calibri" panose="020F0502020204030204"/>
                <a:cs typeface="Calibri"/>
              </a:rPr>
              <a:t>Stay on track</a:t>
            </a:r>
          </a:p>
          <a:p>
            <a:pPr marL="2400300" lvl="4" indent="-571500">
              <a:buFont typeface="Wingdings" panose="020B0604020202020204" pitchFamily="34" charset="0"/>
              <a:buChar char="ü"/>
            </a:pPr>
            <a:endParaRPr lang="en-US" sz="3200" b="1">
              <a:solidFill>
                <a:schemeClr val="accent4">
                  <a:lumMod val="50000"/>
                </a:schemeClr>
              </a:solidFill>
              <a:ea typeface="Calibri" panose="020F0502020204030204"/>
              <a:cs typeface="Calibri"/>
            </a:endParaRPr>
          </a:p>
          <a:p>
            <a:pPr lvl="4"/>
            <a:r>
              <a:rPr lang="en-US" sz="3200" b="1">
                <a:solidFill>
                  <a:schemeClr val="accent4">
                    <a:lumMod val="50000"/>
                  </a:schemeClr>
                </a:solidFill>
                <a:cs typeface="Calibri"/>
              </a:rPr>
              <a:t>Event Day Phone: 740-835-6998</a:t>
            </a:r>
            <a:endParaRPr lang="en-US">
              <a:solidFill>
                <a:schemeClr val="accent4">
                  <a:lumMod val="50000"/>
                </a:schemeClr>
              </a:solidFill>
            </a:endParaRPr>
          </a:p>
          <a:p>
            <a:pPr marL="571500" indent="-571500">
              <a:buFont typeface="Arial" panose="020B0604020202020204" pitchFamily="34" charset="0"/>
              <a:buChar char="•"/>
            </a:pPr>
            <a:endParaRPr lang="en-US" sz="3200" b="1">
              <a:solidFill>
                <a:schemeClr val="accent4">
                  <a:lumMod val="50000"/>
                </a:schemeClr>
              </a:solidFill>
              <a:ea typeface="Calibri" panose="020F0502020204030204"/>
              <a:cs typeface="Calibri"/>
            </a:endParaRPr>
          </a:p>
          <a:p>
            <a:pPr marL="571500" indent="-571500">
              <a:buFont typeface="Arial" panose="020B0604020202020204" pitchFamily="34" charset="0"/>
              <a:buChar char="•"/>
            </a:pPr>
            <a:endParaRPr lang="en-US" sz="3600" b="1">
              <a:solidFill>
                <a:schemeClr val="accent4">
                  <a:lumMod val="50000"/>
                </a:schemeClr>
              </a:solidFill>
              <a:ea typeface="Calibri" panose="020F0502020204030204"/>
              <a:cs typeface="Calibri"/>
            </a:endParaRPr>
          </a:p>
          <a:p>
            <a:endParaRPr lang="en-US" sz="3600" b="1">
              <a:solidFill>
                <a:schemeClr val="accent4">
                  <a:lumMod val="50000"/>
                </a:schemeClr>
              </a:solidFill>
              <a:ea typeface="Calibri" panose="020F0502020204030204"/>
              <a:cs typeface="Calibri"/>
            </a:endParaRPr>
          </a:p>
        </p:txBody>
      </p:sp>
      <p:sp>
        <p:nvSpPr>
          <p:cNvPr id="8" name="TextBox 7">
            <a:extLst>
              <a:ext uri="{FF2B5EF4-FFF2-40B4-BE49-F238E27FC236}">
                <a16:creationId xmlns:a16="http://schemas.microsoft.com/office/drawing/2014/main" id="{CE77732D-F531-17E6-BC87-4D4C452D4AF8}"/>
              </a:ext>
            </a:extLst>
          </p:cNvPr>
          <p:cNvSpPr txBox="1"/>
          <p:nvPr/>
        </p:nvSpPr>
        <p:spPr>
          <a:xfrm>
            <a:off x="1737574" y="6060744"/>
            <a:ext cx="3318751" cy="584775"/>
          </a:xfrm>
          <a:prstGeom prst="rect">
            <a:avLst/>
          </a:prstGeom>
          <a:noFill/>
        </p:spPr>
        <p:txBody>
          <a:bodyPr wrap="square" lIns="91440" tIns="45720" rIns="91440" bIns="45720" rtlCol="0" anchor="t">
            <a:spAutoFit/>
          </a:bodyPr>
          <a:lstStyle/>
          <a:p>
            <a:endParaRPr lang="en-US" sz="3200" b="1">
              <a:solidFill>
                <a:schemeClr val="accent4">
                  <a:lumMod val="50000"/>
                </a:schemeClr>
              </a:solidFill>
              <a:ea typeface="Calibri"/>
              <a:cs typeface="Calibri"/>
            </a:endParaRPr>
          </a:p>
        </p:txBody>
      </p:sp>
    </p:spTree>
    <p:extLst>
      <p:ext uri="{BB962C8B-B14F-4D97-AF65-F5344CB8AC3E}">
        <p14:creationId xmlns:p14="http://schemas.microsoft.com/office/powerpoint/2010/main" val="302547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computer&#10;&#10;Description automatically generated">
            <a:extLst>
              <a:ext uri="{FF2B5EF4-FFF2-40B4-BE49-F238E27FC236}">
                <a16:creationId xmlns:a16="http://schemas.microsoft.com/office/drawing/2014/main" id="{09AF262D-58BD-72F0-4819-D337A7BC5CD8}"/>
              </a:ext>
            </a:extLst>
          </p:cNvPr>
          <p:cNvPicPr>
            <a:picLocks noChangeAspect="1"/>
          </p:cNvPicPr>
          <p:nvPr/>
        </p:nvPicPr>
        <p:blipFill>
          <a:blip r:embed="rId2"/>
          <a:stretch>
            <a:fillRect/>
          </a:stretch>
        </p:blipFill>
        <p:spPr>
          <a:xfrm>
            <a:off x="3498755" y="136"/>
            <a:ext cx="5308696" cy="6857727"/>
          </a:xfrm>
          <a:prstGeom prst="rect">
            <a:avLst/>
          </a:prstGeom>
        </p:spPr>
      </p:pic>
      <p:pic>
        <p:nvPicPr>
          <p:cNvPr id="6" name="Picture 6" descr="A qr code with a logo&#10;&#10;Description automatically generated">
            <a:extLst>
              <a:ext uri="{FF2B5EF4-FFF2-40B4-BE49-F238E27FC236}">
                <a16:creationId xmlns:a16="http://schemas.microsoft.com/office/drawing/2014/main" id="{6646AA49-4D9F-39DF-0043-3FA9CD568474}"/>
              </a:ext>
            </a:extLst>
          </p:cNvPr>
          <p:cNvPicPr>
            <a:picLocks noChangeAspect="1"/>
          </p:cNvPicPr>
          <p:nvPr/>
        </p:nvPicPr>
        <p:blipFill>
          <a:blip r:embed="rId3"/>
          <a:stretch>
            <a:fillRect/>
          </a:stretch>
        </p:blipFill>
        <p:spPr>
          <a:xfrm>
            <a:off x="9492049" y="4199238"/>
            <a:ext cx="2321011" cy="2321011"/>
          </a:xfrm>
          <a:prstGeom prst="rect">
            <a:avLst/>
          </a:prstGeom>
        </p:spPr>
      </p:pic>
      <p:sp>
        <p:nvSpPr>
          <p:cNvPr id="8" name="Star: 5 Points 7">
            <a:extLst>
              <a:ext uri="{FF2B5EF4-FFF2-40B4-BE49-F238E27FC236}">
                <a16:creationId xmlns:a16="http://schemas.microsoft.com/office/drawing/2014/main" id="{0244E56A-5B3F-A1F2-45AB-726B7E2775C8}"/>
              </a:ext>
            </a:extLst>
          </p:cNvPr>
          <p:cNvSpPr/>
          <p:nvPr/>
        </p:nvSpPr>
        <p:spPr>
          <a:xfrm>
            <a:off x="4150395" y="1620772"/>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272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554110" y="1718196"/>
            <a:ext cx="8671035" cy="4308872"/>
          </a:xfrm>
          <a:prstGeom prst="rect">
            <a:avLst/>
          </a:prstGeom>
          <a:noFill/>
        </p:spPr>
        <p:txBody>
          <a:bodyPr wrap="square" lIns="91440" tIns="45720" rIns="91440" bIns="45720" rtlCol="0" anchor="t">
            <a:spAutoFit/>
          </a:bodyPr>
          <a:lstStyle/>
          <a:p>
            <a:r>
              <a:rPr lang="en-US" sz="3600" b="1">
                <a:solidFill>
                  <a:schemeClr val="accent4">
                    <a:lumMod val="50000"/>
                  </a:schemeClr>
                </a:solidFill>
              </a:rPr>
              <a:t>Meghan Sexton</a:t>
            </a:r>
            <a:endParaRPr lang="en-US">
              <a:solidFill>
                <a:schemeClr val="accent4">
                  <a:lumMod val="50000"/>
                </a:schemeClr>
              </a:solidFill>
            </a:endParaRPr>
          </a:p>
          <a:p>
            <a:r>
              <a:rPr lang="en-US" sz="3600" b="1">
                <a:solidFill>
                  <a:schemeClr val="accent4">
                    <a:lumMod val="50000"/>
                  </a:schemeClr>
                </a:solidFill>
              </a:rPr>
              <a:t>Charity Challenge</a:t>
            </a:r>
            <a:endParaRPr lang="en-US" sz="3600" b="1">
              <a:solidFill>
                <a:schemeClr val="accent4">
                  <a:lumMod val="50000"/>
                </a:schemeClr>
              </a:solidFill>
              <a:ea typeface="Calibri" panose="020F0502020204030204"/>
              <a:cs typeface="Calibri"/>
            </a:endParaRPr>
          </a:p>
          <a:p>
            <a:pPr marL="1028700" lvl="1" indent="-571500">
              <a:buFont typeface="Arial" panose="020B0604020202020204" pitchFamily="34" charset="0"/>
              <a:buChar char="•"/>
            </a:pPr>
            <a:r>
              <a:rPr lang="en-US" sz="2600" b="1">
                <a:solidFill>
                  <a:schemeClr val="accent4">
                    <a:lumMod val="50000"/>
                  </a:schemeClr>
                </a:solidFill>
                <a:cs typeface="Calibri"/>
              </a:rPr>
              <a:t>The Columbus Foundation</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cs typeface="Calibri"/>
              </a:rPr>
              <a:t>Mid-Ohio Food Collective</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cs typeface="Calibri"/>
              </a:rPr>
              <a:t>Leveling The Playing Field</a:t>
            </a:r>
            <a:endParaRPr lang="en-US" sz="2600" b="1">
              <a:solidFill>
                <a:schemeClr val="accent4">
                  <a:lumMod val="50000"/>
                </a:schemeClr>
              </a:solidFill>
              <a:ea typeface="Calibri"/>
              <a:cs typeface="Calibri"/>
            </a:endParaRPr>
          </a:p>
          <a:p>
            <a:pPr marL="1485900" lvl="2" indent="-571500">
              <a:buFont typeface="Arial" panose="020B0604020202020204" pitchFamily="34" charset="0"/>
              <a:buChar char="•"/>
            </a:pPr>
            <a:r>
              <a:rPr lang="en-US" sz="2600" b="1">
                <a:solidFill>
                  <a:schemeClr val="accent4">
                    <a:lumMod val="50000"/>
                  </a:schemeClr>
                </a:solidFill>
                <a:cs typeface="Calibri"/>
              </a:rPr>
              <a:t>Deadline Friday, July 21 by 12 noon</a:t>
            </a:r>
            <a:endParaRPr lang="en-US" sz="2600" b="1">
              <a:solidFill>
                <a:schemeClr val="accent4">
                  <a:lumMod val="50000"/>
                </a:schemeClr>
              </a:solidFill>
              <a:ea typeface="Calibri"/>
              <a:cs typeface="Calibri"/>
            </a:endParaRPr>
          </a:p>
          <a:p>
            <a:pPr marL="1485900" lvl="2" indent="-571500">
              <a:buFont typeface="Arial" panose="020B0604020202020204" pitchFamily="34" charset="0"/>
              <a:buChar char="•"/>
            </a:pPr>
            <a:r>
              <a:rPr lang="en-US" sz="2600" b="1">
                <a:solidFill>
                  <a:schemeClr val="accent4">
                    <a:lumMod val="50000"/>
                  </a:schemeClr>
                </a:solidFill>
                <a:cs typeface="Calibri"/>
              </a:rPr>
              <a:t>Email all receipts to </a:t>
            </a:r>
            <a:r>
              <a:rPr lang="en-US" sz="2600" b="1">
                <a:solidFill>
                  <a:schemeClr val="accent4">
                    <a:lumMod val="50000"/>
                  </a:schemeClr>
                </a:solidFill>
                <a:cs typeface="Calibri"/>
                <a:hlinkClick r:id="rId3">
                  <a:extLst>
                    <a:ext uri="{A12FA001-AC4F-418D-AE19-62706E023703}">
                      <ahyp:hlinkClr xmlns:ahyp="http://schemas.microsoft.com/office/drawing/2018/hyperlinkcolor" val="tx"/>
                    </a:ext>
                  </a:extLst>
                </a:hlinkClick>
              </a:rPr>
              <a:t>cup@columbusports.org</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2" name="Picture 2" descr="A qr code with a logo&#10;&#10;Description automatically generated">
            <a:extLst>
              <a:ext uri="{FF2B5EF4-FFF2-40B4-BE49-F238E27FC236}">
                <a16:creationId xmlns:a16="http://schemas.microsoft.com/office/drawing/2014/main" id="{55D5C103-CAF6-A3B9-1D65-72C86FE86E93}"/>
              </a:ext>
            </a:extLst>
          </p:cNvPr>
          <p:cNvPicPr>
            <a:picLocks noChangeAspect="1"/>
          </p:cNvPicPr>
          <p:nvPr/>
        </p:nvPicPr>
        <p:blipFill>
          <a:blip r:embed="rId4"/>
          <a:stretch>
            <a:fillRect/>
          </a:stretch>
        </p:blipFill>
        <p:spPr>
          <a:xfrm>
            <a:off x="9392856" y="4102261"/>
            <a:ext cx="2588871" cy="2588871"/>
          </a:xfrm>
          <a:prstGeom prst="rect">
            <a:avLst/>
          </a:prstGeom>
        </p:spPr>
      </p:pic>
    </p:spTree>
    <p:extLst>
      <p:ext uri="{BB962C8B-B14F-4D97-AF65-F5344CB8AC3E}">
        <p14:creationId xmlns:p14="http://schemas.microsoft.com/office/powerpoint/2010/main" val="1729135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87608" y="728669"/>
            <a:ext cx="9787625" cy="7140416"/>
          </a:xfrm>
          <a:prstGeom prst="rect">
            <a:avLst/>
          </a:prstGeom>
          <a:noFill/>
        </p:spPr>
        <p:txBody>
          <a:bodyPr wrap="square" lIns="91440" tIns="45720" rIns="91440" bIns="45720" rtlCol="0" anchor="t">
            <a:spAutoFit/>
          </a:bodyPr>
          <a:lstStyle/>
          <a:p>
            <a:endParaRPr lang="en-US" sz="3600" b="1">
              <a:solidFill>
                <a:schemeClr val="accent4">
                  <a:lumMod val="50000"/>
                </a:schemeClr>
              </a:solidFill>
              <a:cs typeface="Calibri"/>
            </a:endParaRPr>
          </a:p>
          <a:p>
            <a:r>
              <a:rPr lang="en-US" sz="3600" b="1">
                <a:solidFill>
                  <a:schemeClr val="accent4">
                    <a:lumMod val="50000"/>
                  </a:schemeClr>
                </a:solidFill>
              </a:rPr>
              <a:t>Charity Challenge</a:t>
            </a:r>
            <a:br>
              <a:rPr lang="en-US" sz="3600" b="1"/>
            </a:br>
            <a:endParaRPr lang="en-US" sz="3600" b="1">
              <a:solidFill>
                <a:schemeClr val="accent4">
                  <a:lumMod val="50000"/>
                </a:schemeClr>
              </a:solidFill>
              <a:cs typeface="Calibri"/>
            </a:endParaRPr>
          </a:p>
          <a:p>
            <a:pPr marL="457200" indent="-457200">
              <a:buFont typeface="Arial"/>
              <a:buChar char="•"/>
            </a:pPr>
            <a:r>
              <a:rPr lang="en-US" sz="2600" b="1">
                <a:solidFill>
                  <a:schemeClr val="accent4">
                    <a:lumMod val="50000"/>
                  </a:schemeClr>
                </a:solidFill>
                <a:cs typeface="Calibri"/>
              </a:rPr>
              <a:t>300 points maximum </a:t>
            </a:r>
            <a:endParaRPr lang="en-US" sz="2600" b="1">
              <a:solidFill>
                <a:schemeClr val="accent4">
                  <a:lumMod val="50000"/>
                </a:schemeClr>
              </a:solidFill>
              <a:ea typeface="Calibri"/>
              <a:cs typeface="Calibri"/>
            </a:endParaRPr>
          </a:p>
          <a:p>
            <a:pPr marL="914400" lvl="1" indent="-457200">
              <a:buFont typeface="Arial"/>
              <a:buChar char="•"/>
            </a:pPr>
            <a:r>
              <a:rPr lang="en-US" sz="2600" b="1">
                <a:solidFill>
                  <a:schemeClr val="accent4">
                    <a:lumMod val="50000"/>
                  </a:schemeClr>
                </a:solidFill>
                <a:cs typeface="Calibri"/>
              </a:rPr>
              <a:t>100 point maximum per beneficiary</a:t>
            </a:r>
            <a:endParaRPr lang="en-US" sz="2600" b="1">
              <a:solidFill>
                <a:schemeClr val="accent4">
                  <a:lumMod val="50000"/>
                </a:schemeClr>
              </a:solidFill>
              <a:ea typeface="Calibri"/>
              <a:cs typeface="Calibri"/>
            </a:endParaRPr>
          </a:p>
          <a:p>
            <a:pPr marL="914400" lvl="1" indent="-457200">
              <a:buFont typeface="Arial"/>
              <a:buChar char="•"/>
            </a:pPr>
            <a:r>
              <a:rPr lang="en-US" sz="2600" b="1">
                <a:solidFill>
                  <a:schemeClr val="accent4">
                    <a:lumMod val="50000"/>
                  </a:schemeClr>
                </a:solidFill>
                <a:cs typeface="Calibri"/>
              </a:rPr>
              <a:t>1 point per every pound of food / sports equipment donated</a:t>
            </a:r>
            <a:endParaRPr lang="en-US" sz="2600" b="1">
              <a:solidFill>
                <a:schemeClr val="accent4">
                  <a:lumMod val="50000"/>
                </a:schemeClr>
              </a:solidFill>
              <a:ea typeface="Calibri"/>
              <a:cs typeface="Calibri"/>
            </a:endParaRPr>
          </a:p>
          <a:p>
            <a:pPr marL="914400" lvl="1" indent="-457200">
              <a:buFont typeface="Arial"/>
              <a:buChar char="•"/>
            </a:pPr>
            <a:r>
              <a:rPr lang="en-US" sz="2600" b="1">
                <a:solidFill>
                  <a:schemeClr val="accent4">
                    <a:lumMod val="50000"/>
                  </a:schemeClr>
                </a:solidFill>
                <a:ea typeface="Calibri"/>
                <a:cs typeface="Calibri"/>
              </a:rPr>
              <a:t>1 point per every $1 donated</a:t>
            </a:r>
          </a:p>
          <a:p>
            <a:pPr lvl="1"/>
            <a:r>
              <a:rPr lang="en-US" sz="2600" b="1">
                <a:solidFill>
                  <a:schemeClr val="accent4">
                    <a:lumMod val="50000"/>
                  </a:schemeClr>
                </a:solidFill>
                <a:ea typeface="Calibri"/>
                <a:cs typeface="Calibri"/>
              </a:rPr>
              <a:t>*New Options this year: </a:t>
            </a:r>
          </a:p>
          <a:p>
            <a:pPr marL="914400" lvl="1" indent="-457200">
              <a:buFont typeface="Arial"/>
              <a:buChar char="•"/>
            </a:pPr>
            <a:r>
              <a:rPr lang="en-US" sz="2600" b="1">
                <a:solidFill>
                  <a:schemeClr val="accent4">
                    <a:lumMod val="50000"/>
                  </a:schemeClr>
                </a:solidFill>
                <a:ea typeface="Calibri"/>
                <a:cs typeface="Calibri"/>
              </a:rPr>
              <a:t>1-2 points for volunteering at MOFC by July 21st</a:t>
            </a:r>
          </a:p>
          <a:p>
            <a:pPr marL="914400" lvl="1" indent="-457200">
              <a:buFont typeface="Arial"/>
              <a:buChar char="•"/>
            </a:pPr>
            <a:r>
              <a:rPr lang="en-US" sz="2600" b="1">
                <a:solidFill>
                  <a:schemeClr val="accent4">
                    <a:lumMod val="50000"/>
                  </a:schemeClr>
                </a:solidFill>
                <a:ea typeface="Calibri"/>
                <a:cs typeface="Calibri"/>
              </a:rPr>
              <a:t>1 point for pledging to join a table and 10 points for pledging to host a table during The Big Table with the Columbus Foundation</a:t>
            </a:r>
          </a:p>
          <a:p>
            <a:pPr lvl="1"/>
            <a:endParaRPr lang="en-US" sz="2600" b="1">
              <a:solidFill>
                <a:srgbClr val="7F6000"/>
              </a:solidFill>
              <a:ea typeface="Calibri"/>
              <a:cs typeface="Calibri"/>
            </a:endParaRPr>
          </a:p>
          <a:p>
            <a:pPr lvl="1"/>
            <a:endParaRPr lang="en-US"/>
          </a:p>
          <a:p>
            <a:pPr marL="1028700" lvl="1" indent="-571500">
              <a:buFont typeface="Arial" panose="020B0604020202020204" pitchFamily="34" charset="0"/>
              <a:buChar char="•"/>
            </a:pPr>
            <a:endParaRPr lang="en-US" sz="3600" b="1">
              <a:solidFill>
                <a:schemeClr val="accent4">
                  <a:lumMod val="50000"/>
                </a:schemeClr>
              </a:solidFill>
              <a:ea typeface="Calibri"/>
              <a:cs typeface="Calibri"/>
            </a:endParaRPr>
          </a:p>
          <a:p>
            <a:endParaRPr lang="en-US" sz="3600" b="1">
              <a:solidFill>
                <a:schemeClr val="accent4">
                  <a:lumMod val="50000"/>
                </a:schemeClr>
              </a:solidFill>
              <a:ea typeface="Calibri"/>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3525633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859504" y="1381812"/>
            <a:ext cx="9787625" cy="4555093"/>
          </a:xfrm>
          <a:prstGeom prst="rect">
            <a:avLst/>
          </a:prstGeom>
          <a:noFill/>
        </p:spPr>
        <p:txBody>
          <a:bodyPr wrap="square" lIns="91440" tIns="45720" rIns="91440" bIns="45720" rtlCol="0" anchor="t">
            <a:spAutoFit/>
          </a:bodyPr>
          <a:lstStyle/>
          <a:p>
            <a:endParaRPr lang="en-US" sz="3600" b="1">
              <a:solidFill>
                <a:schemeClr val="accent4">
                  <a:lumMod val="50000"/>
                </a:schemeClr>
              </a:solidFill>
              <a:cs typeface="Calibri"/>
            </a:endParaRPr>
          </a:p>
          <a:p>
            <a:r>
              <a:rPr lang="en-US" sz="3600" b="1">
                <a:solidFill>
                  <a:schemeClr val="accent4">
                    <a:lumMod val="50000"/>
                  </a:schemeClr>
                </a:solidFill>
              </a:rPr>
              <a:t>Charity Challenge Partners</a:t>
            </a:r>
            <a:br>
              <a:rPr lang="en-US" sz="3600" b="1"/>
            </a:br>
            <a:endParaRPr lang="en-US" sz="2600" b="1">
              <a:solidFill>
                <a:schemeClr val="accent4">
                  <a:lumMod val="50000"/>
                </a:schemeClr>
              </a:solidFill>
              <a:ea typeface="Calibri"/>
              <a:cs typeface="Calibri"/>
            </a:endParaRPr>
          </a:p>
          <a:p>
            <a:pPr marL="457200" indent="-457200">
              <a:buFont typeface="Arial,Sans-Serif"/>
              <a:buChar char="•"/>
            </a:pPr>
            <a:r>
              <a:rPr lang="en-US" sz="2600" b="1">
                <a:solidFill>
                  <a:schemeClr val="accent4">
                    <a:lumMod val="50000"/>
                  </a:schemeClr>
                </a:solidFill>
                <a:ea typeface="Calibri"/>
                <a:cs typeface="Calibri"/>
              </a:rPr>
              <a:t>The Columbus Foundation</a:t>
            </a:r>
            <a:endParaRPr lang="en-US" sz="2600">
              <a:solidFill>
                <a:schemeClr val="accent4">
                  <a:lumMod val="50000"/>
                </a:schemeClr>
              </a:solidFill>
              <a:ea typeface="Calibri"/>
              <a:cs typeface="Calibri"/>
            </a:endParaRPr>
          </a:p>
          <a:p>
            <a:pPr marL="914400" lvl="1" indent="-457200">
              <a:buFont typeface="Arial,Sans-Serif"/>
              <a:buChar char="•"/>
            </a:pPr>
            <a:r>
              <a:rPr lang="en-US" sz="2600" b="1">
                <a:solidFill>
                  <a:schemeClr val="accent4">
                    <a:lumMod val="50000"/>
                  </a:schemeClr>
                </a:solidFill>
                <a:ea typeface="Calibri"/>
                <a:cs typeface="Calibri"/>
              </a:rPr>
              <a:t>Megan Denny, Digital Marketing Manager</a:t>
            </a:r>
            <a:endParaRPr lang="en-US" sz="2600">
              <a:solidFill>
                <a:schemeClr val="accent4">
                  <a:lumMod val="50000"/>
                </a:schemeClr>
              </a:solidFill>
              <a:ea typeface="Calibri"/>
              <a:cs typeface="Calibri"/>
            </a:endParaRPr>
          </a:p>
          <a:p>
            <a:pPr marL="457200" indent="-457200">
              <a:buFont typeface="Arial"/>
              <a:buChar char="•"/>
            </a:pPr>
            <a:r>
              <a:rPr lang="en-US" sz="2600" b="1">
                <a:solidFill>
                  <a:schemeClr val="accent4">
                    <a:lumMod val="50000"/>
                  </a:schemeClr>
                </a:solidFill>
                <a:ea typeface="Calibri"/>
                <a:cs typeface="Calibri"/>
              </a:rPr>
              <a:t>Mid-Ohio Food Collective</a:t>
            </a:r>
            <a:endParaRPr lang="en-US" sz="2600">
              <a:solidFill>
                <a:schemeClr val="accent4">
                  <a:lumMod val="50000"/>
                </a:schemeClr>
              </a:solidFill>
              <a:ea typeface="Calibri"/>
              <a:cs typeface="Calibri"/>
            </a:endParaRPr>
          </a:p>
          <a:p>
            <a:pPr marL="914400" lvl="1" indent="-457200">
              <a:buFont typeface="Arial"/>
              <a:buChar char="•"/>
            </a:pPr>
            <a:r>
              <a:rPr lang="en-US" sz="2600" b="1">
                <a:solidFill>
                  <a:schemeClr val="accent4">
                    <a:lumMod val="50000"/>
                  </a:schemeClr>
                </a:solidFill>
                <a:ea typeface="Calibri"/>
                <a:cs typeface="Calibri"/>
              </a:rPr>
              <a:t>Sam Grimsley, Corporate Partnerships Coordinator</a:t>
            </a:r>
          </a:p>
          <a:p>
            <a:pPr marL="457200" indent="-457200">
              <a:buFont typeface="Arial"/>
              <a:buChar char="•"/>
            </a:pPr>
            <a:r>
              <a:rPr lang="en-US" sz="2600" b="1">
                <a:solidFill>
                  <a:schemeClr val="accent4">
                    <a:lumMod val="50000"/>
                  </a:schemeClr>
                </a:solidFill>
                <a:ea typeface="Calibri"/>
                <a:cs typeface="Calibri"/>
              </a:rPr>
              <a:t>Leveling the Playing Field</a:t>
            </a:r>
          </a:p>
          <a:p>
            <a:pPr marL="914400" lvl="1" indent="-457200">
              <a:buFont typeface="Arial"/>
              <a:buChar char="•"/>
            </a:pPr>
            <a:r>
              <a:rPr lang="en-US" sz="2600" b="1">
                <a:solidFill>
                  <a:schemeClr val="accent4">
                    <a:lumMod val="50000"/>
                  </a:schemeClr>
                </a:solidFill>
                <a:ea typeface="Calibri"/>
                <a:cs typeface="Calibri"/>
              </a:rPr>
              <a:t>Max Levitt, Founder/Executive Director</a:t>
            </a:r>
          </a:p>
          <a:p>
            <a:endParaRPr lang="en-US" sz="3600" b="1">
              <a:solidFill>
                <a:schemeClr val="accent4">
                  <a:lumMod val="50000"/>
                </a:schemeClr>
              </a:solidFill>
              <a:ea typeface="Calibri"/>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564307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computer&#10;&#10;Description automatically generated">
            <a:extLst>
              <a:ext uri="{FF2B5EF4-FFF2-40B4-BE49-F238E27FC236}">
                <a16:creationId xmlns:a16="http://schemas.microsoft.com/office/drawing/2014/main" id="{09AF262D-58BD-72F0-4819-D337A7BC5CD8}"/>
              </a:ext>
            </a:extLst>
          </p:cNvPr>
          <p:cNvPicPr>
            <a:picLocks noChangeAspect="1"/>
          </p:cNvPicPr>
          <p:nvPr/>
        </p:nvPicPr>
        <p:blipFill>
          <a:blip r:embed="rId2"/>
          <a:stretch>
            <a:fillRect/>
          </a:stretch>
        </p:blipFill>
        <p:spPr>
          <a:xfrm>
            <a:off x="3498755" y="136"/>
            <a:ext cx="5308696" cy="6857727"/>
          </a:xfrm>
          <a:prstGeom prst="rect">
            <a:avLst/>
          </a:prstGeom>
        </p:spPr>
      </p:pic>
      <p:sp>
        <p:nvSpPr>
          <p:cNvPr id="8" name="Star: 5 Points 7">
            <a:extLst>
              <a:ext uri="{FF2B5EF4-FFF2-40B4-BE49-F238E27FC236}">
                <a16:creationId xmlns:a16="http://schemas.microsoft.com/office/drawing/2014/main" id="{0244E56A-5B3F-A1F2-45AB-726B7E2775C8}"/>
              </a:ext>
            </a:extLst>
          </p:cNvPr>
          <p:cNvSpPr/>
          <p:nvPr/>
        </p:nvSpPr>
        <p:spPr>
          <a:xfrm>
            <a:off x="4140097" y="1795023"/>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tar: 5 Points 2">
            <a:extLst>
              <a:ext uri="{FF2B5EF4-FFF2-40B4-BE49-F238E27FC236}">
                <a16:creationId xmlns:a16="http://schemas.microsoft.com/office/drawing/2014/main" id="{B25ECCB6-2EE9-92C5-F56D-2659C2ECD050}"/>
              </a:ext>
            </a:extLst>
          </p:cNvPr>
          <p:cNvSpPr/>
          <p:nvPr/>
        </p:nvSpPr>
        <p:spPr>
          <a:xfrm>
            <a:off x="4148336" y="1978315"/>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457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7915" y="1790470"/>
            <a:ext cx="8671035" cy="5663089"/>
          </a:xfrm>
          <a:prstGeom prst="rect">
            <a:avLst/>
          </a:prstGeom>
          <a:noFill/>
        </p:spPr>
        <p:txBody>
          <a:bodyPr wrap="square" lIns="91440" tIns="45720" rIns="91440" bIns="45720" rtlCol="0" anchor="t">
            <a:spAutoFit/>
          </a:bodyPr>
          <a:lstStyle/>
          <a:p>
            <a:r>
              <a:rPr lang="en-US" sz="3600" b="1">
                <a:solidFill>
                  <a:schemeClr val="accent4">
                    <a:lumMod val="50000"/>
                  </a:schemeClr>
                </a:solidFill>
              </a:rPr>
              <a:t>Steve Davies, Giant Eagle Catering</a:t>
            </a:r>
            <a:endParaRPr lang="en-US" sz="3600" b="1">
              <a:solidFill>
                <a:schemeClr val="accent4">
                  <a:lumMod val="50000"/>
                </a:schemeClr>
              </a:solidFill>
              <a:ea typeface="Calibri"/>
              <a:cs typeface="Calibri"/>
            </a:endParaRPr>
          </a:p>
          <a:p>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How to order </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Delivery 7:30-8:00am and 11:00am</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Deadline of Wednesday, July 19</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ea typeface="Calibri"/>
                <a:cs typeface="Calibri"/>
              </a:rPr>
              <a:t>Complimentary coffee bar</a:t>
            </a:r>
          </a:p>
          <a:p>
            <a:endParaRPr lang="fr-FR" sz="2600" b="1">
              <a:solidFill>
                <a:schemeClr val="accent4">
                  <a:lumMod val="50000"/>
                </a:schemeClr>
              </a:solidFill>
              <a:ea typeface="Calibri"/>
              <a:cs typeface="Calibri"/>
            </a:endParaRPr>
          </a:p>
          <a:p>
            <a:pPr algn="ctr"/>
            <a:r>
              <a:rPr lang="fr-FR" sz="2600" b="1">
                <a:solidFill>
                  <a:schemeClr val="accent4">
                    <a:lumMod val="50000"/>
                  </a:schemeClr>
                </a:solidFill>
                <a:cs typeface="Calibri"/>
              </a:rPr>
              <a:t>Kingsdalecatering@gianteagle.com</a:t>
            </a:r>
            <a:endParaRPr lang="fr-FR" sz="2600" b="1">
              <a:solidFill>
                <a:schemeClr val="accent4">
                  <a:lumMod val="50000"/>
                </a:schemeClr>
              </a:solidFill>
              <a:ea typeface="Calibri"/>
              <a:cs typeface="Calibri"/>
            </a:endParaRPr>
          </a:p>
          <a:p>
            <a:pPr algn="ctr"/>
            <a:r>
              <a:rPr lang="fr-FR" sz="2600" b="1">
                <a:solidFill>
                  <a:schemeClr val="accent4">
                    <a:lumMod val="50000"/>
                  </a:schemeClr>
                </a:solidFill>
                <a:cs typeface="Calibri"/>
              </a:rPr>
              <a:t>(614)-538-0783</a:t>
            </a:r>
            <a:endParaRPr lang="en-US" sz="2600" b="1">
              <a:solidFill>
                <a:schemeClr val="accent4">
                  <a:lumMod val="50000"/>
                </a:schemeClr>
              </a:solidFill>
              <a:cs typeface="Calibri"/>
            </a:endParaRPr>
          </a:p>
          <a:p>
            <a:endParaRPr lang="en-US" sz="3600" b="1">
              <a:solidFill>
                <a:schemeClr val="accent4">
                  <a:lumMod val="50000"/>
                </a:schemeClr>
              </a:solidFill>
            </a:endParaRPr>
          </a:p>
          <a:p>
            <a:pPr marL="571500" indent="-571500">
              <a:buFont typeface="Arial" panose="020B0604020202020204" pitchFamily="34" charset="0"/>
              <a:buChar char="•"/>
            </a:pP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2" name="Picture 2" descr="A qr code with a logo&#10;&#10;Description automatically generated">
            <a:extLst>
              <a:ext uri="{FF2B5EF4-FFF2-40B4-BE49-F238E27FC236}">
                <a16:creationId xmlns:a16="http://schemas.microsoft.com/office/drawing/2014/main" id="{4BBEFCC2-7601-382F-1AE2-3977FFF7AC98}"/>
              </a:ext>
            </a:extLst>
          </p:cNvPr>
          <p:cNvPicPr>
            <a:picLocks noChangeAspect="1"/>
          </p:cNvPicPr>
          <p:nvPr/>
        </p:nvPicPr>
        <p:blipFill>
          <a:blip r:embed="rId3"/>
          <a:stretch>
            <a:fillRect/>
          </a:stretch>
        </p:blipFill>
        <p:spPr>
          <a:xfrm>
            <a:off x="9275805" y="3982995"/>
            <a:ext cx="2743200" cy="2743200"/>
          </a:xfrm>
          <a:prstGeom prst="rect">
            <a:avLst/>
          </a:prstGeom>
        </p:spPr>
      </p:pic>
    </p:spTree>
    <p:extLst>
      <p:ext uri="{BB962C8B-B14F-4D97-AF65-F5344CB8AC3E}">
        <p14:creationId xmlns:p14="http://schemas.microsoft.com/office/powerpoint/2010/main" val="2789070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7915" y="1790470"/>
            <a:ext cx="8671035" cy="5201424"/>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 Beverage and Ice</a:t>
            </a:r>
            <a:endParaRPr lang="en-US">
              <a:solidFill>
                <a:schemeClr val="accent4">
                  <a:lumMod val="50000"/>
                </a:schemeClr>
              </a:solidFill>
            </a:endParaRPr>
          </a:p>
          <a:p>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Order directly through Fortress Obetz (Superior Beverage + G&amp;J Pepsi)</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ea typeface="Calibri"/>
                <a:cs typeface="Calibri"/>
              </a:rPr>
              <a:t>Pick-up and payment onsite at concession stand/bar</a:t>
            </a:r>
          </a:p>
          <a:p>
            <a:pPr marL="571500" indent="-571500">
              <a:buFont typeface="Arial" panose="020B0604020202020204" pitchFamily="34" charset="0"/>
              <a:buChar char="•"/>
            </a:pPr>
            <a:r>
              <a:rPr lang="en-US" sz="2600" b="1">
                <a:solidFill>
                  <a:schemeClr val="accent4">
                    <a:lumMod val="50000"/>
                  </a:schemeClr>
                </a:solidFill>
                <a:cs typeface="Calibri"/>
              </a:rPr>
              <a:t>Alcoholic and non-alcoholic beverages</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ea typeface="Calibri"/>
                <a:cs typeface="Calibri"/>
              </a:rPr>
              <a:t>Coolers subject to search</a:t>
            </a:r>
          </a:p>
          <a:p>
            <a:pPr algn="ctr"/>
            <a:br>
              <a:rPr lang="fr-FR" sz="2600" b="1">
                <a:cs typeface="Calibri"/>
              </a:rPr>
            </a:br>
            <a:r>
              <a:rPr lang="fr-FR" sz="2600" b="1">
                <a:solidFill>
                  <a:schemeClr val="accent4">
                    <a:lumMod val="50000"/>
                  </a:schemeClr>
                </a:solidFill>
                <a:cs typeface="Calibri"/>
              </a:rPr>
              <a:t>Scan and email to sadams@obetz.oh.us</a:t>
            </a:r>
            <a:endParaRPr lang="en-US" sz="2600" b="1">
              <a:solidFill>
                <a:schemeClr val="accent4">
                  <a:lumMod val="50000"/>
                </a:schemeClr>
              </a:solidFill>
              <a:ea typeface="Calibri"/>
              <a:cs typeface="Calibri"/>
            </a:endParaRPr>
          </a:p>
          <a:p>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endParaRPr lang="en-US" sz="2600" b="1">
              <a:solidFill>
                <a:schemeClr val="accent4">
                  <a:lumMod val="50000"/>
                </a:schemeClr>
              </a:solidFill>
              <a:ea typeface="Calibri"/>
              <a:cs typeface="Calibri"/>
            </a:endParaRPr>
          </a:p>
          <a:p>
            <a:endParaRPr lang="en-US" sz="2600" b="1">
              <a:solidFill>
                <a:schemeClr val="accent4">
                  <a:lumMod val="50000"/>
                </a:schemeClr>
              </a:solidFill>
              <a:ea typeface="Calibri"/>
              <a:cs typeface="Calibri"/>
            </a:endParaRPr>
          </a:p>
        </p:txBody>
      </p:sp>
      <p:pic>
        <p:nvPicPr>
          <p:cNvPr id="5" name="Picture 4" descr="A close up of a sign&#10;&#10;Description automatically generated">
            <a:extLst>
              <a:ext uri="{FF2B5EF4-FFF2-40B4-BE49-F238E27FC236}">
                <a16:creationId xmlns:a16="http://schemas.microsoft.com/office/drawing/2014/main" id="{8FCCDEF4-6491-537E-ACE2-427E0FFDC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2108118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computer&#10;&#10;Description automatically generated">
            <a:extLst>
              <a:ext uri="{FF2B5EF4-FFF2-40B4-BE49-F238E27FC236}">
                <a16:creationId xmlns:a16="http://schemas.microsoft.com/office/drawing/2014/main" id="{09AF262D-58BD-72F0-4819-D337A7BC5CD8}"/>
              </a:ext>
            </a:extLst>
          </p:cNvPr>
          <p:cNvPicPr>
            <a:picLocks noChangeAspect="1"/>
          </p:cNvPicPr>
          <p:nvPr/>
        </p:nvPicPr>
        <p:blipFill>
          <a:blip r:embed="rId2"/>
          <a:stretch>
            <a:fillRect/>
          </a:stretch>
        </p:blipFill>
        <p:spPr>
          <a:xfrm>
            <a:off x="3498755" y="136"/>
            <a:ext cx="5308696" cy="6857727"/>
          </a:xfrm>
          <a:prstGeom prst="rect">
            <a:avLst/>
          </a:prstGeom>
        </p:spPr>
      </p:pic>
      <p:sp>
        <p:nvSpPr>
          <p:cNvPr id="8" name="Star: 5 Points 7">
            <a:extLst>
              <a:ext uri="{FF2B5EF4-FFF2-40B4-BE49-F238E27FC236}">
                <a16:creationId xmlns:a16="http://schemas.microsoft.com/office/drawing/2014/main" id="{0244E56A-5B3F-A1F2-45AB-726B7E2775C8}"/>
              </a:ext>
            </a:extLst>
          </p:cNvPr>
          <p:cNvSpPr/>
          <p:nvPr/>
        </p:nvSpPr>
        <p:spPr>
          <a:xfrm>
            <a:off x="4150394" y="1259564"/>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tar: 5 Points 2">
            <a:extLst>
              <a:ext uri="{FF2B5EF4-FFF2-40B4-BE49-F238E27FC236}">
                <a16:creationId xmlns:a16="http://schemas.microsoft.com/office/drawing/2014/main" id="{B25ECCB6-2EE9-92C5-F56D-2659C2ECD050}"/>
              </a:ext>
            </a:extLst>
          </p:cNvPr>
          <p:cNvSpPr/>
          <p:nvPr/>
        </p:nvSpPr>
        <p:spPr>
          <a:xfrm>
            <a:off x="4157981" y="2161711"/>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tar: 5 Points 3">
            <a:extLst>
              <a:ext uri="{FF2B5EF4-FFF2-40B4-BE49-F238E27FC236}">
                <a16:creationId xmlns:a16="http://schemas.microsoft.com/office/drawing/2014/main" id="{4C90D80F-3F52-63DF-8913-BFF6888F86D6}"/>
              </a:ext>
            </a:extLst>
          </p:cNvPr>
          <p:cNvSpPr/>
          <p:nvPr/>
        </p:nvSpPr>
        <p:spPr>
          <a:xfrm>
            <a:off x="4162191" y="2324758"/>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418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website&#10;&#10;Description automatically generated">
            <a:extLst>
              <a:ext uri="{FF2B5EF4-FFF2-40B4-BE49-F238E27FC236}">
                <a16:creationId xmlns:a16="http://schemas.microsoft.com/office/drawing/2014/main" id="{19128226-E8D1-347B-5DB8-73D7E4784089}"/>
              </a:ext>
            </a:extLst>
          </p:cNvPr>
          <p:cNvPicPr>
            <a:picLocks noChangeAspect="1"/>
          </p:cNvPicPr>
          <p:nvPr/>
        </p:nvPicPr>
        <p:blipFill>
          <a:blip r:embed="rId2"/>
          <a:stretch>
            <a:fillRect/>
          </a:stretch>
        </p:blipFill>
        <p:spPr>
          <a:xfrm>
            <a:off x="-904212" y="-652"/>
            <a:ext cx="13518177" cy="6912863"/>
          </a:xfrm>
          <a:prstGeom prst="rect">
            <a:avLst/>
          </a:prstGeom>
        </p:spPr>
      </p:pic>
    </p:spTree>
    <p:extLst>
      <p:ext uri="{BB962C8B-B14F-4D97-AF65-F5344CB8AC3E}">
        <p14:creationId xmlns:p14="http://schemas.microsoft.com/office/powerpoint/2010/main" val="3339208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web page&#10;&#10;Description automatically generated">
            <a:extLst>
              <a:ext uri="{FF2B5EF4-FFF2-40B4-BE49-F238E27FC236}">
                <a16:creationId xmlns:a16="http://schemas.microsoft.com/office/drawing/2014/main" id="{7F3F6FD9-2A00-5977-F296-A8A1D0D6B81E}"/>
              </a:ext>
            </a:extLst>
          </p:cNvPr>
          <p:cNvPicPr>
            <a:picLocks noChangeAspect="1"/>
          </p:cNvPicPr>
          <p:nvPr/>
        </p:nvPicPr>
        <p:blipFill>
          <a:blip r:embed="rId2"/>
          <a:stretch>
            <a:fillRect/>
          </a:stretch>
        </p:blipFill>
        <p:spPr>
          <a:xfrm>
            <a:off x="-166816" y="4999"/>
            <a:ext cx="12525631" cy="6848002"/>
          </a:xfrm>
          <a:prstGeom prst="rect">
            <a:avLst/>
          </a:prstGeom>
        </p:spPr>
      </p:pic>
    </p:spTree>
    <p:extLst>
      <p:ext uri="{BB962C8B-B14F-4D97-AF65-F5344CB8AC3E}">
        <p14:creationId xmlns:p14="http://schemas.microsoft.com/office/powerpoint/2010/main" val="2424603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web page&#10;&#10;Description automatically generated">
            <a:extLst>
              <a:ext uri="{FF2B5EF4-FFF2-40B4-BE49-F238E27FC236}">
                <a16:creationId xmlns:a16="http://schemas.microsoft.com/office/drawing/2014/main" id="{B667C151-D01B-27CB-FF67-ADF7B5C3DD87}"/>
              </a:ext>
            </a:extLst>
          </p:cNvPr>
          <p:cNvPicPr>
            <a:picLocks noChangeAspect="1"/>
          </p:cNvPicPr>
          <p:nvPr/>
        </p:nvPicPr>
        <p:blipFill>
          <a:blip r:embed="rId2"/>
          <a:stretch>
            <a:fillRect/>
          </a:stretch>
        </p:blipFill>
        <p:spPr>
          <a:xfrm>
            <a:off x="-197707" y="-59652"/>
            <a:ext cx="12432955" cy="6956710"/>
          </a:xfrm>
          <a:prstGeom prst="rect">
            <a:avLst/>
          </a:prstGeom>
        </p:spPr>
      </p:pic>
      <p:sp>
        <p:nvSpPr>
          <p:cNvPr id="4" name="TextBox 3">
            <a:extLst>
              <a:ext uri="{FF2B5EF4-FFF2-40B4-BE49-F238E27FC236}">
                <a16:creationId xmlns:a16="http://schemas.microsoft.com/office/drawing/2014/main" id="{7FF7C6CB-C8AF-EDEB-D1D1-3220962952D3}"/>
              </a:ext>
            </a:extLst>
          </p:cNvPr>
          <p:cNvSpPr txBox="1"/>
          <p:nvPr/>
        </p:nvSpPr>
        <p:spPr>
          <a:xfrm>
            <a:off x="9748624" y="2636774"/>
            <a:ext cx="1671756" cy="646331"/>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Calibri"/>
                <a:cs typeface="Calibri"/>
              </a:rPr>
              <a:t>July 26</a:t>
            </a:r>
          </a:p>
        </p:txBody>
      </p:sp>
      <p:sp>
        <p:nvSpPr>
          <p:cNvPr id="5" name="TextBox 4">
            <a:extLst>
              <a:ext uri="{FF2B5EF4-FFF2-40B4-BE49-F238E27FC236}">
                <a16:creationId xmlns:a16="http://schemas.microsoft.com/office/drawing/2014/main" id="{4B5A8E99-4BCE-5B77-4C71-63C994DD8ECF}"/>
              </a:ext>
            </a:extLst>
          </p:cNvPr>
          <p:cNvSpPr txBox="1"/>
          <p:nvPr/>
        </p:nvSpPr>
        <p:spPr>
          <a:xfrm>
            <a:off x="9748624" y="4747719"/>
            <a:ext cx="1671756" cy="646331"/>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Calibri"/>
                <a:cs typeface="Calibri"/>
              </a:rPr>
              <a:t>July 28</a:t>
            </a:r>
          </a:p>
        </p:txBody>
      </p:sp>
    </p:spTree>
    <p:extLst>
      <p:ext uri="{BB962C8B-B14F-4D97-AF65-F5344CB8AC3E}">
        <p14:creationId xmlns:p14="http://schemas.microsoft.com/office/powerpoint/2010/main" val="1482500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screenshot of a registration form&#10;&#10;Description automatically generated">
            <a:extLst>
              <a:ext uri="{FF2B5EF4-FFF2-40B4-BE49-F238E27FC236}">
                <a16:creationId xmlns:a16="http://schemas.microsoft.com/office/drawing/2014/main" id="{5C144EF0-754D-33D4-DEB9-C44D80A8F97D}"/>
              </a:ext>
            </a:extLst>
          </p:cNvPr>
          <p:cNvPicPr>
            <a:picLocks noChangeAspect="1"/>
          </p:cNvPicPr>
          <p:nvPr/>
        </p:nvPicPr>
        <p:blipFill>
          <a:blip r:embed="rId2"/>
          <a:stretch>
            <a:fillRect/>
          </a:stretch>
        </p:blipFill>
        <p:spPr>
          <a:xfrm>
            <a:off x="2911765" y="22523"/>
            <a:ext cx="6079834" cy="6824501"/>
          </a:xfrm>
          <a:prstGeom prst="rect">
            <a:avLst/>
          </a:prstGeom>
        </p:spPr>
      </p:pic>
    </p:spTree>
    <p:extLst>
      <p:ext uri="{BB962C8B-B14F-4D97-AF65-F5344CB8AC3E}">
        <p14:creationId xmlns:p14="http://schemas.microsoft.com/office/powerpoint/2010/main" val="2022853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web page&#10;&#10;Description automatically generated">
            <a:extLst>
              <a:ext uri="{FF2B5EF4-FFF2-40B4-BE49-F238E27FC236}">
                <a16:creationId xmlns:a16="http://schemas.microsoft.com/office/drawing/2014/main" id="{3099B6F0-E58E-8273-EA34-954C177557D1}"/>
              </a:ext>
            </a:extLst>
          </p:cNvPr>
          <p:cNvPicPr>
            <a:picLocks noChangeAspect="1"/>
          </p:cNvPicPr>
          <p:nvPr/>
        </p:nvPicPr>
        <p:blipFill>
          <a:blip r:embed="rId2"/>
          <a:stretch>
            <a:fillRect/>
          </a:stretch>
        </p:blipFill>
        <p:spPr>
          <a:xfrm>
            <a:off x="2726726" y="2288"/>
            <a:ext cx="6862116" cy="6853421"/>
          </a:xfrm>
          <a:prstGeom prst="rect">
            <a:avLst/>
          </a:prstGeom>
        </p:spPr>
      </p:pic>
    </p:spTree>
    <p:extLst>
      <p:ext uri="{BB962C8B-B14F-4D97-AF65-F5344CB8AC3E}">
        <p14:creationId xmlns:p14="http://schemas.microsoft.com/office/powerpoint/2010/main" val="2920652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screenshot of a computer&#10;&#10;Description automatically generated">
            <a:extLst>
              <a:ext uri="{FF2B5EF4-FFF2-40B4-BE49-F238E27FC236}">
                <a16:creationId xmlns:a16="http://schemas.microsoft.com/office/drawing/2014/main" id="{C74EE89F-D26F-90CA-2F94-54D05AD9AB72}"/>
              </a:ext>
            </a:extLst>
          </p:cNvPr>
          <p:cNvPicPr>
            <a:picLocks noChangeAspect="1"/>
          </p:cNvPicPr>
          <p:nvPr/>
        </p:nvPicPr>
        <p:blipFill>
          <a:blip r:embed="rId2"/>
          <a:stretch>
            <a:fillRect/>
          </a:stretch>
        </p:blipFill>
        <p:spPr>
          <a:xfrm>
            <a:off x="1666102" y="160843"/>
            <a:ext cx="8859794" cy="6536314"/>
          </a:xfrm>
          <a:prstGeom prst="rect">
            <a:avLst/>
          </a:prstGeom>
        </p:spPr>
      </p:pic>
    </p:spTree>
    <p:extLst>
      <p:ext uri="{BB962C8B-B14F-4D97-AF65-F5344CB8AC3E}">
        <p14:creationId xmlns:p14="http://schemas.microsoft.com/office/powerpoint/2010/main" val="651511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omputer&#10;&#10;Description automatically generated">
            <a:extLst>
              <a:ext uri="{FF2B5EF4-FFF2-40B4-BE49-F238E27FC236}">
                <a16:creationId xmlns:a16="http://schemas.microsoft.com/office/drawing/2014/main" id="{2E241ADB-0F20-C164-9389-23AFADE706CC}"/>
              </a:ext>
            </a:extLst>
          </p:cNvPr>
          <p:cNvPicPr>
            <a:picLocks noChangeAspect="1"/>
          </p:cNvPicPr>
          <p:nvPr/>
        </p:nvPicPr>
        <p:blipFill>
          <a:blip r:embed="rId2"/>
          <a:stretch>
            <a:fillRect/>
          </a:stretch>
        </p:blipFill>
        <p:spPr>
          <a:xfrm>
            <a:off x="1305698" y="129831"/>
            <a:ext cx="9910117" cy="6423282"/>
          </a:xfrm>
          <a:prstGeom prst="rect">
            <a:avLst/>
          </a:prstGeom>
        </p:spPr>
      </p:pic>
    </p:spTree>
    <p:extLst>
      <p:ext uri="{BB962C8B-B14F-4D97-AF65-F5344CB8AC3E}">
        <p14:creationId xmlns:p14="http://schemas.microsoft.com/office/powerpoint/2010/main" val="2659787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7" descr="A screenshot of a team&#10;&#10;Description automatically generated">
            <a:extLst>
              <a:ext uri="{FF2B5EF4-FFF2-40B4-BE49-F238E27FC236}">
                <a16:creationId xmlns:a16="http://schemas.microsoft.com/office/drawing/2014/main" id="{E63831D8-72DE-8C26-A232-297529DE5DA2}"/>
              </a:ext>
            </a:extLst>
          </p:cNvPr>
          <p:cNvPicPr>
            <a:picLocks noChangeAspect="1"/>
          </p:cNvPicPr>
          <p:nvPr/>
        </p:nvPicPr>
        <p:blipFill>
          <a:blip r:embed="rId2"/>
          <a:stretch>
            <a:fillRect/>
          </a:stretch>
        </p:blipFill>
        <p:spPr>
          <a:xfrm>
            <a:off x="3148914" y="207755"/>
            <a:ext cx="5770605" cy="6524868"/>
          </a:xfrm>
          <a:prstGeom prst="rect">
            <a:avLst/>
          </a:prstGeom>
        </p:spPr>
      </p:pic>
    </p:spTree>
    <p:extLst>
      <p:ext uri="{BB962C8B-B14F-4D97-AF65-F5344CB8AC3E}">
        <p14:creationId xmlns:p14="http://schemas.microsoft.com/office/powerpoint/2010/main" val="3502638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computer&#10;&#10;Description automatically generated">
            <a:extLst>
              <a:ext uri="{FF2B5EF4-FFF2-40B4-BE49-F238E27FC236}">
                <a16:creationId xmlns:a16="http://schemas.microsoft.com/office/drawing/2014/main" id="{09AF262D-58BD-72F0-4819-D337A7BC5CD8}"/>
              </a:ext>
            </a:extLst>
          </p:cNvPr>
          <p:cNvPicPr>
            <a:picLocks noChangeAspect="1"/>
          </p:cNvPicPr>
          <p:nvPr/>
        </p:nvPicPr>
        <p:blipFill>
          <a:blip r:embed="rId2"/>
          <a:stretch>
            <a:fillRect/>
          </a:stretch>
        </p:blipFill>
        <p:spPr>
          <a:xfrm>
            <a:off x="3498755" y="136"/>
            <a:ext cx="5308696" cy="6857727"/>
          </a:xfrm>
          <a:prstGeom prst="rect">
            <a:avLst/>
          </a:prstGeom>
        </p:spPr>
      </p:pic>
      <p:sp>
        <p:nvSpPr>
          <p:cNvPr id="3" name="Star: 5 Points 2">
            <a:extLst>
              <a:ext uri="{FF2B5EF4-FFF2-40B4-BE49-F238E27FC236}">
                <a16:creationId xmlns:a16="http://schemas.microsoft.com/office/drawing/2014/main" id="{B25ECCB6-2EE9-92C5-F56D-2659C2ECD050}"/>
              </a:ext>
            </a:extLst>
          </p:cNvPr>
          <p:cNvSpPr/>
          <p:nvPr/>
        </p:nvSpPr>
        <p:spPr>
          <a:xfrm>
            <a:off x="4158633" y="4521747"/>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tar: 5 Points 3">
            <a:extLst>
              <a:ext uri="{FF2B5EF4-FFF2-40B4-BE49-F238E27FC236}">
                <a16:creationId xmlns:a16="http://schemas.microsoft.com/office/drawing/2014/main" id="{4C90D80F-3F52-63DF-8913-BFF6888F86D6}"/>
              </a:ext>
            </a:extLst>
          </p:cNvPr>
          <p:cNvSpPr/>
          <p:nvPr/>
        </p:nvSpPr>
        <p:spPr>
          <a:xfrm>
            <a:off x="4151894" y="4343028"/>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882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7140416"/>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Schedule</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r>
              <a:rPr lang="en-US" sz="2600" b="1">
                <a:solidFill>
                  <a:schemeClr val="accent4">
                    <a:lumMod val="50000"/>
                  </a:schemeClr>
                </a:solidFill>
                <a:cs typeface="Calibri"/>
              </a:rPr>
              <a:t>7:00 am	Tailgate Zone Opens</a:t>
            </a:r>
            <a:br>
              <a:rPr lang="en-US" sz="2600" b="1">
                <a:ea typeface="Calibri"/>
                <a:cs typeface="Calibri"/>
              </a:rPr>
            </a:br>
            <a:r>
              <a:rPr lang="en-US" sz="2600" b="1">
                <a:solidFill>
                  <a:schemeClr val="accent4">
                    <a:lumMod val="50000"/>
                  </a:schemeClr>
                </a:solidFill>
                <a:cs typeface="Calibri"/>
              </a:rPr>
              <a:t>7:15 am          Athlete Check-in Opens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8:30 am	5K Race Start (Reminder: Parking Lot Closure – 8:15am-9am)</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9:20 am	One-mile Walk Start</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9:45 am	Dodgeball and Drop-in events begin</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1:30 pm	Tug of War Matches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2:30 pm	Closing Ceremonies and Community Cup Presentation</a:t>
            </a:r>
          </a:p>
          <a:p>
            <a:endParaRPr lang="en-US" sz="2600" b="1">
              <a:solidFill>
                <a:schemeClr val="accent4">
                  <a:lumMod val="50000"/>
                </a:schemeClr>
              </a:solidFill>
              <a:cs typeface="Calibri"/>
            </a:endParaRPr>
          </a:p>
          <a:p>
            <a:endParaRPr lang="en-US" sz="2600" b="1">
              <a:solidFill>
                <a:schemeClr val="accent4">
                  <a:lumMod val="50000"/>
                </a:schemeClr>
              </a:solidFill>
              <a:cs typeface="Calibri"/>
            </a:endParaRPr>
          </a:p>
          <a:p>
            <a:pPr marL="571500" indent="-571500">
              <a:buFont typeface="Arial" panose="020B0604020202020204" pitchFamily="34" charset="0"/>
              <a:buChar char="•"/>
            </a:pPr>
            <a:endParaRPr lang="en-US" sz="2600" b="1">
              <a:solidFill>
                <a:schemeClr val="accent4">
                  <a:lumMod val="50000"/>
                </a:schemeClr>
              </a:solidFill>
            </a:endParaRPr>
          </a:p>
          <a:p>
            <a:endParaRPr lang="en-US" sz="2600" b="1">
              <a:solidFill>
                <a:schemeClr val="accent4">
                  <a:lumMod val="50000"/>
                </a:schemeClr>
              </a:solidFill>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2" name="Star: 5 Points 1">
            <a:extLst>
              <a:ext uri="{FF2B5EF4-FFF2-40B4-BE49-F238E27FC236}">
                <a16:creationId xmlns:a16="http://schemas.microsoft.com/office/drawing/2014/main" id="{61F06CEB-F121-09D3-C3B7-3FA64EE9444E}"/>
              </a:ext>
            </a:extLst>
          </p:cNvPr>
          <p:cNvSpPr/>
          <p:nvPr/>
        </p:nvSpPr>
        <p:spPr>
          <a:xfrm>
            <a:off x="5191934" y="2785245"/>
            <a:ext cx="369201" cy="319596"/>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7913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A group of people walking in a line&#10;&#10;Description automatically generated">
            <a:extLst>
              <a:ext uri="{FF2B5EF4-FFF2-40B4-BE49-F238E27FC236}">
                <a16:creationId xmlns:a16="http://schemas.microsoft.com/office/drawing/2014/main" id="{395EB071-79C2-BE18-F4DA-24AD205D426A}"/>
              </a:ext>
            </a:extLst>
          </p:cNvPr>
          <p:cNvPicPr>
            <a:picLocks noChangeAspect="1"/>
          </p:cNvPicPr>
          <p:nvPr/>
        </p:nvPicPr>
        <p:blipFill>
          <a:blip r:embed="rId2"/>
          <a:stretch>
            <a:fillRect/>
          </a:stretch>
        </p:blipFill>
        <p:spPr>
          <a:xfrm>
            <a:off x="633170" y="365446"/>
            <a:ext cx="5291666" cy="3532187"/>
          </a:xfrm>
          <a:prstGeom prst="rect">
            <a:avLst/>
          </a:prstGeom>
        </p:spPr>
      </p:pic>
      <p:pic>
        <p:nvPicPr>
          <p:cNvPr id="3" name="Picture 3" descr="A group of people standing behind a table with food items&#10;&#10;Description automatically generated">
            <a:extLst>
              <a:ext uri="{FF2B5EF4-FFF2-40B4-BE49-F238E27FC236}">
                <a16:creationId xmlns:a16="http://schemas.microsoft.com/office/drawing/2014/main" id="{7148194F-C67D-0983-93B2-CB3E0D9CDAD7}"/>
              </a:ext>
            </a:extLst>
          </p:cNvPr>
          <p:cNvPicPr>
            <a:picLocks noChangeAspect="1"/>
          </p:cNvPicPr>
          <p:nvPr/>
        </p:nvPicPr>
        <p:blipFill>
          <a:blip r:embed="rId3"/>
          <a:stretch>
            <a:fillRect/>
          </a:stretch>
        </p:blipFill>
        <p:spPr>
          <a:xfrm>
            <a:off x="6287757" y="365446"/>
            <a:ext cx="5291667" cy="3532187"/>
          </a:xfrm>
          <a:prstGeom prst="rect">
            <a:avLst/>
          </a:prstGeom>
        </p:spPr>
      </p:pic>
      <p:sp>
        <p:nvSpPr>
          <p:cNvPr id="7" name="TextBox 6">
            <a:extLst>
              <a:ext uri="{FF2B5EF4-FFF2-40B4-BE49-F238E27FC236}">
                <a16:creationId xmlns:a16="http://schemas.microsoft.com/office/drawing/2014/main" id="{5273E23A-C752-0016-FCBA-DC4A19ADF43C}"/>
              </a:ext>
            </a:extLst>
          </p:cNvPr>
          <p:cNvSpPr txBox="1"/>
          <p:nvPr/>
        </p:nvSpPr>
        <p:spPr>
          <a:xfrm>
            <a:off x="1923982" y="4144480"/>
            <a:ext cx="3010404" cy="2862322"/>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Calibri"/>
                <a:cs typeface="Calibri"/>
              </a:rPr>
              <a:t>SPONSORS</a:t>
            </a:r>
          </a:p>
          <a:p>
            <a:r>
              <a:rPr lang="en-US" sz="3600" b="1">
                <a:solidFill>
                  <a:schemeClr val="accent4">
                    <a:lumMod val="50000"/>
                  </a:schemeClr>
                </a:solidFill>
                <a:ea typeface="Calibri"/>
                <a:cs typeface="Calibri"/>
              </a:rPr>
              <a:t>(1)10x20 tent</a:t>
            </a:r>
          </a:p>
          <a:p>
            <a:r>
              <a:rPr lang="en-US" sz="3600" b="1">
                <a:solidFill>
                  <a:schemeClr val="accent4">
                    <a:lumMod val="50000"/>
                  </a:schemeClr>
                </a:solidFill>
                <a:ea typeface="Calibri"/>
                <a:cs typeface="Calibri"/>
              </a:rPr>
              <a:t>(2) tables</a:t>
            </a:r>
          </a:p>
          <a:p>
            <a:r>
              <a:rPr lang="en-US" sz="3600" b="1">
                <a:solidFill>
                  <a:schemeClr val="accent4">
                    <a:lumMod val="50000"/>
                  </a:schemeClr>
                </a:solidFill>
                <a:ea typeface="Calibri"/>
                <a:cs typeface="Calibri"/>
              </a:rPr>
              <a:t>(4) chairs</a:t>
            </a:r>
          </a:p>
          <a:p>
            <a:pPr lvl="2"/>
            <a:endParaRPr lang="en-US" sz="3600" b="1">
              <a:solidFill>
                <a:schemeClr val="accent4">
                  <a:lumMod val="50000"/>
                </a:schemeClr>
              </a:solidFill>
              <a:ea typeface="Calibri"/>
              <a:cs typeface="Calibri"/>
            </a:endParaRPr>
          </a:p>
        </p:txBody>
      </p:sp>
      <p:sp>
        <p:nvSpPr>
          <p:cNvPr id="8" name="TextBox 7">
            <a:extLst>
              <a:ext uri="{FF2B5EF4-FFF2-40B4-BE49-F238E27FC236}">
                <a16:creationId xmlns:a16="http://schemas.microsoft.com/office/drawing/2014/main" id="{3C373170-65D4-B0FD-EC95-61998FD8C172}"/>
              </a:ext>
            </a:extLst>
          </p:cNvPr>
          <p:cNvSpPr txBox="1"/>
          <p:nvPr/>
        </p:nvSpPr>
        <p:spPr>
          <a:xfrm>
            <a:off x="7899542" y="4144480"/>
            <a:ext cx="3010404" cy="2862322"/>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Calibri"/>
                <a:cs typeface="Calibri"/>
              </a:rPr>
              <a:t>TEAMS</a:t>
            </a:r>
          </a:p>
          <a:p>
            <a:r>
              <a:rPr lang="en-US" sz="3600" b="1">
                <a:solidFill>
                  <a:schemeClr val="accent4">
                    <a:lumMod val="50000"/>
                  </a:schemeClr>
                </a:solidFill>
                <a:ea typeface="Calibri"/>
                <a:cs typeface="Calibri"/>
              </a:rPr>
              <a:t>(1) 10x10 tent</a:t>
            </a:r>
          </a:p>
          <a:p>
            <a:r>
              <a:rPr lang="en-US" sz="3600" b="1">
                <a:solidFill>
                  <a:schemeClr val="accent4">
                    <a:lumMod val="50000"/>
                  </a:schemeClr>
                </a:solidFill>
                <a:ea typeface="Calibri"/>
                <a:cs typeface="Calibri"/>
              </a:rPr>
              <a:t>(1) table</a:t>
            </a:r>
          </a:p>
          <a:p>
            <a:r>
              <a:rPr lang="en-US" sz="3600" b="1">
                <a:solidFill>
                  <a:schemeClr val="accent4">
                    <a:lumMod val="50000"/>
                  </a:schemeClr>
                </a:solidFill>
                <a:ea typeface="Calibri"/>
                <a:cs typeface="Calibri"/>
              </a:rPr>
              <a:t>(2) chairs</a:t>
            </a:r>
          </a:p>
          <a:p>
            <a:pPr lvl="2"/>
            <a:endParaRPr lang="en-US" sz="3600" b="1">
              <a:solidFill>
                <a:schemeClr val="accent4">
                  <a:lumMod val="50000"/>
                </a:schemeClr>
              </a:solidFill>
              <a:ea typeface="Calibri"/>
              <a:cs typeface="Calibri"/>
            </a:endParaRPr>
          </a:p>
        </p:txBody>
      </p:sp>
    </p:spTree>
    <p:extLst>
      <p:ext uri="{BB962C8B-B14F-4D97-AF65-F5344CB8AC3E}">
        <p14:creationId xmlns:p14="http://schemas.microsoft.com/office/powerpoint/2010/main" val="3167562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200304" y="1711301"/>
            <a:ext cx="8671035" cy="6370975"/>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endParaRPr lang="en-US">
              <a:solidFill>
                <a:schemeClr val="accent4">
                  <a:lumMod val="50000"/>
                </a:schemeClr>
              </a:solidFill>
            </a:endParaRPr>
          </a:p>
          <a:p>
            <a:r>
              <a:rPr lang="en-US" sz="3600" b="1">
                <a:solidFill>
                  <a:schemeClr val="accent4">
                    <a:lumMod val="50000"/>
                  </a:schemeClr>
                </a:solidFill>
              </a:rPr>
              <a:t>Giant Eagle Tailgate Zone</a:t>
            </a:r>
            <a:endParaRPr lang="en-US">
              <a:solidFill>
                <a:schemeClr val="accent4">
                  <a:lumMod val="50000"/>
                </a:schemeClr>
              </a:solidFill>
              <a:ea typeface="Calibri"/>
              <a:cs typeface="Calibri"/>
            </a:endParaRPr>
          </a:p>
          <a:p>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2600" b="1">
                <a:solidFill>
                  <a:schemeClr val="accent4">
                    <a:lumMod val="50000"/>
                  </a:schemeClr>
                </a:solidFill>
                <a:ea typeface="Calibri"/>
                <a:cs typeface="Calibri"/>
              </a:rPr>
              <a:t>Confirm with Erica + Meghan bringing company branded tent by EOD</a:t>
            </a:r>
          </a:p>
          <a:p>
            <a:pPr marL="571500" indent="-571500">
              <a:buFont typeface="Arial" panose="020B0604020202020204" pitchFamily="34" charset="0"/>
              <a:buChar char="•"/>
            </a:pPr>
            <a:r>
              <a:rPr lang="en-US" sz="2600" b="1">
                <a:solidFill>
                  <a:schemeClr val="accent4">
                    <a:lumMod val="50000"/>
                  </a:schemeClr>
                </a:solidFill>
                <a:ea typeface="Calibri"/>
                <a:cs typeface="Calibri"/>
              </a:rPr>
              <a:t>Bring extra chairs, tables</a:t>
            </a:r>
          </a:p>
          <a:p>
            <a:pPr marL="571500" indent="-571500">
              <a:buFont typeface="Arial" panose="020B0604020202020204" pitchFamily="34" charset="0"/>
              <a:buChar char="•"/>
            </a:pPr>
            <a:r>
              <a:rPr lang="en-US" sz="2600" b="1">
                <a:solidFill>
                  <a:schemeClr val="accent4">
                    <a:lumMod val="50000"/>
                  </a:schemeClr>
                </a:solidFill>
                <a:cs typeface="Calibri"/>
              </a:rPr>
              <a:t>No stakes in grass, weights only</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ea typeface="Calibri"/>
                <a:cs typeface="Calibri"/>
              </a:rPr>
              <a:t>Coolers subject to search</a:t>
            </a:r>
          </a:p>
          <a:p>
            <a:pPr marL="571500" indent="-571500">
              <a:buFont typeface="Arial" panose="020B0604020202020204" pitchFamily="34" charset="0"/>
              <a:buChar char="•"/>
            </a:pPr>
            <a:r>
              <a:rPr lang="en-US" sz="2600" b="1">
                <a:solidFill>
                  <a:schemeClr val="accent4">
                    <a:lumMod val="50000"/>
                  </a:schemeClr>
                </a:solidFill>
                <a:ea typeface="Calibri"/>
                <a:cs typeface="Calibri"/>
              </a:rPr>
              <a:t>Decorate with spirit!</a:t>
            </a:r>
          </a:p>
          <a:p>
            <a:pPr algn="ctr"/>
            <a:endParaRPr lang="fr-FR" sz="3600" b="1">
              <a:solidFill>
                <a:schemeClr val="accent4">
                  <a:lumMod val="50000"/>
                </a:schemeClr>
              </a:solidFill>
              <a:ea typeface="Calibri"/>
              <a:cs typeface="Calibri"/>
            </a:endParaRPr>
          </a:p>
          <a:p>
            <a:endParaRPr lang="en-US" sz="3600" b="1">
              <a:solidFill>
                <a:schemeClr val="accent4">
                  <a:lumMod val="50000"/>
                </a:schemeClr>
              </a:solidFill>
              <a:ea typeface="Calibri" panose="020F0502020204030204"/>
              <a:cs typeface="Calibri"/>
            </a:endParaRPr>
          </a:p>
          <a:p>
            <a:pPr marL="571500" indent="-571500">
              <a:buFont typeface="Arial" panose="020B0604020202020204" pitchFamily="34" charset="0"/>
              <a:buChar char="•"/>
            </a:pPr>
            <a:endParaRPr lang="en-US" sz="3600" b="1">
              <a:solidFill>
                <a:schemeClr val="accent4">
                  <a:lumMod val="50000"/>
                </a:schemeClr>
              </a:solidFill>
              <a:ea typeface="Calibri" panose="020F0502020204030204"/>
              <a:cs typeface="Calibri"/>
            </a:endParaRPr>
          </a:p>
          <a:p>
            <a:endParaRPr lang="en-US" sz="3600" b="1">
              <a:solidFill>
                <a:schemeClr val="accent4">
                  <a:lumMod val="50000"/>
                </a:schemeClr>
              </a:solidFill>
              <a:ea typeface="Calibri" panose="020F0502020204030204"/>
              <a:cs typeface="Calibri"/>
            </a:endParaRPr>
          </a:p>
        </p:txBody>
      </p:sp>
      <p:pic>
        <p:nvPicPr>
          <p:cNvPr id="5" name="Picture 4" descr="A close up of a sign&#10;&#10;Description automatically generated">
            <a:extLst>
              <a:ext uri="{FF2B5EF4-FFF2-40B4-BE49-F238E27FC236}">
                <a16:creationId xmlns:a16="http://schemas.microsoft.com/office/drawing/2014/main" id="{8FCCDEF4-6491-537E-ACE2-427E0FFDC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1796399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C349E2-D531-16AB-F7DF-E336F0105FAA}"/>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Insert Updated Tailgate Zone</a:t>
            </a:r>
          </a:p>
        </p:txBody>
      </p:sp>
      <p:pic>
        <p:nvPicPr>
          <p:cNvPr id="4" name="Picture 3" descr="Diagram&#10;&#10;Description automatically generated">
            <a:extLst>
              <a:ext uri="{FF2B5EF4-FFF2-40B4-BE49-F238E27FC236}">
                <a16:creationId xmlns:a16="http://schemas.microsoft.com/office/drawing/2014/main" id="{2BA47838-08AD-FCE5-D8C5-52720D3D9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8470" y="0"/>
            <a:ext cx="8875059" cy="6858000"/>
          </a:xfrm>
          <a:prstGeom prst="rect">
            <a:avLst/>
          </a:prstGeom>
        </p:spPr>
      </p:pic>
    </p:spTree>
    <p:extLst>
      <p:ext uri="{BB962C8B-B14F-4D97-AF65-F5344CB8AC3E}">
        <p14:creationId xmlns:p14="http://schemas.microsoft.com/office/powerpoint/2010/main" val="3466844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7140416"/>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Schedule</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r>
              <a:rPr lang="en-US" sz="2600" b="1">
                <a:solidFill>
                  <a:schemeClr val="accent4">
                    <a:lumMod val="50000"/>
                  </a:schemeClr>
                </a:solidFill>
                <a:cs typeface="Calibri"/>
              </a:rPr>
              <a:t>7:00 am	Tailgate Zone Opens</a:t>
            </a:r>
            <a:br>
              <a:rPr lang="en-US" sz="2600" b="1">
                <a:ea typeface="Calibri"/>
                <a:cs typeface="Calibri"/>
              </a:rPr>
            </a:br>
            <a:r>
              <a:rPr lang="en-US" sz="2600" b="1">
                <a:solidFill>
                  <a:schemeClr val="accent4">
                    <a:lumMod val="50000"/>
                  </a:schemeClr>
                </a:solidFill>
                <a:cs typeface="Calibri"/>
              </a:rPr>
              <a:t>7:15 am          Athlete Check-in Opens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8:30 am	5K Race Start (Reminder: Parking Lot Closure – 8:15am-9am)</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9:20 am	One-mile Walk Start</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9:45 am	Dodgeball and Drop-in events begin</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1:30 pm	Tug of War Matches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2:30 pm	Closing Ceremonies and Community Cup Presentation</a:t>
            </a:r>
          </a:p>
          <a:p>
            <a:endParaRPr lang="en-US" sz="2600" b="1">
              <a:solidFill>
                <a:schemeClr val="accent4">
                  <a:lumMod val="50000"/>
                </a:schemeClr>
              </a:solidFill>
              <a:cs typeface="Calibri"/>
            </a:endParaRPr>
          </a:p>
          <a:p>
            <a:endParaRPr lang="en-US" sz="2600" b="1">
              <a:solidFill>
                <a:schemeClr val="accent4">
                  <a:lumMod val="50000"/>
                </a:schemeClr>
              </a:solidFill>
              <a:cs typeface="Calibri"/>
            </a:endParaRPr>
          </a:p>
          <a:p>
            <a:pPr marL="571500" indent="-571500">
              <a:buFont typeface="Arial" panose="020B0604020202020204" pitchFamily="34" charset="0"/>
              <a:buChar char="•"/>
            </a:pPr>
            <a:endParaRPr lang="en-US" sz="2600" b="1">
              <a:solidFill>
                <a:schemeClr val="accent4">
                  <a:lumMod val="50000"/>
                </a:schemeClr>
              </a:solidFill>
            </a:endParaRPr>
          </a:p>
          <a:p>
            <a:endParaRPr lang="en-US" sz="2600" b="1">
              <a:solidFill>
                <a:schemeClr val="accent4">
                  <a:lumMod val="50000"/>
                </a:schemeClr>
              </a:solidFill>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2" name="Star: 5 Points 1">
            <a:extLst>
              <a:ext uri="{FF2B5EF4-FFF2-40B4-BE49-F238E27FC236}">
                <a16:creationId xmlns:a16="http://schemas.microsoft.com/office/drawing/2014/main" id="{61F06CEB-F121-09D3-C3B7-3FA64EE9444E}"/>
              </a:ext>
            </a:extLst>
          </p:cNvPr>
          <p:cNvSpPr/>
          <p:nvPr/>
        </p:nvSpPr>
        <p:spPr>
          <a:xfrm>
            <a:off x="5676710" y="3186037"/>
            <a:ext cx="369201" cy="319596"/>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733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map of a community cup&#10;&#10;Description automatically generated">
            <a:extLst>
              <a:ext uri="{FF2B5EF4-FFF2-40B4-BE49-F238E27FC236}">
                <a16:creationId xmlns:a16="http://schemas.microsoft.com/office/drawing/2014/main" id="{8C7B63A8-D5D4-5C71-4D35-544152515973}"/>
              </a:ext>
            </a:extLst>
          </p:cNvPr>
          <p:cNvPicPr>
            <a:picLocks noChangeAspect="1"/>
          </p:cNvPicPr>
          <p:nvPr/>
        </p:nvPicPr>
        <p:blipFill>
          <a:blip r:embed="rId2"/>
          <a:stretch>
            <a:fillRect/>
          </a:stretch>
        </p:blipFill>
        <p:spPr>
          <a:xfrm>
            <a:off x="3695206" y="33772"/>
            <a:ext cx="5237017" cy="6790458"/>
          </a:xfrm>
          <a:prstGeom prst="rect">
            <a:avLst/>
          </a:prstGeom>
        </p:spPr>
      </p:pic>
    </p:spTree>
    <p:extLst>
      <p:ext uri="{BB962C8B-B14F-4D97-AF65-F5344CB8AC3E}">
        <p14:creationId xmlns:p14="http://schemas.microsoft.com/office/powerpoint/2010/main" val="218729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110354" y="1329017"/>
            <a:ext cx="9549188" cy="5109091"/>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Schedule</a:t>
            </a:r>
            <a:endParaRPr lang="en-US" sz="3600" b="1">
              <a:solidFill>
                <a:schemeClr val="accent4">
                  <a:lumMod val="50000"/>
                </a:schemeClr>
              </a:solidFill>
              <a:cs typeface="Calibri"/>
            </a:endParaRPr>
          </a:p>
          <a:p>
            <a:pPr marL="571500" indent="-571500">
              <a:buFont typeface="Arial" panose="020B0604020202020204" pitchFamily="34" charset="0"/>
              <a:buChar char="•"/>
            </a:pPr>
            <a:endParaRPr lang="en-US" sz="3600" b="1">
              <a:solidFill>
                <a:schemeClr val="accent4">
                  <a:lumMod val="50000"/>
                </a:schemeClr>
              </a:solidFill>
            </a:endParaRPr>
          </a:p>
          <a:p>
            <a:pPr marL="571500" indent="-571500">
              <a:buFont typeface="Arial" panose="020B0604020202020204" pitchFamily="34" charset="0"/>
              <a:buChar char="•"/>
            </a:pPr>
            <a:r>
              <a:rPr lang="en-US" sz="2600" b="1">
                <a:solidFill>
                  <a:schemeClr val="accent4">
                    <a:lumMod val="50000"/>
                  </a:schemeClr>
                </a:solidFill>
                <a:cs typeface="Calibri"/>
              </a:rPr>
              <a:t>Athlete Check-in Tent</a:t>
            </a:r>
            <a:endParaRPr lang="en-US" sz="2600" b="1">
              <a:solidFill>
                <a:schemeClr val="accent4">
                  <a:lumMod val="50000"/>
                </a:schemeClr>
              </a:solidFill>
              <a:ea typeface="Calibri"/>
              <a:cs typeface="Calibri"/>
            </a:endParaRPr>
          </a:p>
          <a:p>
            <a:pPr marL="1485900" lvl="2" indent="-571500">
              <a:buFont typeface="Arial" panose="020B0604020202020204" pitchFamily="34" charset="0"/>
              <a:buChar char="•"/>
            </a:pPr>
            <a:r>
              <a:rPr lang="en-US" sz="2600" b="1">
                <a:solidFill>
                  <a:schemeClr val="accent4">
                    <a:lumMod val="50000"/>
                  </a:schemeClr>
                </a:solidFill>
                <a:cs typeface="Calibri"/>
              </a:rPr>
              <a:t>Online Registration</a:t>
            </a:r>
            <a:endParaRPr lang="en-US" sz="2600" b="1">
              <a:solidFill>
                <a:schemeClr val="accent4">
                  <a:lumMod val="50000"/>
                </a:schemeClr>
              </a:solidFill>
              <a:ea typeface="Calibri"/>
              <a:cs typeface="Calibri"/>
            </a:endParaRPr>
          </a:p>
          <a:p>
            <a:pPr marL="1485900" lvl="2" indent="-571500">
              <a:buFont typeface="Arial" panose="020B0604020202020204" pitchFamily="34" charset="0"/>
              <a:buChar char="•"/>
            </a:pPr>
            <a:r>
              <a:rPr lang="en-US" sz="2600" b="1">
                <a:solidFill>
                  <a:schemeClr val="accent4">
                    <a:lumMod val="50000"/>
                  </a:schemeClr>
                </a:solidFill>
                <a:ea typeface="Calibri"/>
                <a:cs typeface="Calibri"/>
              </a:rPr>
              <a:t>Scan QR Code</a:t>
            </a:r>
          </a:p>
          <a:p>
            <a:pPr marL="1028700" lvl="1" indent="-571500">
              <a:buFont typeface="Arial" panose="020B0604020202020204" pitchFamily="34" charset="0"/>
              <a:buChar char="•"/>
            </a:pPr>
            <a:r>
              <a:rPr lang="en-US" sz="2600" b="1">
                <a:solidFill>
                  <a:schemeClr val="accent4">
                    <a:lumMod val="50000"/>
                  </a:schemeClr>
                </a:solidFill>
                <a:cs typeface="Calibri"/>
              </a:rPr>
              <a:t>Wristband to participate</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cs typeface="Calibri"/>
              </a:rPr>
              <a:t>Important for Team Captains</a:t>
            </a:r>
            <a:endParaRPr lang="en-US" sz="2600" b="1">
              <a:solidFill>
                <a:schemeClr val="accent4">
                  <a:lumMod val="50000"/>
                </a:schemeClr>
              </a:solidFill>
              <a:ea typeface="Calibri"/>
              <a:cs typeface="Calibri"/>
            </a:endParaRPr>
          </a:p>
          <a:p>
            <a:pPr marL="1485900" lvl="2" indent="-571500">
              <a:buFont typeface="Arial" panose="020B0604020202020204" pitchFamily="34" charset="0"/>
              <a:buChar char="•"/>
            </a:pPr>
            <a:r>
              <a:rPr lang="en-US" sz="2600" b="1">
                <a:solidFill>
                  <a:schemeClr val="accent4">
                    <a:lumMod val="50000"/>
                  </a:schemeClr>
                </a:solidFill>
                <a:cs typeface="Calibri"/>
              </a:rPr>
              <a:t>Receive: 5K Bibs</a:t>
            </a:r>
            <a:endParaRPr lang="en-US" sz="2600" b="1">
              <a:solidFill>
                <a:schemeClr val="accent4">
                  <a:lumMod val="50000"/>
                </a:schemeClr>
              </a:solidFill>
              <a:ea typeface="Calibri"/>
              <a:cs typeface="Calibri"/>
            </a:endParaRPr>
          </a:p>
          <a:p>
            <a:pPr marL="1485900" lvl="2" indent="-571500">
              <a:buFont typeface="Arial" panose="020B0604020202020204" pitchFamily="34" charset="0"/>
              <a:buChar char="•"/>
            </a:pPr>
            <a:r>
              <a:rPr lang="en-US" sz="2600" b="1">
                <a:solidFill>
                  <a:schemeClr val="accent4">
                    <a:lumMod val="50000"/>
                  </a:schemeClr>
                </a:solidFill>
                <a:cs typeface="Calibri"/>
              </a:rPr>
              <a:t>Provide: T-Shirt Contest, One-mile Walk Roster</a:t>
            </a:r>
            <a:endParaRPr lang="en-US" sz="2600" b="1">
              <a:solidFill>
                <a:schemeClr val="accent4">
                  <a:lumMod val="50000"/>
                </a:schemeClr>
              </a:solidFill>
              <a:ea typeface="Calibri"/>
              <a:cs typeface="Calibri"/>
            </a:endParaRPr>
          </a:p>
          <a:p>
            <a:pPr lvl="2"/>
            <a:endParaRPr lang="en-US" sz="3600" b="1">
              <a:solidFill>
                <a:schemeClr val="accent4">
                  <a:lumMod val="50000"/>
                </a:schemeClr>
              </a:solidFill>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3447452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7140416"/>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Schedule</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r>
              <a:rPr lang="en-US" sz="2600" b="1">
                <a:solidFill>
                  <a:schemeClr val="accent4">
                    <a:lumMod val="50000"/>
                  </a:schemeClr>
                </a:solidFill>
                <a:cs typeface="Calibri"/>
              </a:rPr>
              <a:t>7:00 am	Tailgate Zone Opens</a:t>
            </a:r>
            <a:br>
              <a:rPr lang="en-US" sz="2600" b="1">
                <a:ea typeface="Calibri"/>
                <a:cs typeface="Calibri"/>
              </a:rPr>
            </a:br>
            <a:r>
              <a:rPr lang="en-US" sz="2600" b="1">
                <a:solidFill>
                  <a:schemeClr val="accent4">
                    <a:lumMod val="50000"/>
                  </a:schemeClr>
                </a:solidFill>
                <a:cs typeface="Calibri"/>
              </a:rPr>
              <a:t>7:15 am          Athlete Check-in Opens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8:30 am	5K Race Start (Reminder: Parking Lot Closure – 8:15am-9am)</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9:20 am	One-mile Walk Start</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9:45 am	Dodgeball and Drop-in events begin</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1:30 pm	Tug of War Matches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2:30 pm	Closing Ceremonies and Community Cup Presentation</a:t>
            </a:r>
          </a:p>
          <a:p>
            <a:endParaRPr lang="en-US" sz="2600" b="1">
              <a:solidFill>
                <a:schemeClr val="accent4">
                  <a:lumMod val="50000"/>
                </a:schemeClr>
              </a:solidFill>
              <a:cs typeface="Calibri"/>
            </a:endParaRPr>
          </a:p>
          <a:p>
            <a:endParaRPr lang="en-US" sz="2600" b="1">
              <a:solidFill>
                <a:schemeClr val="accent4">
                  <a:lumMod val="50000"/>
                </a:schemeClr>
              </a:solidFill>
              <a:cs typeface="Calibri"/>
            </a:endParaRPr>
          </a:p>
          <a:p>
            <a:pPr marL="571500" indent="-571500">
              <a:buFont typeface="Arial" panose="020B0604020202020204" pitchFamily="34" charset="0"/>
              <a:buChar char="•"/>
            </a:pPr>
            <a:endParaRPr lang="en-US" sz="2600" b="1">
              <a:solidFill>
                <a:schemeClr val="accent4">
                  <a:lumMod val="50000"/>
                </a:schemeClr>
              </a:solidFill>
            </a:endParaRPr>
          </a:p>
          <a:p>
            <a:endParaRPr lang="en-US" sz="2600" b="1">
              <a:solidFill>
                <a:schemeClr val="accent4">
                  <a:lumMod val="50000"/>
                </a:schemeClr>
              </a:solidFill>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2" name="Star: 5 Points 1">
            <a:extLst>
              <a:ext uri="{FF2B5EF4-FFF2-40B4-BE49-F238E27FC236}">
                <a16:creationId xmlns:a16="http://schemas.microsoft.com/office/drawing/2014/main" id="{61F06CEB-F121-09D3-C3B7-3FA64EE9444E}"/>
              </a:ext>
            </a:extLst>
          </p:cNvPr>
          <p:cNvSpPr/>
          <p:nvPr/>
        </p:nvSpPr>
        <p:spPr>
          <a:xfrm>
            <a:off x="10684139" y="3591777"/>
            <a:ext cx="369201" cy="319596"/>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21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9" name="TextBox 8">
            <a:extLst>
              <a:ext uri="{FF2B5EF4-FFF2-40B4-BE49-F238E27FC236}">
                <a16:creationId xmlns:a16="http://schemas.microsoft.com/office/drawing/2014/main" id="{34AD4AE1-0698-4A69-AE14-40FCB31B53AC}"/>
              </a:ext>
            </a:extLst>
          </p:cNvPr>
          <p:cNvSpPr txBox="1"/>
          <p:nvPr/>
        </p:nvSpPr>
        <p:spPr>
          <a:xfrm>
            <a:off x="427915" y="1790470"/>
            <a:ext cx="9862714" cy="5416868"/>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5K Race presented by LAZ Parking</a:t>
            </a: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Unlimited participation</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Bibs + timing chips onsite </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No Onsite Registration</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Apparel</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NO ENTRY TO OBETZ 8:15am - 9:00am</a:t>
            </a:r>
            <a:endParaRPr lang="en-US" sz="2600" b="1">
              <a:solidFill>
                <a:schemeClr val="accent4">
                  <a:lumMod val="50000"/>
                </a:schemeClr>
              </a:solidFill>
              <a:ea typeface="Calibri"/>
              <a:cs typeface="Calibri"/>
            </a:endParaRPr>
          </a:p>
          <a:p>
            <a:endParaRPr lang="en-US" sz="3600" b="1">
              <a:solidFill>
                <a:schemeClr val="accent4">
                  <a:lumMod val="50000"/>
                </a:schemeClr>
              </a:solidFill>
            </a:endParaRPr>
          </a:p>
          <a:p>
            <a:pPr marL="571500" indent="-571500">
              <a:buFont typeface="Arial" panose="020B0604020202020204" pitchFamily="34" charset="0"/>
              <a:buChar char="•"/>
            </a:pP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spTree>
    <p:extLst>
      <p:ext uri="{BB962C8B-B14F-4D97-AF65-F5344CB8AC3E}">
        <p14:creationId xmlns:p14="http://schemas.microsoft.com/office/powerpoint/2010/main" val="3730030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map of a race track&#10;&#10;Description automatically generated">
            <a:extLst>
              <a:ext uri="{FF2B5EF4-FFF2-40B4-BE49-F238E27FC236}">
                <a16:creationId xmlns:a16="http://schemas.microsoft.com/office/drawing/2014/main" id="{A6F63F7A-A979-2516-8284-C0F3AE617460}"/>
              </a:ext>
            </a:extLst>
          </p:cNvPr>
          <p:cNvPicPr>
            <a:picLocks noChangeAspect="1"/>
          </p:cNvPicPr>
          <p:nvPr/>
        </p:nvPicPr>
        <p:blipFill>
          <a:blip r:embed="rId2"/>
          <a:stretch>
            <a:fillRect/>
          </a:stretch>
        </p:blipFill>
        <p:spPr>
          <a:xfrm>
            <a:off x="3329050" y="-147102"/>
            <a:ext cx="5524004" cy="7142309"/>
          </a:xfrm>
          <a:prstGeom prst="rect">
            <a:avLst/>
          </a:prstGeom>
        </p:spPr>
      </p:pic>
    </p:spTree>
    <p:extLst>
      <p:ext uri="{BB962C8B-B14F-4D97-AF65-F5344CB8AC3E}">
        <p14:creationId xmlns:p14="http://schemas.microsoft.com/office/powerpoint/2010/main" val="2368994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9" name="TextBox 8">
            <a:extLst>
              <a:ext uri="{FF2B5EF4-FFF2-40B4-BE49-F238E27FC236}">
                <a16:creationId xmlns:a16="http://schemas.microsoft.com/office/drawing/2014/main" id="{34AD4AE1-0698-4A69-AE14-40FCB31B53AC}"/>
              </a:ext>
            </a:extLst>
          </p:cNvPr>
          <p:cNvSpPr txBox="1"/>
          <p:nvPr/>
        </p:nvSpPr>
        <p:spPr>
          <a:xfrm>
            <a:off x="347705" y="1120469"/>
            <a:ext cx="9862714" cy="5324535"/>
          </a:xfrm>
          <a:prstGeom prst="rect">
            <a:avLst/>
          </a:prstGeom>
          <a:noFill/>
        </p:spPr>
        <p:txBody>
          <a:bodyPr wrap="square" lIns="91440" tIns="45720" rIns="91440" bIns="45720" rtlCol="0" anchor="t">
            <a:spAutoFit/>
          </a:bodyPr>
          <a:lstStyle/>
          <a:p>
            <a:r>
              <a:rPr lang="en-US" sz="3600" b="1">
                <a:solidFill>
                  <a:schemeClr val="accent4">
                    <a:lumMod val="50000"/>
                  </a:schemeClr>
                </a:solidFill>
              </a:rPr>
              <a:t>Ariana Tyler</a:t>
            </a:r>
          </a:p>
          <a:p>
            <a:r>
              <a:rPr lang="en-US" sz="3600" b="1">
                <a:solidFill>
                  <a:schemeClr val="accent4">
                    <a:lumMod val="50000"/>
                  </a:schemeClr>
                </a:solidFill>
              </a:rPr>
              <a:t>Community Cup, 5K Race Scoring</a:t>
            </a: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2800" b="1">
                <a:solidFill>
                  <a:schemeClr val="accent4">
                    <a:lumMod val="50000"/>
                  </a:schemeClr>
                </a:solidFill>
                <a:cs typeface="Calibri"/>
              </a:rPr>
              <a:t>Top man and woman in each age group will be scored for the team points. </a:t>
            </a:r>
            <a:endParaRPr lang="en-US" sz="2800" b="1">
              <a:solidFill>
                <a:schemeClr val="accent4">
                  <a:lumMod val="50000"/>
                </a:schemeClr>
              </a:solidFill>
              <a:ea typeface="Calibri"/>
              <a:cs typeface="Calibri"/>
            </a:endParaRPr>
          </a:p>
          <a:p>
            <a:pPr marL="571500" indent="-571500">
              <a:buFont typeface="Arial" panose="020B0604020202020204" pitchFamily="34" charset="0"/>
              <a:buChar char="•"/>
            </a:pPr>
            <a:r>
              <a:rPr lang="en-US" sz="2800" b="1">
                <a:solidFill>
                  <a:schemeClr val="accent4">
                    <a:lumMod val="50000"/>
                  </a:schemeClr>
                </a:solidFill>
                <a:cs typeface="Calibri"/>
              </a:rPr>
              <a:t>Only competing against other runners in your age group in your division</a:t>
            </a:r>
            <a:endParaRPr lang="en-US" sz="2800" b="1">
              <a:solidFill>
                <a:schemeClr val="accent4">
                  <a:lumMod val="50000"/>
                </a:schemeClr>
              </a:solidFill>
              <a:ea typeface="Calibri"/>
              <a:cs typeface="Calibri"/>
            </a:endParaRPr>
          </a:p>
          <a:p>
            <a:pPr marL="571500" indent="-571500">
              <a:buFont typeface="Arial" panose="020B0604020202020204" pitchFamily="34" charset="0"/>
              <a:buChar char="•"/>
            </a:pPr>
            <a:r>
              <a:rPr lang="en-US" sz="2800" b="1">
                <a:solidFill>
                  <a:schemeClr val="accent4">
                    <a:lumMod val="50000"/>
                  </a:schemeClr>
                </a:solidFill>
                <a:cs typeface="Calibri"/>
              </a:rPr>
              <a:t>The top four (4) teams per division will be awarded 100, 75, 50 and 25 points accordingly. </a:t>
            </a:r>
            <a:endParaRPr lang="en-US" sz="2800" b="1">
              <a:solidFill>
                <a:schemeClr val="accent4">
                  <a:lumMod val="50000"/>
                </a:schemeClr>
              </a:solidFill>
              <a:ea typeface="Calibri"/>
              <a:cs typeface="Calibri"/>
            </a:endParaRPr>
          </a:p>
          <a:p>
            <a:pPr marL="571500" indent="-571500">
              <a:buFont typeface="Arial" panose="020B0604020202020204" pitchFamily="34" charset="0"/>
              <a:buChar char="•"/>
            </a:pPr>
            <a:r>
              <a:rPr lang="en-US" sz="2800" b="1">
                <a:solidFill>
                  <a:schemeClr val="accent4">
                    <a:lumMod val="50000"/>
                  </a:schemeClr>
                </a:solidFill>
                <a:cs typeface="Calibri"/>
              </a:rPr>
              <a:t>Age Groups: (29U, 30-39, 40-49, 50-59, 60+)</a:t>
            </a:r>
            <a:endParaRPr lang="en-US" sz="2800" b="1">
              <a:solidFill>
                <a:schemeClr val="accent4">
                  <a:lumMod val="50000"/>
                </a:schemeClr>
              </a:solidFill>
              <a:ea typeface="Calibri"/>
              <a:cs typeface="Calibri"/>
            </a:endParaRPr>
          </a:p>
          <a:p>
            <a:endParaRPr lang="en-US" sz="3600" b="1">
              <a:solidFill>
                <a:schemeClr val="accent4">
                  <a:lumMod val="50000"/>
                </a:schemeClr>
              </a:solidFill>
              <a:cs typeface="Calibri"/>
            </a:endParaRPr>
          </a:p>
        </p:txBody>
      </p:sp>
    </p:spTree>
    <p:extLst>
      <p:ext uri="{BB962C8B-B14F-4D97-AF65-F5344CB8AC3E}">
        <p14:creationId xmlns:p14="http://schemas.microsoft.com/office/powerpoint/2010/main" val="3316648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7140416"/>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Schedule</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r>
              <a:rPr lang="en-US" sz="2600" b="1">
                <a:solidFill>
                  <a:schemeClr val="accent4">
                    <a:lumMod val="50000"/>
                  </a:schemeClr>
                </a:solidFill>
                <a:cs typeface="Calibri"/>
              </a:rPr>
              <a:t>7:00 am	Tailgate Zone Opens</a:t>
            </a:r>
            <a:br>
              <a:rPr lang="en-US" sz="2600" b="1">
                <a:ea typeface="Calibri"/>
                <a:cs typeface="Calibri"/>
              </a:rPr>
            </a:br>
            <a:r>
              <a:rPr lang="en-US" sz="2600" b="1">
                <a:solidFill>
                  <a:schemeClr val="accent4">
                    <a:lumMod val="50000"/>
                  </a:schemeClr>
                </a:solidFill>
                <a:cs typeface="Calibri"/>
              </a:rPr>
              <a:t>7:15 am          Athlete Check-in Opens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8:30 am	5K Race Start (Reminder: Parking Lot Closure – 8:15am-9am)</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9:20 am	One-mile Walk Start</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9:45 am	Dodgeball and Drop-in events begin</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1:30 pm	Tug of War Matches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2:30 pm	Closing Ceremonies and Community Cup Presentation</a:t>
            </a:r>
            <a:endParaRPr lang="en-US" sz="2600" b="1">
              <a:solidFill>
                <a:schemeClr val="accent4">
                  <a:lumMod val="50000"/>
                </a:schemeClr>
              </a:solidFill>
              <a:ea typeface="Calibri"/>
              <a:cs typeface="Calibri"/>
            </a:endParaRPr>
          </a:p>
          <a:p>
            <a:endParaRPr lang="en-US" sz="2600" b="1">
              <a:solidFill>
                <a:schemeClr val="accent4">
                  <a:lumMod val="50000"/>
                </a:schemeClr>
              </a:solidFill>
              <a:cs typeface="Calibri"/>
            </a:endParaRPr>
          </a:p>
          <a:p>
            <a:endParaRPr lang="en-US" sz="2600" b="1">
              <a:solidFill>
                <a:schemeClr val="accent4">
                  <a:lumMod val="50000"/>
                </a:schemeClr>
              </a:solidFill>
              <a:cs typeface="Calibri"/>
            </a:endParaRPr>
          </a:p>
          <a:p>
            <a:pPr marL="571500" indent="-571500">
              <a:buFont typeface="Arial" panose="020B0604020202020204" pitchFamily="34" charset="0"/>
              <a:buChar char="•"/>
            </a:pPr>
            <a:endParaRPr lang="en-US" sz="2600" b="1">
              <a:solidFill>
                <a:schemeClr val="accent4">
                  <a:lumMod val="50000"/>
                </a:schemeClr>
              </a:solidFill>
            </a:endParaRPr>
          </a:p>
          <a:p>
            <a:endParaRPr lang="en-US" sz="2600" b="1">
              <a:solidFill>
                <a:schemeClr val="accent4">
                  <a:lumMod val="50000"/>
                </a:schemeClr>
              </a:solidFill>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2" name="Star: 5 Points 1">
            <a:extLst>
              <a:ext uri="{FF2B5EF4-FFF2-40B4-BE49-F238E27FC236}">
                <a16:creationId xmlns:a16="http://schemas.microsoft.com/office/drawing/2014/main" id="{61F06CEB-F121-09D3-C3B7-3FA64EE9444E}"/>
              </a:ext>
            </a:extLst>
          </p:cNvPr>
          <p:cNvSpPr/>
          <p:nvPr/>
        </p:nvSpPr>
        <p:spPr>
          <a:xfrm>
            <a:off x="5152217" y="3997517"/>
            <a:ext cx="369201" cy="319596"/>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929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9" name="TextBox 8">
            <a:extLst>
              <a:ext uri="{FF2B5EF4-FFF2-40B4-BE49-F238E27FC236}">
                <a16:creationId xmlns:a16="http://schemas.microsoft.com/office/drawing/2014/main" id="{34AD4AE1-0698-4A69-AE14-40FCB31B53AC}"/>
              </a:ext>
            </a:extLst>
          </p:cNvPr>
          <p:cNvSpPr txBox="1"/>
          <p:nvPr/>
        </p:nvSpPr>
        <p:spPr>
          <a:xfrm>
            <a:off x="427915" y="1790470"/>
            <a:ext cx="9862714" cy="6740307"/>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Schedule – One-mile Walk</a:t>
            </a: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3600" b="1">
                <a:solidFill>
                  <a:schemeClr val="accent4">
                    <a:lumMod val="50000"/>
                  </a:schemeClr>
                </a:solidFill>
                <a:cs typeface="Calibri"/>
              </a:rPr>
              <a:t>Unlimited participation</a:t>
            </a:r>
            <a:endParaRPr lang="en-US" sz="3600" b="1">
              <a:solidFill>
                <a:schemeClr val="accent4">
                  <a:lumMod val="50000"/>
                </a:schemeClr>
              </a:solidFill>
              <a:ea typeface="Calibri"/>
              <a:cs typeface="Calibri"/>
            </a:endParaRPr>
          </a:p>
          <a:p>
            <a:pPr marL="571500" indent="-571500">
              <a:buFont typeface="Arial" panose="020B0604020202020204" pitchFamily="34" charset="0"/>
              <a:buChar char="•"/>
            </a:pPr>
            <a:r>
              <a:rPr lang="en-US" sz="3600" b="1">
                <a:solidFill>
                  <a:schemeClr val="accent4">
                    <a:lumMod val="50000"/>
                  </a:schemeClr>
                </a:solidFill>
                <a:cs typeface="Calibri"/>
              </a:rPr>
              <a:t>4 points per athlete, max 100 points per team</a:t>
            </a:r>
            <a:endParaRPr lang="en-US" sz="3600" b="1">
              <a:solidFill>
                <a:schemeClr val="accent4">
                  <a:lumMod val="50000"/>
                </a:schemeClr>
              </a:solidFill>
              <a:ea typeface="Calibri"/>
              <a:cs typeface="Calibri"/>
            </a:endParaRPr>
          </a:p>
          <a:p>
            <a:pPr marL="571500" indent="-571500">
              <a:buFont typeface="Arial" panose="020B0604020202020204" pitchFamily="34" charset="0"/>
              <a:buChar char="•"/>
            </a:pPr>
            <a:r>
              <a:rPr lang="en-US" sz="3600" b="1">
                <a:solidFill>
                  <a:schemeClr val="accent4">
                    <a:lumMod val="50000"/>
                  </a:schemeClr>
                </a:solidFill>
                <a:cs typeface="Calibri"/>
              </a:rPr>
              <a:t>Submit One-mile Walk rosters at event </a:t>
            </a:r>
            <a:endParaRPr lang="en-US" sz="3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3600" b="1">
                <a:solidFill>
                  <a:schemeClr val="accent4">
                    <a:lumMod val="50000"/>
                  </a:schemeClr>
                </a:solidFill>
                <a:cs typeface="Calibri"/>
              </a:rPr>
              <a:t>*Athlete Check-in or One-mile Walk Check-in</a:t>
            </a:r>
            <a:endParaRPr lang="en-US" sz="3600" b="1">
              <a:solidFill>
                <a:schemeClr val="accent4">
                  <a:lumMod val="50000"/>
                </a:schemeClr>
              </a:solidFill>
              <a:ea typeface="Calibri"/>
              <a:cs typeface="Calibri"/>
            </a:endParaRPr>
          </a:p>
          <a:p>
            <a:pPr marL="1028700" lvl="1" indent="-571500">
              <a:buFont typeface="Arial" panose="020B0604020202020204" pitchFamily="34" charset="0"/>
              <a:buChar char="•"/>
            </a:pPr>
            <a:endParaRPr lang="en-US" sz="3600" b="1">
              <a:solidFill>
                <a:schemeClr val="accent4">
                  <a:lumMod val="50000"/>
                </a:schemeClr>
              </a:solidFill>
              <a:cs typeface="Calibri"/>
            </a:endParaRPr>
          </a:p>
          <a:p>
            <a:pPr marL="1028700" lvl="1" indent="-571500">
              <a:buFont typeface="Arial" panose="020B0604020202020204" pitchFamily="34" charset="0"/>
              <a:buChar char="•"/>
            </a:pPr>
            <a:endParaRPr lang="en-US" sz="3600" b="1">
              <a:solidFill>
                <a:schemeClr val="accent4">
                  <a:lumMod val="50000"/>
                </a:schemeClr>
              </a:solidFill>
              <a:cs typeface="Calibri"/>
            </a:endParaRPr>
          </a:p>
          <a:p>
            <a:endParaRPr lang="en-US" sz="3600" b="1">
              <a:solidFill>
                <a:schemeClr val="accent4">
                  <a:lumMod val="50000"/>
                </a:schemeClr>
              </a:solidFill>
            </a:endParaRPr>
          </a:p>
          <a:p>
            <a:pPr marL="571500" indent="-571500">
              <a:buFont typeface="Arial" panose="020B0604020202020204" pitchFamily="34" charset="0"/>
              <a:buChar char="•"/>
            </a:pP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spTree>
    <p:extLst>
      <p:ext uri="{BB962C8B-B14F-4D97-AF65-F5344CB8AC3E}">
        <p14:creationId xmlns:p14="http://schemas.microsoft.com/office/powerpoint/2010/main" val="4000438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7140416"/>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Schedule</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r>
              <a:rPr lang="en-US" sz="2600" b="1">
                <a:solidFill>
                  <a:schemeClr val="accent4">
                    <a:lumMod val="50000"/>
                  </a:schemeClr>
                </a:solidFill>
                <a:cs typeface="Calibri"/>
              </a:rPr>
              <a:t>7:00 am	Tailgate Zone Opens</a:t>
            </a:r>
            <a:br>
              <a:rPr lang="en-US" sz="2600" b="1">
                <a:ea typeface="Calibri"/>
                <a:cs typeface="Calibri"/>
              </a:rPr>
            </a:br>
            <a:r>
              <a:rPr lang="en-US" sz="2600" b="1">
                <a:solidFill>
                  <a:schemeClr val="accent4">
                    <a:lumMod val="50000"/>
                  </a:schemeClr>
                </a:solidFill>
                <a:cs typeface="Calibri"/>
              </a:rPr>
              <a:t>7:15 am          Athlete Check-in Opens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8:30 am	5K Race Start (Reminder: Parking Lot Closure – 8:15am-9am)</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9:20 am	One-mile Walk Start</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9:45 am	Dodgeball and Drop-in events begin</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1:30 pm	Tug of War Matches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2:30 pm	Closing Ceremonies and Community Cup Presentation</a:t>
            </a:r>
            <a:endParaRPr lang="en-US" sz="2600" b="1">
              <a:solidFill>
                <a:schemeClr val="accent4">
                  <a:lumMod val="50000"/>
                </a:schemeClr>
              </a:solidFill>
              <a:ea typeface="Calibri"/>
              <a:cs typeface="Calibri"/>
            </a:endParaRPr>
          </a:p>
          <a:p>
            <a:endParaRPr lang="en-US" sz="2600" b="1">
              <a:solidFill>
                <a:schemeClr val="accent4">
                  <a:lumMod val="50000"/>
                </a:schemeClr>
              </a:solidFill>
              <a:cs typeface="Calibri"/>
            </a:endParaRPr>
          </a:p>
          <a:p>
            <a:endParaRPr lang="en-US" sz="2600" b="1">
              <a:solidFill>
                <a:schemeClr val="accent4">
                  <a:lumMod val="50000"/>
                </a:schemeClr>
              </a:solidFill>
              <a:cs typeface="Calibri"/>
            </a:endParaRPr>
          </a:p>
          <a:p>
            <a:pPr marL="571500" indent="-571500">
              <a:buFont typeface="Arial" panose="020B0604020202020204" pitchFamily="34" charset="0"/>
              <a:buChar char="•"/>
            </a:pPr>
            <a:endParaRPr lang="en-US" sz="2600" b="1">
              <a:solidFill>
                <a:schemeClr val="accent4">
                  <a:lumMod val="50000"/>
                </a:schemeClr>
              </a:solidFill>
            </a:endParaRPr>
          </a:p>
          <a:p>
            <a:endParaRPr lang="en-US" sz="2600" b="1">
              <a:solidFill>
                <a:schemeClr val="accent4">
                  <a:lumMod val="50000"/>
                </a:schemeClr>
              </a:solidFill>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2" name="Star: 5 Points 1">
            <a:extLst>
              <a:ext uri="{FF2B5EF4-FFF2-40B4-BE49-F238E27FC236}">
                <a16:creationId xmlns:a16="http://schemas.microsoft.com/office/drawing/2014/main" id="{61F06CEB-F121-09D3-C3B7-3FA64EE9444E}"/>
              </a:ext>
            </a:extLst>
          </p:cNvPr>
          <p:cNvSpPr/>
          <p:nvPr/>
        </p:nvSpPr>
        <p:spPr>
          <a:xfrm>
            <a:off x="7279880" y="4373569"/>
            <a:ext cx="369201" cy="319596"/>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tar: 5 Points 4">
            <a:extLst>
              <a:ext uri="{FF2B5EF4-FFF2-40B4-BE49-F238E27FC236}">
                <a16:creationId xmlns:a16="http://schemas.microsoft.com/office/drawing/2014/main" id="{D53153AF-EEAB-E2F6-34F9-3A1130F89B3B}"/>
              </a:ext>
            </a:extLst>
          </p:cNvPr>
          <p:cNvSpPr/>
          <p:nvPr/>
        </p:nvSpPr>
        <p:spPr>
          <a:xfrm>
            <a:off x="5215553" y="4783268"/>
            <a:ext cx="369201" cy="319596"/>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826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52026" y="1513499"/>
            <a:ext cx="11583421" cy="7540526"/>
          </a:xfrm>
          <a:prstGeom prst="rect">
            <a:avLst/>
          </a:prstGeom>
          <a:noFill/>
        </p:spPr>
        <p:txBody>
          <a:bodyPr wrap="square" lIns="91440" tIns="45720" rIns="91440" bIns="45720" rtlCol="0" anchor="t">
            <a:spAutoFit/>
          </a:bodyPr>
          <a:lstStyle/>
          <a:p>
            <a:pPr marL="914400" lvl="1" indent="-457200">
              <a:buFont typeface="Arial,Sans-Serif"/>
              <a:buChar char="•"/>
            </a:pPr>
            <a:r>
              <a:rPr lang="en-US" sz="3200" b="1">
                <a:solidFill>
                  <a:schemeClr val="accent4">
                    <a:lumMod val="50000"/>
                  </a:schemeClr>
                </a:solidFill>
                <a:ea typeface="Calibri"/>
                <a:cs typeface="Calibri"/>
              </a:rPr>
              <a:t>AEP Frisbee Toss</a:t>
            </a:r>
          </a:p>
          <a:p>
            <a:pPr marL="914400" lvl="1" indent="-457200">
              <a:buFont typeface="Arial,Sans-Serif"/>
              <a:buChar char="•"/>
            </a:pPr>
            <a:r>
              <a:rPr lang="en-US" sz="3200" b="1">
                <a:solidFill>
                  <a:schemeClr val="accent4">
                    <a:lumMod val="50000"/>
                  </a:schemeClr>
                </a:solidFill>
                <a:ea typeface="Calibri"/>
                <a:cs typeface="Calibri"/>
              </a:rPr>
              <a:t>Columbus Blue Jackets Hockey Shot</a:t>
            </a:r>
            <a:endParaRPr lang="en-US" sz="3200">
              <a:solidFill>
                <a:schemeClr val="accent4">
                  <a:lumMod val="50000"/>
                </a:schemeClr>
              </a:solidFill>
              <a:ea typeface="Calibri"/>
              <a:cs typeface="Calibri"/>
            </a:endParaRPr>
          </a:p>
          <a:p>
            <a:pPr marL="914400" lvl="1" indent="-457200">
              <a:buFont typeface="Arial,Sans-Serif"/>
              <a:buChar char="•"/>
            </a:pPr>
            <a:r>
              <a:rPr lang="en-US" sz="3200" b="1">
                <a:solidFill>
                  <a:schemeClr val="accent4">
                    <a:lumMod val="50000"/>
                  </a:schemeClr>
                </a:solidFill>
                <a:ea typeface="Calibri"/>
                <a:cs typeface="Calibri"/>
              </a:rPr>
              <a:t>Columbus Clippers Wiffle Ball Home Run Derby</a:t>
            </a:r>
          </a:p>
          <a:p>
            <a:pPr marL="914400" lvl="1" indent="-457200">
              <a:buFont typeface="Arial,Sans-Serif"/>
              <a:buChar char="•"/>
            </a:pPr>
            <a:r>
              <a:rPr lang="en-US" sz="3200" b="1">
                <a:solidFill>
                  <a:schemeClr val="accent4">
                    <a:lumMod val="50000"/>
                  </a:schemeClr>
                </a:solidFill>
                <a:ea typeface="Calibri"/>
                <a:cs typeface="Calibri"/>
              </a:rPr>
              <a:t>Columbus Fury &amp; Moo </a:t>
            </a:r>
            <a:r>
              <a:rPr lang="en-US" sz="3200" b="1" err="1">
                <a:solidFill>
                  <a:schemeClr val="accent4">
                    <a:lumMod val="50000"/>
                  </a:schemeClr>
                </a:solidFill>
                <a:ea typeface="Calibri"/>
                <a:cs typeface="Calibri"/>
              </a:rPr>
              <a:t>Moo</a:t>
            </a:r>
            <a:r>
              <a:rPr lang="en-US" sz="3200" b="1">
                <a:solidFill>
                  <a:schemeClr val="accent4">
                    <a:lumMod val="50000"/>
                  </a:schemeClr>
                </a:solidFill>
                <a:ea typeface="Calibri"/>
                <a:cs typeface="Calibri"/>
              </a:rPr>
              <a:t> Car Wash Volleyball Passing</a:t>
            </a:r>
            <a:endParaRPr lang="en-US" sz="3200">
              <a:solidFill>
                <a:schemeClr val="accent4">
                  <a:lumMod val="50000"/>
                </a:schemeClr>
              </a:solidFill>
              <a:ea typeface="Calibri"/>
              <a:cs typeface="Calibri"/>
            </a:endParaRPr>
          </a:p>
          <a:p>
            <a:pPr marL="914400" lvl="1" indent="-457200">
              <a:buFont typeface="Arial,Sans-Serif"/>
              <a:buChar char="•"/>
            </a:pPr>
            <a:r>
              <a:rPr lang="en-US" sz="3200" b="1">
                <a:solidFill>
                  <a:schemeClr val="accent4">
                    <a:lumMod val="50000"/>
                  </a:schemeClr>
                </a:solidFill>
                <a:ea typeface="Calibri"/>
                <a:cs typeface="Calibri"/>
              </a:rPr>
              <a:t>Columbia Gas of Ohio Obstacle Course</a:t>
            </a:r>
            <a:endParaRPr lang="en-US">
              <a:solidFill>
                <a:schemeClr val="accent4">
                  <a:lumMod val="50000"/>
                </a:schemeClr>
              </a:solidFill>
              <a:ea typeface="Calibri" panose="020F0502020204030204"/>
              <a:cs typeface="Calibri" panose="020F0502020204030204"/>
            </a:endParaRPr>
          </a:p>
          <a:p>
            <a:pPr marL="914400" lvl="1" indent="-457200">
              <a:buFont typeface="Arial,Sans-Serif"/>
              <a:buChar char="•"/>
            </a:pPr>
            <a:r>
              <a:rPr lang="en-US" sz="3200" b="1">
                <a:solidFill>
                  <a:schemeClr val="accent4">
                    <a:lumMod val="50000"/>
                  </a:schemeClr>
                </a:solidFill>
                <a:ea typeface="Calibri"/>
                <a:cs typeface="Calibri"/>
              </a:rPr>
              <a:t>G&amp;J Pepsi Football Toss</a:t>
            </a:r>
          </a:p>
          <a:p>
            <a:pPr marL="914400" lvl="1" indent="-457200">
              <a:buFont typeface="Arial,Sans-Serif"/>
              <a:buChar char="•"/>
            </a:pPr>
            <a:r>
              <a:rPr lang="en-US" sz="3200" b="1">
                <a:solidFill>
                  <a:schemeClr val="accent4">
                    <a:lumMod val="50000"/>
                  </a:schemeClr>
                </a:solidFill>
                <a:ea typeface="Calibri"/>
                <a:cs typeface="Calibri"/>
              </a:rPr>
              <a:t>HNS Sports Golf Chipping</a:t>
            </a:r>
            <a:endParaRPr lang="en-US" sz="3200" b="1">
              <a:solidFill>
                <a:schemeClr val="accent4">
                  <a:lumMod val="50000"/>
                </a:schemeClr>
              </a:solidFill>
              <a:cs typeface="Calibri"/>
            </a:endParaRPr>
          </a:p>
          <a:p>
            <a:pPr marL="914400" lvl="1" indent="-457200">
              <a:buFont typeface="Arial,Sans-Serif"/>
              <a:buChar char="•"/>
            </a:pPr>
            <a:r>
              <a:rPr lang="en-US" sz="3200" b="1">
                <a:solidFill>
                  <a:schemeClr val="accent4">
                    <a:lumMod val="50000"/>
                  </a:schemeClr>
                </a:solidFill>
                <a:cs typeface="Calibri"/>
              </a:rPr>
              <a:t>Nationwide Basketball Shooting Competition</a:t>
            </a:r>
            <a:endParaRPr lang="en-US">
              <a:solidFill>
                <a:schemeClr val="accent4">
                  <a:lumMod val="50000"/>
                </a:schemeClr>
              </a:solidFill>
            </a:endParaRPr>
          </a:p>
          <a:p>
            <a:pPr marL="914400" lvl="1" indent="-457200">
              <a:buFont typeface="Arial"/>
              <a:buChar char="•"/>
            </a:pPr>
            <a:r>
              <a:rPr lang="en-US" sz="3200" b="1">
                <a:solidFill>
                  <a:schemeClr val="accent4">
                    <a:lumMod val="50000"/>
                  </a:schemeClr>
                </a:solidFill>
                <a:cs typeface="Calibri"/>
              </a:rPr>
              <a:t>PNC Cornhole Toss</a:t>
            </a:r>
            <a:endParaRPr lang="en-US">
              <a:solidFill>
                <a:schemeClr val="accent4">
                  <a:lumMod val="50000"/>
                </a:schemeClr>
              </a:solidFill>
              <a:ea typeface="Calibri"/>
              <a:cs typeface="Calibri"/>
            </a:endParaRPr>
          </a:p>
          <a:p>
            <a:pPr marL="914400" lvl="1" indent="-457200">
              <a:buFont typeface="Arial"/>
              <a:buChar char="•"/>
            </a:pPr>
            <a:r>
              <a:rPr lang="en-US" sz="3200" b="1">
                <a:solidFill>
                  <a:schemeClr val="accent4">
                    <a:lumMod val="50000"/>
                  </a:schemeClr>
                </a:solidFill>
                <a:cs typeface="Calibri"/>
              </a:rPr>
              <a:t>Soccer Kick</a:t>
            </a:r>
            <a:endParaRPr lang="en-US" sz="3200" b="1">
              <a:solidFill>
                <a:schemeClr val="accent4">
                  <a:lumMod val="50000"/>
                </a:schemeClr>
              </a:solidFill>
              <a:ea typeface="Calibri"/>
              <a:cs typeface="Calibri"/>
            </a:endParaRPr>
          </a:p>
          <a:p>
            <a:pPr marL="914400" lvl="1" indent="-457200">
              <a:buFont typeface="Arial"/>
              <a:buChar char="•"/>
            </a:pPr>
            <a:endParaRPr lang="en-US" sz="3200" b="1">
              <a:solidFill>
                <a:schemeClr val="accent4">
                  <a:lumMod val="50000"/>
                </a:schemeClr>
              </a:solidFill>
              <a:ea typeface="Calibri"/>
              <a:cs typeface="Calibri"/>
            </a:endParaRPr>
          </a:p>
          <a:p>
            <a:pPr marL="914400" lvl="1" indent="-457200">
              <a:buFont typeface="Arial"/>
              <a:buChar char="•"/>
            </a:pPr>
            <a:endParaRPr lang="en-US" sz="3200" b="1">
              <a:solidFill>
                <a:schemeClr val="accent4">
                  <a:lumMod val="50000"/>
                </a:schemeClr>
              </a:solidFill>
              <a:ea typeface="Calibri"/>
              <a:cs typeface="Calibri"/>
            </a:endParaRPr>
          </a:p>
          <a:p>
            <a:pPr marL="914400" lvl="1" indent="-457200">
              <a:buFont typeface="Arial"/>
              <a:buChar char="•"/>
            </a:pPr>
            <a:endParaRPr lang="en-US" sz="3200" b="1">
              <a:solidFill>
                <a:schemeClr val="accent4">
                  <a:lumMod val="50000"/>
                </a:schemeClr>
              </a:solidFill>
              <a:ea typeface="Calibri"/>
              <a:cs typeface="Calibri"/>
            </a:endParaRPr>
          </a:p>
          <a:p>
            <a:pPr marL="457200" indent="-457200">
              <a:buFont typeface="Arial"/>
              <a:buChar char="•"/>
            </a:pPr>
            <a:endParaRPr lang="en-US" sz="32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2" name="Picture 2" descr="A qr code with a logo&#10;&#10;Description automatically generated">
            <a:extLst>
              <a:ext uri="{FF2B5EF4-FFF2-40B4-BE49-F238E27FC236}">
                <a16:creationId xmlns:a16="http://schemas.microsoft.com/office/drawing/2014/main" id="{B5185F4E-4F25-1537-42BC-052695AF6E19}"/>
              </a:ext>
            </a:extLst>
          </p:cNvPr>
          <p:cNvPicPr>
            <a:picLocks noChangeAspect="1"/>
          </p:cNvPicPr>
          <p:nvPr/>
        </p:nvPicPr>
        <p:blipFill>
          <a:blip r:embed="rId3"/>
          <a:stretch>
            <a:fillRect/>
          </a:stretch>
        </p:blipFill>
        <p:spPr>
          <a:xfrm>
            <a:off x="9257818" y="3957577"/>
            <a:ext cx="2743200" cy="2743200"/>
          </a:xfrm>
          <a:prstGeom prst="rect">
            <a:avLst/>
          </a:prstGeom>
        </p:spPr>
      </p:pic>
    </p:spTree>
    <p:extLst>
      <p:ext uri="{BB962C8B-B14F-4D97-AF65-F5344CB8AC3E}">
        <p14:creationId xmlns:p14="http://schemas.microsoft.com/office/powerpoint/2010/main" val="340343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9" name="TextBox 8">
            <a:extLst>
              <a:ext uri="{FF2B5EF4-FFF2-40B4-BE49-F238E27FC236}">
                <a16:creationId xmlns:a16="http://schemas.microsoft.com/office/drawing/2014/main" id="{34AD4AE1-0698-4A69-AE14-40FCB31B53AC}"/>
              </a:ext>
            </a:extLst>
          </p:cNvPr>
          <p:cNvSpPr txBox="1"/>
          <p:nvPr/>
        </p:nvSpPr>
        <p:spPr>
          <a:xfrm>
            <a:off x="451006" y="1640379"/>
            <a:ext cx="9862714" cy="6617196"/>
          </a:xfrm>
          <a:prstGeom prst="rect">
            <a:avLst/>
          </a:prstGeom>
          <a:noFill/>
        </p:spPr>
        <p:txBody>
          <a:bodyPr wrap="square" lIns="91440" tIns="45720" rIns="91440" bIns="45720" rtlCol="0" anchor="t">
            <a:spAutoFit/>
          </a:bodyPr>
          <a:lstStyle/>
          <a:p>
            <a:r>
              <a:rPr lang="en-US" sz="3600" b="1">
                <a:solidFill>
                  <a:schemeClr val="accent4">
                    <a:lumMod val="50000"/>
                  </a:schemeClr>
                </a:solidFill>
              </a:rPr>
              <a:t>Ariana Tyler</a:t>
            </a:r>
          </a:p>
          <a:p>
            <a:r>
              <a:rPr lang="en-US" sz="3600" b="1">
                <a:solidFill>
                  <a:schemeClr val="accent4">
                    <a:lumMod val="50000"/>
                  </a:schemeClr>
                </a:solidFill>
              </a:rPr>
              <a:t>Bracketed Events</a:t>
            </a: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a:p>
            <a:pPr marL="571500" indent="-571500">
              <a:buFont typeface="Arial" panose="020B0604020202020204" pitchFamily="34" charset="0"/>
              <a:buChar char="•"/>
            </a:pPr>
            <a:r>
              <a:rPr lang="en-US" sz="2600" b="1">
                <a:solidFill>
                  <a:schemeClr val="accent4">
                    <a:lumMod val="50000"/>
                  </a:schemeClr>
                </a:solidFill>
                <a:ea typeface="Calibri"/>
                <a:cs typeface="Calibri"/>
              </a:rPr>
              <a:t>FST Logistics Dodgeball</a:t>
            </a:r>
          </a:p>
          <a:p>
            <a:pPr marL="1028700" lvl="1" indent="-571500">
              <a:buFont typeface="Arial" panose="020B0604020202020204" pitchFamily="34" charset="0"/>
              <a:buChar char="•"/>
            </a:pPr>
            <a:r>
              <a:rPr lang="en-US" sz="2600" b="1">
                <a:solidFill>
                  <a:schemeClr val="accent4">
                    <a:lumMod val="50000"/>
                  </a:schemeClr>
                </a:solidFill>
                <a:ea typeface="Calibri"/>
                <a:cs typeface="Calibri"/>
              </a:rPr>
              <a:t>9:45am – Division I</a:t>
            </a:r>
          </a:p>
          <a:p>
            <a:pPr marL="1028700" lvl="1" indent="-571500">
              <a:buFont typeface="Arial" panose="020B0604020202020204" pitchFamily="34" charset="0"/>
              <a:buChar char="•"/>
            </a:pPr>
            <a:r>
              <a:rPr lang="en-US" sz="2600" b="1">
                <a:solidFill>
                  <a:schemeClr val="accent4">
                    <a:lumMod val="50000"/>
                  </a:schemeClr>
                </a:solidFill>
                <a:ea typeface="Calibri"/>
                <a:cs typeface="Calibri"/>
              </a:rPr>
              <a:t>10:30am – Division II</a:t>
            </a:r>
          </a:p>
          <a:p>
            <a:pPr marL="1028700" lvl="1" indent="-571500">
              <a:buFont typeface="Arial" panose="020B0604020202020204" pitchFamily="34" charset="0"/>
              <a:buChar char="•"/>
            </a:pPr>
            <a:r>
              <a:rPr lang="en-US" sz="2600" b="1">
                <a:solidFill>
                  <a:schemeClr val="accent4">
                    <a:lumMod val="50000"/>
                  </a:schemeClr>
                </a:solidFill>
                <a:ea typeface="Calibri"/>
                <a:cs typeface="Calibri"/>
              </a:rPr>
              <a:t>11:15am – Division III</a:t>
            </a:r>
          </a:p>
          <a:p>
            <a:pPr marL="1028700" lvl="1" indent="-571500">
              <a:buFont typeface="Arial" panose="020B0604020202020204" pitchFamily="34" charset="0"/>
              <a:buChar char="•"/>
            </a:pPr>
            <a:r>
              <a:rPr lang="en-US" sz="2600" b="1">
                <a:solidFill>
                  <a:schemeClr val="accent4">
                    <a:lumMod val="50000"/>
                  </a:schemeClr>
                </a:solidFill>
                <a:ea typeface="Calibri"/>
                <a:cs typeface="Calibri"/>
              </a:rPr>
              <a:t>12:00pm – Division IV</a:t>
            </a:r>
          </a:p>
          <a:p>
            <a:pPr marL="571500" indent="-571500">
              <a:buFont typeface="Arial" panose="020B0604020202020204" pitchFamily="34" charset="0"/>
              <a:buChar char="•"/>
            </a:pPr>
            <a:r>
              <a:rPr lang="en-US" sz="2600" b="1">
                <a:solidFill>
                  <a:schemeClr val="accent4">
                    <a:lumMod val="50000"/>
                  </a:schemeClr>
                </a:solidFill>
                <a:cs typeface="Calibri"/>
              </a:rPr>
              <a:t>Tug of War* - 1:30 pm</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ea typeface="Calibri"/>
                <a:cs typeface="Calibri"/>
              </a:rPr>
              <a:t>Division II, Division III, Division IV, Division I</a:t>
            </a:r>
          </a:p>
          <a:p>
            <a:pPr lvl="2"/>
            <a:r>
              <a:rPr lang="en-US" sz="2600" b="1" i="1">
                <a:solidFill>
                  <a:schemeClr val="accent4">
                    <a:lumMod val="50000"/>
                  </a:schemeClr>
                </a:solidFill>
                <a:ea typeface="Calibri"/>
                <a:cs typeface="Calibri"/>
              </a:rPr>
              <a:t>*event schedule subject to change or start earlier</a:t>
            </a:r>
          </a:p>
          <a:p>
            <a:pPr marL="571500" indent="-571500">
              <a:buFont typeface="Arial" panose="020B0604020202020204" pitchFamily="34" charset="0"/>
              <a:buChar char="•"/>
            </a:pPr>
            <a:endParaRPr lang="en-US" sz="3600" b="1">
              <a:solidFill>
                <a:schemeClr val="accent4">
                  <a:lumMod val="50000"/>
                </a:schemeClr>
              </a:solidFill>
              <a:ea typeface="Calibri"/>
              <a:cs typeface="Calibri"/>
            </a:endParaRPr>
          </a:p>
          <a:p>
            <a:pPr marL="571500" indent="-571500">
              <a:buFont typeface="Arial" panose="020B0604020202020204" pitchFamily="34" charset="0"/>
              <a:buChar char="•"/>
            </a:pPr>
            <a:endParaRPr lang="en-US" sz="3600" b="1">
              <a:solidFill>
                <a:schemeClr val="accent4">
                  <a:lumMod val="50000"/>
                </a:schemeClr>
              </a:solidFill>
              <a:ea typeface="Calibri"/>
              <a:cs typeface="Calibri"/>
            </a:endParaRPr>
          </a:p>
          <a:p>
            <a:endParaRPr lang="en-US" sz="3600" b="1">
              <a:solidFill>
                <a:schemeClr val="accent4">
                  <a:lumMod val="50000"/>
                </a:schemeClr>
              </a:solidFill>
              <a:ea typeface="Calibri"/>
              <a:cs typeface="Calibri"/>
            </a:endParaRPr>
          </a:p>
        </p:txBody>
      </p:sp>
    </p:spTree>
    <p:extLst>
      <p:ext uri="{BB962C8B-B14F-4D97-AF65-F5344CB8AC3E}">
        <p14:creationId xmlns:p14="http://schemas.microsoft.com/office/powerpoint/2010/main" val="1289309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0FDA84E-1926-30E2-F10E-07B09C6733D7}"/>
              </a:ext>
            </a:extLst>
          </p:cNvPr>
          <p:cNvPicPr>
            <a:picLocks noChangeAspect="1"/>
          </p:cNvPicPr>
          <p:nvPr/>
        </p:nvPicPr>
        <p:blipFill>
          <a:blip r:embed="rId3"/>
          <a:stretch>
            <a:fillRect/>
          </a:stretch>
        </p:blipFill>
        <p:spPr>
          <a:xfrm>
            <a:off x="3431894" y="-24265"/>
            <a:ext cx="5337858" cy="6906530"/>
          </a:xfrm>
          <a:prstGeom prst="rect">
            <a:avLst/>
          </a:prstGeom>
        </p:spPr>
      </p:pic>
    </p:spTree>
    <p:extLst>
      <p:ext uri="{BB962C8B-B14F-4D97-AF65-F5344CB8AC3E}">
        <p14:creationId xmlns:p14="http://schemas.microsoft.com/office/powerpoint/2010/main" val="3632055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7140416"/>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Schedule</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r>
              <a:rPr lang="en-US" sz="2600" b="1">
                <a:solidFill>
                  <a:schemeClr val="accent4">
                    <a:lumMod val="50000"/>
                  </a:schemeClr>
                </a:solidFill>
                <a:cs typeface="Calibri"/>
              </a:rPr>
              <a:t>7:00 am	Tailgate Zone Opens</a:t>
            </a:r>
            <a:br>
              <a:rPr lang="en-US" sz="2600" b="1">
                <a:ea typeface="Calibri"/>
                <a:cs typeface="Calibri"/>
              </a:rPr>
            </a:br>
            <a:r>
              <a:rPr lang="en-US" sz="2600" b="1">
                <a:solidFill>
                  <a:schemeClr val="accent4">
                    <a:lumMod val="50000"/>
                  </a:schemeClr>
                </a:solidFill>
                <a:cs typeface="Calibri"/>
              </a:rPr>
              <a:t>7:15 am          Athlete Check-in Opens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8:30 am	5K Race Start (Reminder: Parking Lot Closure – 8:15am-9am)</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9:20 am	One-mile Walk Start</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9:45 am	Dodgeball and Drop-in events begin</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1:30 pm	Tug of War Matches</a:t>
            </a:r>
            <a:endParaRPr lang="en-US" sz="2600" b="1">
              <a:solidFill>
                <a:schemeClr val="accent4">
                  <a:lumMod val="50000"/>
                </a:schemeClr>
              </a:solidFill>
              <a:ea typeface="Calibri"/>
              <a:cs typeface="Calibri"/>
            </a:endParaRPr>
          </a:p>
          <a:p>
            <a:r>
              <a:rPr lang="en-US" sz="2600" b="1">
                <a:solidFill>
                  <a:schemeClr val="accent4">
                    <a:lumMod val="50000"/>
                  </a:schemeClr>
                </a:solidFill>
                <a:cs typeface="Calibri"/>
              </a:rPr>
              <a:t>2:30 pm	Closing Ceremonies and Community Cup Presentation</a:t>
            </a:r>
          </a:p>
          <a:p>
            <a:endParaRPr lang="en-US" sz="2600" b="1">
              <a:solidFill>
                <a:schemeClr val="accent4">
                  <a:lumMod val="50000"/>
                </a:schemeClr>
              </a:solidFill>
              <a:cs typeface="Calibri"/>
            </a:endParaRPr>
          </a:p>
          <a:p>
            <a:endParaRPr lang="en-US" sz="2600" b="1">
              <a:solidFill>
                <a:schemeClr val="accent4">
                  <a:lumMod val="50000"/>
                </a:schemeClr>
              </a:solidFill>
              <a:cs typeface="Calibri"/>
            </a:endParaRPr>
          </a:p>
          <a:p>
            <a:pPr marL="571500" indent="-571500">
              <a:buFont typeface="Arial" panose="020B0604020202020204" pitchFamily="34" charset="0"/>
              <a:buChar char="•"/>
            </a:pPr>
            <a:endParaRPr lang="en-US" sz="2600" b="1">
              <a:solidFill>
                <a:schemeClr val="accent4">
                  <a:lumMod val="50000"/>
                </a:schemeClr>
              </a:solidFill>
            </a:endParaRPr>
          </a:p>
          <a:p>
            <a:endParaRPr lang="en-US" sz="2600" b="1">
              <a:solidFill>
                <a:schemeClr val="accent4">
                  <a:lumMod val="50000"/>
                </a:schemeClr>
              </a:solidFill>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
        <p:nvSpPr>
          <p:cNvPr id="2" name="Star: 5 Points 1">
            <a:extLst>
              <a:ext uri="{FF2B5EF4-FFF2-40B4-BE49-F238E27FC236}">
                <a16:creationId xmlns:a16="http://schemas.microsoft.com/office/drawing/2014/main" id="{61F06CEB-F121-09D3-C3B7-3FA64EE9444E}"/>
              </a:ext>
            </a:extLst>
          </p:cNvPr>
          <p:cNvSpPr/>
          <p:nvPr/>
        </p:nvSpPr>
        <p:spPr>
          <a:xfrm>
            <a:off x="9714321" y="5155361"/>
            <a:ext cx="369201" cy="319596"/>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394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5909310"/>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Live Scoring</a:t>
            </a:r>
            <a:endParaRPr lang="en-US" sz="3600" b="1">
              <a:solidFill>
                <a:schemeClr val="accent4">
                  <a:lumMod val="50000"/>
                </a:schemeClr>
              </a:solidFill>
              <a:cs typeface="Calibri"/>
            </a:endParaRPr>
          </a:p>
          <a:p>
            <a:endParaRPr lang="en-US" sz="3600" b="1">
              <a:solidFill>
                <a:schemeClr val="accent4">
                  <a:lumMod val="50000"/>
                </a:schemeClr>
              </a:solidFill>
              <a:ea typeface="Calibri"/>
              <a:cs typeface="Calibri"/>
            </a:endParaRPr>
          </a:p>
          <a:p>
            <a:pPr marL="571500" indent="-571500">
              <a:buFont typeface="Arial"/>
              <a:buChar char="•"/>
            </a:pPr>
            <a:r>
              <a:rPr lang="en-US" sz="3600" b="1">
                <a:solidFill>
                  <a:schemeClr val="accent4">
                    <a:lumMod val="50000"/>
                  </a:schemeClr>
                </a:solidFill>
                <a:ea typeface="Calibri"/>
                <a:cs typeface="Calibri"/>
              </a:rPr>
              <a:t>Scoreboard page on website</a:t>
            </a:r>
          </a:p>
          <a:p>
            <a:pPr marL="571500" indent="-571500">
              <a:buFont typeface="Arial"/>
              <a:buChar char="•"/>
            </a:pPr>
            <a:r>
              <a:rPr lang="en-US" sz="3600" b="1">
                <a:solidFill>
                  <a:schemeClr val="accent4">
                    <a:lumMod val="50000"/>
                  </a:schemeClr>
                </a:solidFill>
                <a:ea typeface="Calibri"/>
                <a:cs typeface="Calibri"/>
              </a:rPr>
              <a:t>Scores will be uploaded in real time</a:t>
            </a:r>
          </a:p>
          <a:p>
            <a:pPr marL="571500" indent="-571500">
              <a:buFont typeface="Arial"/>
              <a:buChar char="•"/>
            </a:pPr>
            <a:r>
              <a:rPr lang="en-US" sz="3600" b="1">
                <a:solidFill>
                  <a:schemeClr val="accent4">
                    <a:lumMod val="50000"/>
                  </a:schemeClr>
                </a:solidFill>
                <a:ea typeface="Calibri"/>
                <a:cs typeface="Calibri"/>
              </a:rPr>
              <a:t>Team completion may impact scores and standings</a:t>
            </a:r>
          </a:p>
          <a:p>
            <a:endParaRPr lang="en-US" sz="2800" b="1">
              <a:solidFill>
                <a:schemeClr val="accent4">
                  <a:lumMod val="50000"/>
                </a:schemeClr>
              </a:solidFill>
              <a:ea typeface="Calibri"/>
              <a:cs typeface="Calibri"/>
            </a:endParaRPr>
          </a:p>
          <a:p>
            <a:endParaRPr lang="en-US" sz="3600" b="1">
              <a:solidFill>
                <a:schemeClr val="accent4">
                  <a:lumMod val="50000"/>
                </a:schemeClr>
              </a:solidFill>
              <a:ea typeface="Calibri"/>
              <a:cs typeface="Calibri"/>
            </a:endParaRPr>
          </a:p>
          <a:p>
            <a:endParaRPr lang="en-US" sz="2600" b="1">
              <a:solidFill>
                <a:schemeClr val="accent4">
                  <a:lumMod val="50000"/>
                </a:schemeClr>
              </a:solidFill>
              <a:ea typeface="Calibri"/>
              <a:cs typeface="Calibri"/>
            </a:endParaRPr>
          </a:p>
          <a:p>
            <a:endParaRPr lang="en-US" sz="3600" b="1">
              <a:solidFill>
                <a:schemeClr val="accent4">
                  <a:lumMod val="50000"/>
                </a:schemeClr>
              </a:solidFill>
              <a:ea typeface="Calibri" panose="020F0502020204030204"/>
              <a:cs typeface="Calibri"/>
            </a:endParaRPr>
          </a:p>
          <a:p>
            <a:endParaRPr lang="en-US" sz="3600" b="1">
              <a:solidFill>
                <a:schemeClr val="accent4">
                  <a:lumMod val="50000"/>
                </a:schemeClr>
              </a:solidFill>
              <a:ea typeface="Calibri" panose="020F0502020204030204"/>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3687701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22396" y="1212460"/>
            <a:ext cx="10502278" cy="5293757"/>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Closing Ceremonies</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r>
              <a:rPr lang="en-US" sz="3600" b="1">
                <a:solidFill>
                  <a:schemeClr val="accent4">
                    <a:lumMod val="50000"/>
                  </a:schemeClr>
                </a:solidFill>
                <a:cs typeface="Calibri"/>
              </a:rPr>
              <a:t>Award and Trophy Presentation</a:t>
            </a:r>
            <a:endParaRPr lang="en-US" sz="3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Division Champions: I, II, III, and IV</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Most Spirited Tailgate</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Most Charitable Team</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T-Shirt Contest Winner</a:t>
            </a:r>
            <a:endParaRPr lang="en-US" sz="2600" b="1">
              <a:solidFill>
                <a:schemeClr val="accent4">
                  <a:lumMod val="50000"/>
                </a:schemeClr>
              </a:solidFill>
              <a:ea typeface="Calibri"/>
              <a:cs typeface="Calibri"/>
            </a:endParaRPr>
          </a:p>
          <a:p>
            <a:endParaRPr lang="en-US" sz="2600" b="1">
              <a:solidFill>
                <a:schemeClr val="accent4">
                  <a:lumMod val="50000"/>
                </a:schemeClr>
              </a:solidFill>
              <a:ea typeface="Calibri"/>
              <a:cs typeface="Calibri"/>
            </a:endParaRPr>
          </a:p>
          <a:p>
            <a:endParaRPr lang="en-US" sz="3600" b="1">
              <a:solidFill>
                <a:schemeClr val="accent4">
                  <a:lumMod val="50000"/>
                </a:schemeClr>
              </a:solidFill>
              <a:ea typeface="Calibri" panose="020F0502020204030204"/>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1495448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718458" y="1629806"/>
            <a:ext cx="10332690" cy="5447645"/>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Additional Scoring Opportunities</a:t>
            </a:r>
            <a:endParaRPr lang="en-US" sz="3600" b="1">
              <a:solidFill>
                <a:schemeClr val="accent4">
                  <a:lumMod val="50000"/>
                </a:schemeClr>
              </a:solidFill>
              <a:cs typeface="Calibri"/>
            </a:endParaRPr>
          </a:p>
          <a:p>
            <a:endParaRPr lang="en-US" sz="2800" b="1">
              <a:solidFill>
                <a:schemeClr val="accent4">
                  <a:lumMod val="50000"/>
                </a:schemeClr>
              </a:solidFill>
              <a:cs typeface="Calibri"/>
            </a:endParaRPr>
          </a:p>
          <a:p>
            <a:pPr marL="457200" indent="-457200">
              <a:buFont typeface="Arial"/>
              <a:buChar char="•"/>
            </a:pPr>
            <a:r>
              <a:rPr lang="en-US" sz="3600" b="1">
                <a:solidFill>
                  <a:schemeClr val="accent4">
                    <a:lumMod val="50000"/>
                  </a:schemeClr>
                </a:solidFill>
                <a:cs typeface="Calibri"/>
              </a:rPr>
              <a:t>Volunteer for Points</a:t>
            </a:r>
            <a:endParaRPr lang="en-US" sz="3600" b="1">
              <a:solidFill>
                <a:schemeClr val="accent4">
                  <a:lumMod val="50000"/>
                </a:schemeClr>
              </a:solidFill>
              <a:ea typeface="Calibri"/>
              <a:cs typeface="Calibri"/>
            </a:endParaRPr>
          </a:p>
          <a:p>
            <a:pPr marL="457200" indent="-457200">
              <a:buFont typeface="Arial"/>
              <a:buChar char="•"/>
            </a:pPr>
            <a:r>
              <a:rPr lang="en-US" sz="3600" b="1">
                <a:solidFill>
                  <a:schemeClr val="accent4">
                    <a:lumMod val="50000"/>
                  </a:schemeClr>
                </a:solidFill>
                <a:ea typeface="Calibri"/>
                <a:cs typeface="Calibri"/>
              </a:rPr>
              <a:t>T-Shirt Contest</a:t>
            </a:r>
          </a:p>
          <a:p>
            <a:endParaRPr lang="en-US" sz="2600" b="1">
              <a:solidFill>
                <a:schemeClr val="accent4">
                  <a:lumMod val="50000"/>
                </a:schemeClr>
              </a:solidFill>
              <a:cs typeface="Calibri"/>
            </a:endParaRPr>
          </a:p>
          <a:p>
            <a:endParaRPr lang="en-US" sz="2600" b="1">
              <a:solidFill>
                <a:schemeClr val="accent4">
                  <a:lumMod val="50000"/>
                </a:schemeClr>
              </a:solidFill>
              <a:ea typeface="Calibri" panose="020F0502020204030204"/>
              <a:cs typeface="Calibri"/>
            </a:endParaRPr>
          </a:p>
          <a:p>
            <a:pPr marL="571500" indent="-571500">
              <a:buFont typeface="Arial" panose="020B0604020202020204" pitchFamily="34" charset="0"/>
              <a:buChar char="•"/>
            </a:pPr>
            <a:endParaRPr lang="en-US" sz="2600" b="1">
              <a:solidFill>
                <a:schemeClr val="accent4">
                  <a:lumMod val="50000"/>
                </a:schemeClr>
              </a:solidFill>
              <a:ea typeface="Calibri" panose="020F0502020204030204"/>
              <a:cs typeface="Calibri"/>
            </a:endParaRPr>
          </a:p>
          <a:p>
            <a:endParaRPr lang="en-US" sz="2600" b="1">
              <a:solidFill>
                <a:schemeClr val="accent4">
                  <a:lumMod val="50000"/>
                </a:schemeClr>
              </a:solidFill>
              <a:ea typeface="Calibri" panose="020F0502020204030204"/>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ea typeface="Calibri" panose="020F0502020204030204"/>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35769567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631275" y="1718196"/>
            <a:ext cx="8671035" cy="4462760"/>
          </a:xfrm>
          <a:prstGeom prst="rect">
            <a:avLst/>
          </a:prstGeom>
          <a:noFill/>
        </p:spPr>
        <p:txBody>
          <a:bodyPr wrap="square" lIns="91440" tIns="45720" rIns="91440" bIns="45720" rtlCol="0" anchor="t">
            <a:spAutoFit/>
          </a:bodyPr>
          <a:lstStyle/>
          <a:p>
            <a:r>
              <a:rPr lang="en-US" sz="3600" b="1">
                <a:solidFill>
                  <a:schemeClr val="accent4">
                    <a:lumMod val="50000"/>
                  </a:schemeClr>
                </a:solidFill>
              </a:rPr>
              <a:t>Jason Abady</a:t>
            </a:r>
          </a:p>
          <a:p>
            <a:r>
              <a:rPr lang="en-US" sz="3600" b="1">
                <a:solidFill>
                  <a:schemeClr val="accent4">
                    <a:lumMod val="50000"/>
                  </a:schemeClr>
                </a:solidFill>
              </a:rPr>
              <a:t>Volunteer for Points</a:t>
            </a:r>
            <a:endParaRPr lang="en-US">
              <a:solidFill>
                <a:schemeClr val="accent4">
                  <a:lumMod val="50000"/>
                </a:schemeClr>
              </a:solidFill>
            </a:endParaRPr>
          </a:p>
          <a:p>
            <a:pPr marL="571500" indent="-571500">
              <a:buFont typeface="Arial" panose="020B0604020202020204" pitchFamily="34" charset="0"/>
              <a:buChar char="•"/>
            </a:pPr>
            <a:endParaRPr lang="en-US" sz="2600" b="1">
              <a:solidFill>
                <a:schemeClr val="accent4">
                  <a:lumMod val="50000"/>
                </a:schemeClr>
              </a:solidFill>
            </a:endParaRPr>
          </a:p>
          <a:p>
            <a:pPr marL="571500" indent="-571500">
              <a:buFont typeface="Arial" panose="020B0604020202020204" pitchFamily="34" charset="0"/>
              <a:buChar char="•"/>
            </a:pPr>
            <a:r>
              <a:rPr lang="en-US" sz="2600" b="1">
                <a:solidFill>
                  <a:schemeClr val="accent4">
                    <a:lumMod val="50000"/>
                  </a:schemeClr>
                </a:solidFill>
              </a:rPr>
              <a:t>5 points per volunteer for one shift</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Max 100 points per team</a:t>
            </a:r>
            <a:endParaRPr lang="en-US" sz="2600" b="1">
              <a:solidFill>
                <a:schemeClr val="accent4">
                  <a:lumMod val="50000"/>
                </a:schemeClr>
              </a:solidFill>
              <a:ea typeface="Calibri"/>
              <a:cs typeface="Calibri"/>
            </a:endParaRPr>
          </a:p>
          <a:p>
            <a:pPr marL="571500" indent="-571500">
              <a:buFont typeface="Arial" panose="020B0604020202020204" pitchFamily="34" charset="0"/>
              <a:buChar char="•"/>
            </a:pPr>
            <a:r>
              <a:rPr lang="en-US" sz="2600" b="1">
                <a:solidFill>
                  <a:schemeClr val="accent4">
                    <a:lumMod val="50000"/>
                  </a:schemeClr>
                </a:solidFill>
                <a:cs typeface="Calibri"/>
              </a:rPr>
              <a:t>How to volunteer</a:t>
            </a:r>
            <a:endParaRPr lang="en-US" sz="3600" b="1">
              <a:solidFill>
                <a:schemeClr val="accent4">
                  <a:lumMod val="50000"/>
                </a:schemeClr>
              </a:solidFill>
              <a:ea typeface="Calibri"/>
              <a:cs typeface="Calibri"/>
            </a:endParaRPr>
          </a:p>
          <a:p>
            <a:pPr marL="571500" indent="-571500">
              <a:buFont typeface="Arial" panose="020B0604020202020204" pitchFamily="34" charset="0"/>
              <a:buChar char="•"/>
            </a:pPr>
            <a:endParaRPr lang="en-US" sz="3600" b="1">
              <a:solidFill>
                <a:schemeClr val="accent4">
                  <a:lumMod val="50000"/>
                </a:schemeClr>
              </a:solidFill>
              <a:cs typeface="Calibri"/>
            </a:endParaRPr>
          </a:p>
          <a:p>
            <a:pPr marL="1028700" lvl="1" indent="-571500">
              <a:buFont typeface="Arial" panose="020B0604020202020204" pitchFamily="34" charset="0"/>
              <a:buChar char="•"/>
            </a:pP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2" name="Picture 2" descr="A qr code with a logo&#10;&#10;Description automatically generated">
            <a:extLst>
              <a:ext uri="{FF2B5EF4-FFF2-40B4-BE49-F238E27FC236}">
                <a16:creationId xmlns:a16="http://schemas.microsoft.com/office/drawing/2014/main" id="{7F30DEB0-8222-427D-139D-05B6389B358D}"/>
              </a:ext>
            </a:extLst>
          </p:cNvPr>
          <p:cNvPicPr>
            <a:picLocks noChangeAspect="1"/>
          </p:cNvPicPr>
          <p:nvPr/>
        </p:nvPicPr>
        <p:blipFill>
          <a:blip r:embed="rId3"/>
          <a:stretch>
            <a:fillRect/>
          </a:stretch>
        </p:blipFill>
        <p:spPr>
          <a:xfrm>
            <a:off x="9190299" y="3976868"/>
            <a:ext cx="2743200" cy="2743200"/>
          </a:xfrm>
          <a:prstGeom prst="rect">
            <a:avLst/>
          </a:prstGeom>
        </p:spPr>
      </p:pic>
    </p:spTree>
    <p:extLst>
      <p:ext uri="{BB962C8B-B14F-4D97-AF65-F5344CB8AC3E}">
        <p14:creationId xmlns:p14="http://schemas.microsoft.com/office/powerpoint/2010/main" val="41503150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screenshot of a website&#10;&#10;Description automatically generated">
            <a:extLst>
              <a:ext uri="{FF2B5EF4-FFF2-40B4-BE49-F238E27FC236}">
                <a16:creationId xmlns:a16="http://schemas.microsoft.com/office/drawing/2014/main" id="{160A6927-CDD9-D9B8-8D1F-B5151E7D18DF}"/>
              </a:ext>
            </a:extLst>
          </p:cNvPr>
          <p:cNvPicPr>
            <a:picLocks noChangeAspect="1"/>
          </p:cNvPicPr>
          <p:nvPr/>
        </p:nvPicPr>
        <p:blipFill>
          <a:blip r:embed="rId2"/>
          <a:stretch>
            <a:fillRect/>
          </a:stretch>
        </p:blipFill>
        <p:spPr>
          <a:xfrm>
            <a:off x="-146611" y="1591"/>
            <a:ext cx="12340539" cy="6777655"/>
          </a:xfrm>
          <a:prstGeom prst="rect">
            <a:avLst/>
          </a:prstGeom>
        </p:spPr>
      </p:pic>
    </p:spTree>
    <p:extLst>
      <p:ext uri="{BB962C8B-B14F-4D97-AF65-F5344CB8AC3E}">
        <p14:creationId xmlns:p14="http://schemas.microsoft.com/office/powerpoint/2010/main" val="961154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B120D6-767A-434D-A778-5FB01CD9D9B2}"/>
              </a:ext>
            </a:extLst>
          </p:cNvPr>
          <p:cNvSpPr txBox="1"/>
          <p:nvPr/>
        </p:nvSpPr>
        <p:spPr>
          <a:xfrm>
            <a:off x="231998" y="1843874"/>
            <a:ext cx="2919304" cy="5632311"/>
          </a:xfrm>
          <a:prstGeom prst="rect">
            <a:avLst/>
          </a:prstGeom>
          <a:noFill/>
        </p:spPr>
        <p:txBody>
          <a:bodyPr wrap="square" lIns="91440" tIns="45720" rIns="91440" bIns="45720" rtlCol="0" anchor="t">
            <a:spAutoFit/>
          </a:bodyPr>
          <a:lstStyle/>
          <a:p>
            <a:endParaRPr lang="en-US" sz="2800" b="1">
              <a:solidFill>
                <a:schemeClr val="accent4">
                  <a:lumMod val="50000"/>
                </a:schemeClr>
              </a:solidFill>
              <a:cs typeface="Calibri"/>
            </a:endParaRPr>
          </a:p>
          <a:p>
            <a:r>
              <a:rPr lang="en-US" sz="2600" b="1">
                <a:solidFill>
                  <a:schemeClr val="accent4">
                    <a:lumMod val="50000"/>
                  </a:schemeClr>
                </a:solidFill>
                <a:ea typeface="Calibri"/>
                <a:cs typeface="Calibri"/>
              </a:rPr>
              <a:t>T-Shirt Rubric</a:t>
            </a:r>
            <a:endParaRPr lang="en-US" sz="2600">
              <a:solidFill>
                <a:schemeClr val="accent4">
                  <a:lumMod val="50000"/>
                </a:schemeClr>
              </a:solidFill>
              <a:ea typeface="Calibri"/>
              <a:cs typeface="Calibri"/>
            </a:endParaRPr>
          </a:p>
          <a:p>
            <a:pPr marL="1028700" lvl="1" indent="-571500">
              <a:buFont typeface="Arial,Sans-Serif"/>
              <a:buChar char="•"/>
            </a:pPr>
            <a:r>
              <a:rPr lang="en-US" sz="2600" b="1">
                <a:solidFill>
                  <a:schemeClr val="accent4">
                    <a:lumMod val="50000"/>
                  </a:schemeClr>
                </a:solidFill>
                <a:ea typeface="Calibri"/>
                <a:cs typeface="Calibri"/>
              </a:rPr>
              <a:t>Cup logo</a:t>
            </a:r>
            <a:endParaRPr lang="en-US" sz="2600">
              <a:solidFill>
                <a:schemeClr val="accent4">
                  <a:lumMod val="50000"/>
                </a:schemeClr>
              </a:solidFill>
              <a:ea typeface="Calibri"/>
              <a:cs typeface="Calibri"/>
            </a:endParaRPr>
          </a:p>
          <a:p>
            <a:pPr marL="1028700" lvl="1" indent="-571500">
              <a:buFont typeface="Arial,Sans-Serif"/>
              <a:buChar char="•"/>
            </a:pPr>
            <a:r>
              <a:rPr lang="en-US" sz="2600" b="1">
                <a:solidFill>
                  <a:schemeClr val="accent4">
                    <a:lumMod val="50000"/>
                  </a:schemeClr>
                </a:solidFill>
                <a:ea typeface="Calibri"/>
                <a:cs typeface="Calibri"/>
              </a:rPr>
              <a:t>Creativity</a:t>
            </a:r>
            <a:endParaRPr lang="en-US" sz="2600">
              <a:solidFill>
                <a:schemeClr val="accent4">
                  <a:lumMod val="50000"/>
                </a:schemeClr>
              </a:solidFill>
              <a:ea typeface="Calibri"/>
              <a:cs typeface="Calibri"/>
            </a:endParaRPr>
          </a:p>
          <a:p>
            <a:pPr marL="1028700" lvl="1" indent="-571500">
              <a:buFont typeface="Arial,Sans-Serif"/>
              <a:buChar char="•"/>
            </a:pPr>
            <a:r>
              <a:rPr lang="en-US" sz="2600" b="1">
                <a:solidFill>
                  <a:schemeClr val="accent4">
                    <a:lumMod val="50000"/>
                  </a:schemeClr>
                </a:solidFill>
                <a:ea typeface="Calibri"/>
                <a:cs typeface="Calibri"/>
              </a:rPr>
              <a:t>Originality</a:t>
            </a:r>
            <a:endParaRPr lang="en-US" sz="2600">
              <a:solidFill>
                <a:schemeClr val="accent4">
                  <a:lumMod val="50000"/>
                </a:schemeClr>
              </a:solidFill>
              <a:ea typeface="Calibri"/>
              <a:cs typeface="Calibri"/>
            </a:endParaRPr>
          </a:p>
          <a:p>
            <a:pPr marL="1028700" lvl="1" indent="-571500">
              <a:buFont typeface="Arial,Sans-Serif"/>
              <a:buChar char="•"/>
            </a:pPr>
            <a:r>
              <a:rPr lang="en-US" sz="2600" b="1">
                <a:solidFill>
                  <a:schemeClr val="accent4">
                    <a:lumMod val="50000"/>
                  </a:schemeClr>
                </a:solidFill>
                <a:ea typeface="Calibri"/>
                <a:cs typeface="Calibri"/>
              </a:rPr>
              <a:t>Visibility</a:t>
            </a:r>
            <a:endParaRPr lang="en-US" sz="2600">
              <a:solidFill>
                <a:schemeClr val="accent4">
                  <a:lumMod val="50000"/>
                </a:schemeClr>
              </a:solidFill>
              <a:ea typeface="Calibri"/>
              <a:cs typeface="Calibri"/>
            </a:endParaRPr>
          </a:p>
          <a:p>
            <a:pPr marL="571500" indent="-571500">
              <a:buFont typeface="Arial,Sans-Serif"/>
              <a:buChar char="•"/>
            </a:pPr>
            <a:endParaRPr lang="en-US" sz="2600" b="1">
              <a:solidFill>
                <a:schemeClr val="accent4">
                  <a:lumMod val="50000"/>
                </a:schemeClr>
              </a:solidFill>
              <a:ea typeface="Calibri"/>
              <a:cs typeface="Calibri"/>
            </a:endParaRPr>
          </a:p>
          <a:p>
            <a:endParaRPr lang="en-US" sz="2600" b="1">
              <a:solidFill>
                <a:schemeClr val="accent4">
                  <a:lumMod val="50000"/>
                </a:schemeClr>
              </a:solidFill>
              <a:cs typeface="Calibri"/>
            </a:endParaRPr>
          </a:p>
          <a:p>
            <a:endParaRPr lang="en-US" sz="2600" b="1">
              <a:solidFill>
                <a:schemeClr val="accent4">
                  <a:lumMod val="50000"/>
                </a:schemeClr>
              </a:solidFill>
              <a:ea typeface="Calibri" panose="020F0502020204030204"/>
              <a:cs typeface="Calibri"/>
            </a:endParaRPr>
          </a:p>
          <a:p>
            <a:pPr marL="571500" indent="-571500">
              <a:buFont typeface="Arial" panose="020B0604020202020204" pitchFamily="34" charset="0"/>
              <a:buChar char="•"/>
            </a:pPr>
            <a:endParaRPr lang="en-US" sz="2600" b="1">
              <a:solidFill>
                <a:schemeClr val="accent4">
                  <a:lumMod val="50000"/>
                </a:schemeClr>
              </a:solidFill>
              <a:ea typeface="Calibri" panose="020F0502020204030204"/>
              <a:cs typeface="Calibri"/>
            </a:endParaRPr>
          </a:p>
          <a:p>
            <a:endParaRPr lang="en-US" sz="2600" b="1">
              <a:solidFill>
                <a:schemeClr val="accent4">
                  <a:lumMod val="50000"/>
                </a:schemeClr>
              </a:solidFill>
              <a:ea typeface="Calibri" panose="020F0502020204030204"/>
              <a:cs typeface="Calibri"/>
            </a:endParaRPr>
          </a:p>
          <a:p>
            <a:endParaRPr lang="en-US" sz="3600" b="1">
              <a:solidFill>
                <a:schemeClr val="accent4">
                  <a:lumMod val="50000"/>
                </a:schemeClr>
              </a:solidFill>
              <a:cs typeface="Calibri"/>
            </a:endParaRPr>
          </a:p>
          <a:p>
            <a:endParaRPr lang="en-US" sz="3600" b="1">
              <a:solidFill>
                <a:schemeClr val="accent4">
                  <a:lumMod val="50000"/>
                </a:schemeClr>
              </a:solidFill>
              <a:ea typeface="Calibri" panose="020F0502020204030204"/>
              <a:cs typeface="Calibri"/>
            </a:endParaRPr>
          </a:p>
        </p:txBody>
      </p:sp>
      <p:pic>
        <p:nvPicPr>
          <p:cNvPr id="3" name="Picture 12" descr="A group of men wearing red shirts&#10;&#10;Description automatically generated">
            <a:extLst>
              <a:ext uri="{FF2B5EF4-FFF2-40B4-BE49-F238E27FC236}">
                <a16:creationId xmlns:a16="http://schemas.microsoft.com/office/drawing/2014/main" id="{521A59EF-9B17-91FD-6E4B-B800C873BAE8}"/>
              </a:ext>
            </a:extLst>
          </p:cNvPr>
          <p:cNvPicPr>
            <a:picLocks noChangeAspect="1"/>
          </p:cNvPicPr>
          <p:nvPr/>
        </p:nvPicPr>
        <p:blipFill>
          <a:blip r:embed="rId3"/>
          <a:stretch>
            <a:fillRect/>
          </a:stretch>
        </p:blipFill>
        <p:spPr>
          <a:xfrm>
            <a:off x="3098169" y="1062466"/>
            <a:ext cx="5540679" cy="3980847"/>
          </a:xfrm>
          <a:prstGeom prst="rect">
            <a:avLst/>
          </a:prstGeom>
        </p:spPr>
      </p:pic>
      <p:sp>
        <p:nvSpPr>
          <p:cNvPr id="5" name="TextBox 4">
            <a:extLst>
              <a:ext uri="{FF2B5EF4-FFF2-40B4-BE49-F238E27FC236}">
                <a16:creationId xmlns:a16="http://schemas.microsoft.com/office/drawing/2014/main" id="{F98735F1-5119-C24D-1B09-2A272A25E4DE}"/>
              </a:ext>
            </a:extLst>
          </p:cNvPr>
          <p:cNvSpPr txBox="1"/>
          <p:nvPr/>
        </p:nvSpPr>
        <p:spPr>
          <a:xfrm>
            <a:off x="9151257" y="2220686"/>
            <a:ext cx="2743200"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2600" b="1">
                <a:solidFill>
                  <a:srgbClr val="7F6000"/>
                </a:solidFill>
                <a:cs typeface="Arial"/>
              </a:rPr>
              <a:t>Submit shirt or picture at Athlete Check-in or prior to event</a:t>
            </a:r>
            <a:r>
              <a:rPr lang="en-US" sz="2600">
                <a:solidFill>
                  <a:srgbClr val="7F6000"/>
                </a:solidFill>
                <a:cs typeface="Arial"/>
              </a:rPr>
              <a:t>​</a:t>
            </a:r>
          </a:p>
          <a:p>
            <a:pPr>
              <a:buChar char="•"/>
            </a:pPr>
            <a:r>
              <a:rPr lang="en-US" sz="2600" b="1">
                <a:solidFill>
                  <a:srgbClr val="7F6000"/>
                </a:solidFill>
                <a:cs typeface="Arial"/>
              </a:rPr>
              <a:t>25 points to one team</a:t>
            </a:r>
          </a:p>
        </p:txBody>
      </p:sp>
    </p:spTree>
    <p:extLst>
      <p:ext uri="{BB962C8B-B14F-4D97-AF65-F5344CB8AC3E}">
        <p14:creationId xmlns:p14="http://schemas.microsoft.com/office/powerpoint/2010/main" val="30244647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233441" y="1633817"/>
            <a:ext cx="9549188" cy="4308872"/>
          </a:xfrm>
          <a:prstGeom prst="rect">
            <a:avLst/>
          </a:prstGeom>
          <a:noFill/>
        </p:spPr>
        <p:txBody>
          <a:bodyPr wrap="square" lIns="91440" tIns="45720" rIns="91440" bIns="45720" rtlCol="0" anchor="t">
            <a:spAutoFit/>
          </a:bodyPr>
          <a:lstStyle/>
          <a:p>
            <a:r>
              <a:rPr lang="en-US" sz="3600" b="1">
                <a:solidFill>
                  <a:schemeClr val="accent4">
                    <a:lumMod val="50000"/>
                  </a:schemeClr>
                </a:solidFill>
              </a:rPr>
              <a:t>Erica Williams</a:t>
            </a:r>
          </a:p>
          <a:p>
            <a:r>
              <a:rPr lang="en-US" sz="3600" b="1">
                <a:solidFill>
                  <a:schemeClr val="accent4">
                    <a:lumMod val="50000"/>
                  </a:schemeClr>
                </a:solidFill>
              </a:rPr>
              <a:t>Community Cup, Friends and Family</a:t>
            </a:r>
            <a:endParaRPr lang="en-US" sz="3600" b="1">
              <a:solidFill>
                <a:schemeClr val="accent4">
                  <a:lumMod val="50000"/>
                </a:schemeClr>
              </a:solidFill>
              <a:cs typeface="Calibri"/>
            </a:endParaRPr>
          </a:p>
          <a:p>
            <a:pPr marL="571500" indent="-571500">
              <a:buFont typeface="Arial" panose="020B0604020202020204" pitchFamily="34" charset="0"/>
              <a:buChar char="•"/>
            </a:pPr>
            <a:endParaRPr lang="en-US" sz="3600" b="1">
              <a:solidFill>
                <a:schemeClr val="accent4">
                  <a:lumMod val="50000"/>
                </a:schemeClr>
              </a:solidFill>
            </a:endParaRPr>
          </a:p>
          <a:p>
            <a:pPr marL="571500" indent="-571500">
              <a:buFont typeface="Arial" panose="020B0604020202020204" pitchFamily="34" charset="0"/>
              <a:buChar char="•"/>
            </a:pPr>
            <a:r>
              <a:rPr lang="en-US" sz="2600" b="1">
                <a:solidFill>
                  <a:schemeClr val="accent4">
                    <a:lumMod val="50000"/>
                  </a:schemeClr>
                </a:solidFill>
              </a:rPr>
              <a:t>Friends and Family </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rPr>
              <a:t>Friends and Family Registration</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rPr>
              <a:t>5K Race Online Registration</a:t>
            </a:r>
            <a:endParaRPr lang="en-US" sz="2600" b="1">
              <a:solidFill>
                <a:schemeClr val="accent4">
                  <a:lumMod val="50000"/>
                </a:schemeClr>
              </a:solidFill>
              <a:ea typeface="Calibri"/>
              <a:cs typeface="Calibri"/>
            </a:endParaRPr>
          </a:p>
          <a:p>
            <a:pPr marL="1485900" lvl="2" indent="-571500">
              <a:buFont typeface="Arial" panose="020B0604020202020204" pitchFamily="34" charset="0"/>
              <a:buChar char="•"/>
            </a:pPr>
            <a:r>
              <a:rPr lang="en-US" sz="2600" b="1">
                <a:solidFill>
                  <a:schemeClr val="accent4">
                    <a:lumMod val="50000"/>
                  </a:schemeClr>
                </a:solidFill>
                <a:ea typeface="Calibri"/>
                <a:cs typeface="Calibri"/>
              </a:rPr>
              <a:t>Deadline: Wednesday, July 26</a:t>
            </a:r>
          </a:p>
          <a:p>
            <a:pPr marL="1028700" lvl="1" indent="-571500">
              <a:buFont typeface="Arial" panose="020B0604020202020204" pitchFamily="34" charset="0"/>
              <a:buChar char="•"/>
            </a:pPr>
            <a:r>
              <a:rPr lang="en-US" sz="2600" b="1">
                <a:solidFill>
                  <a:schemeClr val="accent4">
                    <a:lumMod val="50000"/>
                  </a:schemeClr>
                </a:solidFill>
              </a:rPr>
              <a:t>Cannot score </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endParaRPr lang="en-US" sz="3600" b="1">
              <a:solidFill>
                <a:schemeClr val="accent4">
                  <a:lumMod val="50000"/>
                </a:schemeClr>
              </a:solidFill>
              <a:ea typeface="Calibri"/>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27699061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web page&#10;&#10;Description automatically generated">
            <a:extLst>
              <a:ext uri="{FF2B5EF4-FFF2-40B4-BE49-F238E27FC236}">
                <a16:creationId xmlns:a16="http://schemas.microsoft.com/office/drawing/2014/main" id="{E744F19A-1494-5528-EE75-ED0AE0F10EE6}"/>
              </a:ext>
            </a:extLst>
          </p:cNvPr>
          <p:cNvPicPr>
            <a:picLocks noChangeAspect="1"/>
          </p:cNvPicPr>
          <p:nvPr/>
        </p:nvPicPr>
        <p:blipFill>
          <a:blip r:embed="rId2"/>
          <a:stretch>
            <a:fillRect/>
          </a:stretch>
        </p:blipFill>
        <p:spPr>
          <a:xfrm>
            <a:off x="212558" y="337558"/>
            <a:ext cx="11756857" cy="6182886"/>
          </a:xfrm>
          <a:prstGeom prst="rect">
            <a:avLst/>
          </a:prstGeom>
        </p:spPr>
      </p:pic>
      <p:sp>
        <p:nvSpPr>
          <p:cNvPr id="6" name="TextBox 5">
            <a:extLst>
              <a:ext uri="{FF2B5EF4-FFF2-40B4-BE49-F238E27FC236}">
                <a16:creationId xmlns:a16="http://schemas.microsoft.com/office/drawing/2014/main" id="{8394550C-E725-941F-3612-FC305C419C0B}"/>
              </a:ext>
            </a:extLst>
          </p:cNvPr>
          <p:cNvSpPr txBox="1"/>
          <p:nvPr/>
        </p:nvSpPr>
        <p:spPr>
          <a:xfrm>
            <a:off x="9868940" y="2636774"/>
            <a:ext cx="1671756" cy="646331"/>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Calibri"/>
                <a:cs typeface="Calibri"/>
              </a:rPr>
              <a:t>July 26</a:t>
            </a:r>
          </a:p>
        </p:txBody>
      </p:sp>
      <p:sp>
        <p:nvSpPr>
          <p:cNvPr id="8" name="TextBox 7">
            <a:extLst>
              <a:ext uri="{FF2B5EF4-FFF2-40B4-BE49-F238E27FC236}">
                <a16:creationId xmlns:a16="http://schemas.microsoft.com/office/drawing/2014/main" id="{807D0EB3-6615-A391-300E-1D051D29738E}"/>
              </a:ext>
            </a:extLst>
          </p:cNvPr>
          <p:cNvSpPr txBox="1"/>
          <p:nvPr/>
        </p:nvSpPr>
        <p:spPr>
          <a:xfrm>
            <a:off x="9838861" y="4246403"/>
            <a:ext cx="1671756" cy="646331"/>
          </a:xfrm>
          <a:prstGeom prst="rect">
            <a:avLst/>
          </a:prstGeom>
          <a:noFill/>
        </p:spPr>
        <p:txBody>
          <a:bodyPr wrap="square" lIns="91440" tIns="45720" rIns="91440" bIns="45720" rtlCol="0" anchor="t">
            <a:spAutoFit/>
          </a:bodyPr>
          <a:lstStyle/>
          <a:p>
            <a:r>
              <a:rPr lang="en-US" sz="3600" b="1">
                <a:solidFill>
                  <a:schemeClr val="accent4">
                    <a:lumMod val="50000"/>
                  </a:schemeClr>
                </a:solidFill>
                <a:ea typeface="Calibri"/>
                <a:cs typeface="Calibri"/>
              </a:rPr>
              <a:t>July 28</a:t>
            </a:r>
          </a:p>
        </p:txBody>
      </p:sp>
    </p:spTree>
    <p:extLst>
      <p:ext uri="{BB962C8B-B14F-4D97-AF65-F5344CB8AC3E}">
        <p14:creationId xmlns:p14="http://schemas.microsoft.com/office/powerpoint/2010/main" val="19359104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A screenshot of a website&#10;&#10;Description automatically generated">
            <a:extLst>
              <a:ext uri="{FF2B5EF4-FFF2-40B4-BE49-F238E27FC236}">
                <a16:creationId xmlns:a16="http://schemas.microsoft.com/office/drawing/2014/main" id="{917E380C-21C2-C380-CE3E-F1922074016D}"/>
              </a:ext>
            </a:extLst>
          </p:cNvPr>
          <p:cNvPicPr>
            <a:picLocks noChangeAspect="1"/>
          </p:cNvPicPr>
          <p:nvPr/>
        </p:nvPicPr>
        <p:blipFill>
          <a:blip r:embed="rId3"/>
          <a:stretch>
            <a:fillRect/>
          </a:stretch>
        </p:blipFill>
        <p:spPr>
          <a:xfrm>
            <a:off x="466877" y="880931"/>
            <a:ext cx="11270342" cy="5241281"/>
          </a:xfrm>
          <a:prstGeom prst="rect">
            <a:avLst/>
          </a:prstGeom>
        </p:spPr>
      </p:pic>
    </p:spTree>
    <p:extLst>
      <p:ext uri="{BB962C8B-B14F-4D97-AF65-F5344CB8AC3E}">
        <p14:creationId xmlns:p14="http://schemas.microsoft.com/office/powerpoint/2010/main" val="4149574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143986" y="1418503"/>
            <a:ext cx="9549188" cy="6063198"/>
          </a:xfrm>
          <a:prstGeom prst="rect">
            <a:avLst/>
          </a:prstGeom>
          <a:noFill/>
        </p:spPr>
        <p:txBody>
          <a:bodyPr wrap="square" lIns="91440" tIns="45720" rIns="91440" bIns="45720" rtlCol="0" anchor="t">
            <a:spAutoFit/>
          </a:bodyPr>
          <a:lstStyle/>
          <a:p>
            <a:r>
              <a:rPr lang="en-US" sz="3600" b="1">
                <a:solidFill>
                  <a:schemeClr val="accent4">
                    <a:lumMod val="50000"/>
                  </a:schemeClr>
                </a:solidFill>
              </a:rPr>
              <a:t>Dawn Stewart &amp; Brenda Carter</a:t>
            </a:r>
            <a:endParaRPr lang="en-US" sz="3600" b="1">
              <a:solidFill>
                <a:schemeClr val="accent4">
                  <a:lumMod val="50000"/>
                </a:schemeClr>
              </a:solidFill>
              <a:cs typeface="Calibri"/>
            </a:endParaRPr>
          </a:p>
          <a:p>
            <a:r>
              <a:rPr lang="en-US" sz="3600" b="1">
                <a:solidFill>
                  <a:schemeClr val="accent4">
                    <a:lumMod val="50000"/>
                  </a:schemeClr>
                </a:solidFill>
                <a:ea typeface="Calibri"/>
                <a:cs typeface="Calibri"/>
              </a:rPr>
              <a:t>Home Court</a:t>
            </a:r>
          </a:p>
          <a:p>
            <a:pPr marL="571500" indent="-571500">
              <a:buFont typeface="Arial"/>
              <a:buChar char="•"/>
            </a:pPr>
            <a:r>
              <a:rPr lang="en-US" sz="2800" b="1">
                <a:solidFill>
                  <a:schemeClr val="accent4">
                    <a:lumMod val="50000"/>
                  </a:schemeClr>
                </a:solidFill>
                <a:ea typeface="Calibri"/>
                <a:cs typeface="Calibri"/>
              </a:rPr>
              <a:t>Gives companies an opportunity to showcase their business to the teams competing on event day.</a:t>
            </a:r>
          </a:p>
          <a:p>
            <a:pPr marL="571500" indent="-571500">
              <a:buFont typeface="Arial"/>
              <a:buChar char="•"/>
            </a:pPr>
            <a:r>
              <a:rPr lang="en-US" sz="2800" b="1">
                <a:solidFill>
                  <a:schemeClr val="accent4">
                    <a:lumMod val="50000"/>
                  </a:schemeClr>
                </a:solidFill>
                <a:ea typeface="Calibri"/>
                <a:cs typeface="Calibri"/>
              </a:rPr>
              <a:t>They will be in the competitive spirit by displaying an interactive table.</a:t>
            </a:r>
          </a:p>
          <a:p>
            <a:pPr marL="571500" indent="-571500">
              <a:buFont typeface="Arial"/>
              <a:buChar char="•"/>
            </a:pPr>
            <a:r>
              <a:rPr lang="en-US" sz="2800" b="1">
                <a:solidFill>
                  <a:schemeClr val="accent4">
                    <a:lumMod val="50000"/>
                  </a:schemeClr>
                </a:solidFill>
                <a:ea typeface="Calibri"/>
                <a:cs typeface="Calibri"/>
              </a:rPr>
              <a:t>Currently 8 organizations will be on display in the Home Court area. </a:t>
            </a:r>
          </a:p>
          <a:p>
            <a:pPr marL="571500" indent="-571500">
              <a:buFont typeface="Arial"/>
              <a:buChar char="•"/>
            </a:pPr>
            <a:r>
              <a:rPr lang="en-US" sz="2800" b="1">
                <a:solidFill>
                  <a:schemeClr val="accent4">
                    <a:lumMod val="50000"/>
                  </a:schemeClr>
                </a:solidFill>
                <a:ea typeface="Calibri"/>
                <a:cs typeface="Calibri"/>
              </a:rPr>
              <a:t>We would love for you to walk through and show these organizations your appreciation! </a:t>
            </a:r>
          </a:p>
          <a:p>
            <a:pPr marL="571500" indent="-571500">
              <a:buFont typeface="Arial"/>
              <a:buChar char="•"/>
            </a:pPr>
            <a:r>
              <a:rPr lang="en-US" sz="2800" b="1">
                <a:solidFill>
                  <a:schemeClr val="accent4">
                    <a:lumMod val="50000"/>
                  </a:schemeClr>
                </a:solidFill>
                <a:ea typeface="Calibri"/>
                <a:cs typeface="Calibri"/>
              </a:rPr>
              <a:t>If you have any interest in participating in Home Court next year - please let us know. </a:t>
            </a:r>
          </a:p>
          <a:p>
            <a:pPr marL="571500" indent="-571500">
              <a:buFont typeface="Arial" panose="020B0604020202020204" pitchFamily="34" charset="0"/>
              <a:buChar char="•"/>
            </a:pPr>
            <a:endParaRPr lang="en-US" sz="3600" b="1">
              <a:solidFill>
                <a:schemeClr val="accent4">
                  <a:lumMod val="50000"/>
                </a:schemeClr>
              </a:solidFill>
              <a:ea typeface="Calibri"/>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4185063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459103" y="875292"/>
            <a:ext cx="10108726" cy="5109091"/>
          </a:xfrm>
          <a:prstGeom prst="rect">
            <a:avLst/>
          </a:prstGeom>
          <a:noFill/>
        </p:spPr>
        <p:txBody>
          <a:bodyPr wrap="square" lIns="91440" tIns="45720" rIns="91440" bIns="45720" rtlCol="0" anchor="t">
            <a:spAutoFit/>
          </a:bodyPr>
          <a:lstStyle/>
          <a:p>
            <a:pPr marL="571500" indent="-571500">
              <a:buFont typeface="Arial" panose="020B0604020202020204" pitchFamily="34" charset="0"/>
              <a:buChar char="•"/>
            </a:pPr>
            <a:endParaRPr lang="en-US" sz="3600" b="1">
              <a:solidFill>
                <a:schemeClr val="accent4">
                  <a:lumMod val="50000"/>
                </a:schemeClr>
              </a:solidFill>
              <a:cs typeface="Calibri"/>
            </a:endParaRPr>
          </a:p>
          <a:p>
            <a:r>
              <a:rPr lang="en-US" sz="3600" b="1">
                <a:solidFill>
                  <a:schemeClr val="accent4">
                    <a:lumMod val="50000"/>
                  </a:schemeClr>
                </a:solidFill>
              </a:rPr>
              <a:t>Key Dates</a:t>
            </a:r>
            <a:endParaRPr lang="en-US" sz="3600" b="1">
              <a:solidFill>
                <a:schemeClr val="accent4">
                  <a:lumMod val="50000"/>
                </a:schemeClr>
              </a:solidFill>
              <a:ea typeface="Calibri" panose="020F0502020204030204"/>
              <a:cs typeface="Calibri"/>
            </a:endParaRPr>
          </a:p>
          <a:p>
            <a:pPr marL="1028700" lvl="1" indent="-571500">
              <a:buFont typeface="Arial" panose="020B0604020202020204" pitchFamily="34" charset="0"/>
              <a:buChar char="•"/>
            </a:pPr>
            <a:endParaRPr lang="en-US" sz="2600" b="1">
              <a:solidFill>
                <a:schemeClr val="accent4">
                  <a:lumMod val="50000"/>
                </a:schemeClr>
              </a:solidFill>
              <a:ea typeface="+mn-lt"/>
              <a:cs typeface="+mn-lt"/>
            </a:endParaRPr>
          </a:p>
          <a:p>
            <a:pPr marL="1028700" lvl="1" indent="-571500">
              <a:buFont typeface="Arial" panose="020B0604020202020204" pitchFamily="34" charset="0"/>
              <a:buChar char="•"/>
            </a:pPr>
            <a:r>
              <a:rPr lang="en-US" sz="2600" b="1">
                <a:solidFill>
                  <a:schemeClr val="accent4">
                    <a:lumMod val="50000"/>
                  </a:schemeClr>
                </a:solidFill>
                <a:ea typeface="+mn-lt"/>
                <a:cs typeface="+mn-lt"/>
              </a:rPr>
              <a:t>Wednesday, July 19 – Giant Eagle Catering Deadline</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ea typeface="Calibri"/>
                <a:cs typeface="Calibri"/>
              </a:rPr>
              <a:t>Wednesday, July 19 – Volunteer for Points</a:t>
            </a:r>
          </a:p>
          <a:p>
            <a:pPr marL="1028700" lvl="1" indent="-571500">
              <a:buFont typeface="Arial" panose="020B0604020202020204" pitchFamily="34" charset="0"/>
              <a:buChar char="•"/>
            </a:pPr>
            <a:r>
              <a:rPr lang="en-US" sz="2600" b="1">
                <a:solidFill>
                  <a:schemeClr val="accent4">
                    <a:lumMod val="50000"/>
                  </a:schemeClr>
                </a:solidFill>
                <a:ea typeface="Calibri"/>
                <a:cs typeface="Calibri"/>
              </a:rPr>
              <a:t>Friday, July 21 –  Beverage and Ice Orders Due</a:t>
            </a:r>
          </a:p>
          <a:p>
            <a:pPr marL="1028700" lvl="1" indent="-571500">
              <a:buFont typeface="Arial" panose="020B0604020202020204" pitchFamily="34" charset="0"/>
              <a:buChar char="•"/>
            </a:pPr>
            <a:r>
              <a:rPr lang="en-US" sz="2600" b="1">
                <a:solidFill>
                  <a:schemeClr val="accent4">
                    <a:lumMod val="50000"/>
                  </a:schemeClr>
                </a:solidFill>
                <a:ea typeface="Calibri"/>
                <a:cs typeface="Calibri"/>
              </a:rPr>
              <a:t>Friday, July 21 – Charity Challenge Ends</a:t>
            </a:r>
            <a:endParaRPr lang="en-US">
              <a:solidFill>
                <a:schemeClr val="accent4">
                  <a:lumMod val="50000"/>
                </a:schemeClr>
              </a:solidFill>
            </a:endParaRPr>
          </a:p>
          <a:p>
            <a:pPr marL="1028700" lvl="1" indent="-571500">
              <a:buFont typeface="Arial" panose="020B0604020202020204" pitchFamily="34" charset="0"/>
              <a:buChar char="•"/>
            </a:pPr>
            <a:r>
              <a:rPr lang="en-US" sz="2600" b="1">
                <a:solidFill>
                  <a:schemeClr val="accent4">
                    <a:lumMod val="50000"/>
                  </a:schemeClr>
                </a:solidFill>
                <a:ea typeface="+mn-lt"/>
                <a:cs typeface="+mn-lt"/>
              </a:rPr>
              <a:t>Wednesday, July 26 –</a:t>
            </a:r>
            <a:r>
              <a:rPr lang="en-US" sz="2600" b="1">
                <a:solidFill>
                  <a:schemeClr val="accent4">
                    <a:lumMod val="50000"/>
                  </a:schemeClr>
                </a:solidFill>
                <a:cs typeface="Calibri"/>
              </a:rPr>
              <a:t>5K Race Registration Deadline</a:t>
            </a:r>
            <a:endParaRPr lang="en-US" sz="2600">
              <a:solidFill>
                <a:schemeClr val="accent4">
                  <a:lumMod val="50000"/>
                </a:schemeClr>
              </a:solidFill>
              <a:ea typeface="Calibri"/>
              <a:cs typeface="Calibri"/>
            </a:endParaRPr>
          </a:p>
          <a:p>
            <a:pPr marL="1028700" lvl="1" indent="-571500">
              <a:buFont typeface="Arial" panose="020B0604020202020204" pitchFamily="34" charset="0"/>
              <a:buChar char="•"/>
            </a:pPr>
            <a:r>
              <a:rPr lang="en-US" sz="2600" b="1">
                <a:solidFill>
                  <a:schemeClr val="accent4">
                    <a:lumMod val="50000"/>
                  </a:schemeClr>
                </a:solidFill>
                <a:cs typeface="Calibri"/>
              </a:rPr>
              <a:t>Friday, July 28 – Event Day!</a:t>
            </a:r>
            <a:endParaRPr lang="en-US" sz="2600" b="1">
              <a:solidFill>
                <a:schemeClr val="accent4">
                  <a:lumMod val="50000"/>
                </a:schemeClr>
              </a:solidFill>
              <a:ea typeface="Calibri"/>
              <a:cs typeface="Calibri"/>
            </a:endParaRPr>
          </a:p>
          <a:p>
            <a:pPr marL="1028700" lvl="1" indent="-571500">
              <a:buFont typeface="Arial" panose="020B0604020202020204" pitchFamily="34" charset="0"/>
              <a:buChar char="•"/>
            </a:pP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34659007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computer&#10;&#10;Description automatically generated">
            <a:extLst>
              <a:ext uri="{FF2B5EF4-FFF2-40B4-BE49-F238E27FC236}">
                <a16:creationId xmlns:a16="http://schemas.microsoft.com/office/drawing/2014/main" id="{09AF262D-58BD-72F0-4819-D337A7BC5CD8}"/>
              </a:ext>
            </a:extLst>
          </p:cNvPr>
          <p:cNvPicPr>
            <a:picLocks noChangeAspect="1"/>
          </p:cNvPicPr>
          <p:nvPr/>
        </p:nvPicPr>
        <p:blipFill>
          <a:blip r:embed="rId2"/>
          <a:stretch>
            <a:fillRect/>
          </a:stretch>
        </p:blipFill>
        <p:spPr>
          <a:xfrm>
            <a:off x="3498755" y="136"/>
            <a:ext cx="5308696" cy="6857727"/>
          </a:xfrm>
          <a:prstGeom prst="rect">
            <a:avLst/>
          </a:prstGeom>
        </p:spPr>
      </p:pic>
      <p:sp>
        <p:nvSpPr>
          <p:cNvPr id="4" name="Star: 5 Points 3">
            <a:extLst>
              <a:ext uri="{FF2B5EF4-FFF2-40B4-BE49-F238E27FC236}">
                <a16:creationId xmlns:a16="http://schemas.microsoft.com/office/drawing/2014/main" id="{4C90D80F-3F52-63DF-8913-BFF6888F86D6}"/>
              </a:ext>
            </a:extLst>
          </p:cNvPr>
          <p:cNvSpPr/>
          <p:nvPr/>
        </p:nvSpPr>
        <p:spPr>
          <a:xfrm>
            <a:off x="4171837" y="4658986"/>
            <a:ext cx="132364" cy="144543"/>
          </a:xfrm>
          <a:prstGeom prst="star5">
            <a:avLst/>
          </a:prstGeom>
          <a:solidFill>
            <a:srgbClr val="0093D0"/>
          </a:solidFill>
          <a:ln>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07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3995"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sp>
        <p:nvSpPr>
          <p:cNvPr id="4" name="TextBox 3">
            <a:extLst>
              <a:ext uri="{FF2B5EF4-FFF2-40B4-BE49-F238E27FC236}">
                <a16:creationId xmlns:a16="http://schemas.microsoft.com/office/drawing/2014/main" id="{74B120D6-767A-434D-A778-5FB01CD9D9B2}"/>
              </a:ext>
            </a:extLst>
          </p:cNvPr>
          <p:cNvSpPr txBox="1"/>
          <p:nvPr/>
        </p:nvSpPr>
        <p:spPr>
          <a:xfrm>
            <a:off x="2627309" y="2509688"/>
            <a:ext cx="6936828" cy="3416320"/>
          </a:xfrm>
          <a:prstGeom prst="rect">
            <a:avLst/>
          </a:prstGeom>
          <a:noFill/>
        </p:spPr>
        <p:txBody>
          <a:bodyPr wrap="square" lIns="91440" tIns="45720" rIns="91440" bIns="45720" rtlCol="0" anchor="t">
            <a:spAutoFit/>
          </a:bodyPr>
          <a:lstStyle/>
          <a:p>
            <a:pPr algn="ctr"/>
            <a:r>
              <a:rPr lang="en-US" sz="3600" b="1">
                <a:solidFill>
                  <a:schemeClr val="accent4">
                    <a:lumMod val="50000"/>
                  </a:schemeClr>
                </a:solidFill>
              </a:rPr>
              <a:t>Questions?</a:t>
            </a:r>
            <a:endParaRPr lang="en-US">
              <a:solidFill>
                <a:schemeClr val="accent4">
                  <a:lumMod val="50000"/>
                </a:schemeClr>
              </a:solidFill>
            </a:endParaRPr>
          </a:p>
          <a:p>
            <a:pPr algn="ctr"/>
            <a:endParaRPr lang="en-US" sz="3600" b="1">
              <a:solidFill>
                <a:schemeClr val="accent4">
                  <a:lumMod val="50000"/>
                </a:schemeClr>
              </a:solidFill>
              <a:cs typeface="Calibri"/>
            </a:endParaRPr>
          </a:p>
          <a:p>
            <a:endParaRPr lang="en-US" sz="3600" b="1">
              <a:solidFill>
                <a:schemeClr val="accent4">
                  <a:lumMod val="50000"/>
                </a:schemeClr>
              </a:solidFill>
              <a:cs typeface="Calibri"/>
            </a:endParaRPr>
          </a:p>
          <a:p>
            <a:pPr algn="ctr"/>
            <a:r>
              <a:rPr lang="en-US" sz="3600" b="1">
                <a:solidFill>
                  <a:schemeClr val="accent4">
                    <a:lumMod val="50000"/>
                  </a:schemeClr>
                </a:solidFill>
                <a:ea typeface="Calibri"/>
                <a:cs typeface="Calibri"/>
                <a:hlinkClick r:id="rId3">
                  <a:extLst>
                    <a:ext uri="{A12FA001-AC4F-418D-AE19-62706E023703}">
                      <ahyp:hlinkClr xmlns:ahyp="http://schemas.microsoft.com/office/drawing/2018/hyperlinkcolor" val="tx"/>
                    </a:ext>
                  </a:extLst>
                </a:hlinkClick>
              </a:rPr>
              <a:t>cup@columbussports.org</a:t>
            </a:r>
            <a:br>
              <a:rPr lang="en-US" sz="3600" b="1">
                <a:solidFill>
                  <a:schemeClr val="accent4">
                    <a:lumMod val="50000"/>
                  </a:schemeClr>
                </a:solidFill>
                <a:ea typeface="Calibri"/>
                <a:cs typeface="Calibri"/>
              </a:rPr>
            </a:br>
            <a:r>
              <a:rPr lang="en-US" sz="3600" b="1">
                <a:solidFill>
                  <a:schemeClr val="accent4">
                    <a:lumMod val="50000"/>
                  </a:schemeClr>
                </a:solidFill>
                <a:ea typeface="Calibri"/>
                <a:cs typeface="Calibri"/>
              </a:rPr>
              <a:t>Event Day Phone: 740-835-6998</a:t>
            </a:r>
            <a:endParaRPr lang="en-US">
              <a:solidFill>
                <a:schemeClr val="accent4">
                  <a:lumMod val="50000"/>
                </a:schemeClr>
              </a:solidFill>
              <a:ea typeface="Calibri" panose="020F0502020204030204"/>
              <a:cs typeface="Calibri" panose="020F0502020204030204"/>
            </a:endParaRPr>
          </a:p>
          <a:p>
            <a:endParaRPr lang="en-US" sz="3600" b="1">
              <a:solidFill>
                <a:schemeClr val="accent4">
                  <a:lumMod val="50000"/>
                </a:schemeClr>
              </a:solidFill>
              <a:ea typeface="Calibri"/>
              <a:cs typeface="Calibri"/>
            </a:endParaRPr>
          </a:p>
        </p:txBody>
      </p:sp>
      <p:pic>
        <p:nvPicPr>
          <p:cNvPr id="7" name="Picture 6" descr="A close up of a sign&#10;&#10;Description automatically generated">
            <a:extLst>
              <a:ext uri="{FF2B5EF4-FFF2-40B4-BE49-F238E27FC236}">
                <a16:creationId xmlns:a16="http://schemas.microsoft.com/office/drawing/2014/main" id="{7E2D6FB1-63C1-4149-9C08-F1543EBE39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0650" y="4606626"/>
            <a:ext cx="2060996" cy="2060996"/>
          </a:xfrm>
          <a:prstGeom prst="rect">
            <a:avLst/>
          </a:prstGeom>
        </p:spPr>
      </p:pic>
    </p:spTree>
    <p:extLst>
      <p:ext uri="{BB962C8B-B14F-4D97-AF65-F5344CB8AC3E}">
        <p14:creationId xmlns:p14="http://schemas.microsoft.com/office/powerpoint/2010/main" val="5286871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157B864-9E44-4FA3-8EF6-796A60F9B4BF}"/>
              </a:ext>
            </a:extLst>
          </p:cNvPr>
          <p:cNvSpPr/>
          <p:nvPr/>
        </p:nvSpPr>
        <p:spPr>
          <a:xfrm>
            <a:off x="-18288" y="-36577"/>
            <a:ext cx="12262104" cy="3102505"/>
          </a:xfrm>
          <a:custGeom>
            <a:avLst/>
            <a:gdLst>
              <a:gd name="connsiteX0" fmla="*/ 0 w 12262104"/>
              <a:gd name="connsiteY0" fmla="*/ 9144 h 2715768"/>
              <a:gd name="connsiteX1" fmla="*/ 12252960 w 12262104"/>
              <a:gd name="connsiteY1" fmla="*/ 0 h 2715768"/>
              <a:gd name="connsiteX2" fmla="*/ 12262104 w 12262104"/>
              <a:gd name="connsiteY2" fmla="*/ 2715768 h 2715768"/>
              <a:gd name="connsiteX3" fmla="*/ 0 w 12262104"/>
              <a:gd name="connsiteY3" fmla="*/ 9144 h 2715768"/>
            </a:gdLst>
            <a:ahLst/>
            <a:cxnLst>
              <a:cxn ang="0">
                <a:pos x="connsiteX0" y="connsiteY0"/>
              </a:cxn>
              <a:cxn ang="0">
                <a:pos x="connsiteX1" y="connsiteY1"/>
              </a:cxn>
              <a:cxn ang="0">
                <a:pos x="connsiteX2" y="connsiteY2"/>
              </a:cxn>
              <a:cxn ang="0">
                <a:pos x="connsiteX3" y="connsiteY3"/>
              </a:cxn>
            </a:cxnLst>
            <a:rect l="l" t="t" r="r" b="b"/>
            <a:pathLst>
              <a:path w="12262104" h="2715768">
                <a:moveTo>
                  <a:pt x="0" y="9144"/>
                </a:moveTo>
                <a:lnTo>
                  <a:pt x="12252960" y="0"/>
                </a:lnTo>
                <a:lnTo>
                  <a:pt x="12262104" y="2715768"/>
                </a:lnTo>
                <a:lnTo>
                  <a:pt x="0" y="9144"/>
                </a:lnTo>
                <a:close/>
              </a:path>
            </a:pathLst>
          </a:cu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334EE6-C1AD-4E4A-AC94-116FEF3C4A11}"/>
              </a:ext>
            </a:extLst>
          </p:cNvPr>
          <p:cNvCxnSpPr>
            <a:cxnSpLocks/>
          </p:cNvCxnSpPr>
          <p:nvPr/>
        </p:nvCxnSpPr>
        <p:spPr>
          <a:xfrm>
            <a:off x="-161365" y="13447"/>
            <a:ext cx="12828494" cy="3240741"/>
          </a:xfrm>
          <a:prstGeom prst="line">
            <a:avLst/>
          </a:prstGeom>
          <a:ln w="38100">
            <a:solidFill>
              <a:srgbClr val="A39161"/>
            </a:solidFill>
          </a:ln>
        </p:spPr>
        <p:style>
          <a:lnRef idx="1">
            <a:schemeClr val="accent4"/>
          </a:lnRef>
          <a:fillRef idx="0">
            <a:schemeClr val="accent4"/>
          </a:fillRef>
          <a:effectRef idx="0">
            <a:schemeClr val="accent4"/>
          </a:effectRef>
          <a:fontRef idx="minor">
            <a:schemeClr val="tx1"/>
          </a:fontRef>
        </p:style>
      </p:cxnSp>
      <p:pic>
        <p:nvPicPr>
          <p:cNvPr id="3" name="Picture 2" descr="A close up of a sign&#10;&#10;Description automatically generated">
            <a:extLst>
              <a:ext uri="{FF2B5EF4-FFF2-40B4-BE49-F238E27FC236}">
                <a16:creationId xmlns:a16="http://schemas.microsoft.com/office/drawing/2014/main" id="{BEF86792-8ED2-4169-9107-B667F9B3C8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489" y="1903456"/>
            <a:ext cx="4444791" cy="4444791"/>
          </a:xfrm>
          <a:prstGeom prst="rect">
            <a:avLst/>
          </a:prstGeom>
        </p:spPr>
      </p:pic>
      <p:sp>
        <p:nvSpPr>
          <p:cNvPr id="4" name="TextBox 3">
            <a:extLst>
              <a:ext uri="{FF2B5EF4-FFF2-40B4-BE49-F238E27FC236}">
                <a16:creationId xmlns:a16="http://schemas.microsoft.com/office/drawing/2014/main" id="{74B120D6-767A-434D-A778-5FB01CD9D9B2}"/>
              </a:ext>
            </a:extLst>
          </p:cNvPr>
          <p:cNvSpPr txBox="1"/>
          <p:nvPr/>
        </p:nvSpPr>
        <p:spPr>
          <a:xfrm>
            <a:off x="7089228" y="4178402"/>
            <a:ext cx="4908331" cy="1754326"/>
          </a:xfrm>
          <a:prstGeom prst="rect">
            <a:avLst/>
          </a:prstGeom>
          <a:noFill/>
        </p:spPr>
        <p:txBody>
          <a:bodyPr wrap="square" rtlCol="0">
            <a:spAutoFit/>
          </a:bodyPr>
          <a:lstStyle/>
          <a:p>
            <a:r>
              <a:rPr lang="en-US" sz="3600" b="1">
                <a:solidFill>
                  <a:schemeClr val="accent4">
                    <a:lumMod val="50000"/>
                  </a:schemeClr>
                </a:solidFill>
                <a:hlinkClick r:id="rId4"/>
              </a:rPr>
              <a:t>CLAIM THE CUP!</a:t>
            </a:r>
            <a:endParaRPr lang="en-US" sz="3600" b="1">
              <a:solidFill>
                <a:schemeClr val="accent4">
                  <a:lumMod val="50000"/>
                </a:schemeClr>
              </a:solidFill>
            </a:endParaRPr>
          </a:p>
          <a:p>
            <a:endParaRPr lang="en-US" sz="3600" b="1">
              <a:solidFill>
                <a:schemeClr val="accent4">
                  <a:lumMod val="50000"/>
                </a:schemeClr>
              </a:solidFill>
            </a:endParaRPr>
          </a:p>
          <a:p>
            <a:endParaRPr lang="en-US" sz="3600" b="1">
              <a:solidFill>
                <a:schemeClr val="accent4">
                  <a:lumMod val="50000"/>
                </a:schemeClr>
              </a:solidFill>
            </a:endParaRPr>
          </a:p>
        </p:txBody>
      </p:sp>
    </p:spTree>
    <p:extLst>
      <p:ext uri="{BB962C8B-B14F-4D97-AF65-F5344CB8AC3E}">
        <p14:creationId xmlns:p14="http://schemas.microsoft.com/office/powerpoint/2010/main" val="1807131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66666"/>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83A62D986B7E4DA5F2647435320E8F" ma:contentTypeVersion="17" ma:contentTypeDescription="Create a new document." ma:contentTypeScope="" ma:versionID="47185bc9073df6e7b10d75b93e5a0c16">
  <xsd:schema xmlns:xsd="http://www.w3.org/2001/XMLSchema" xmlns:xs="http://www.w3.org/2001/XMLSchema" xmlns:p="http://schemas.microsoft.com/office/2006/metadata/properties" xmlns:ns2="5829e636-2939-48cb-b6fa-94ea9c08f355" xmlns:ns3="0809e66d-4d76-4e48-8fc6-652bffebf1de" targetNamespace="http://schemas.microsoft.com/office/2006/metadata/properties" ma:root="true" ma:fieldsID="286f83950a71f3a0b28f2f1dbf99a9cb" ns2:_="" ns3:_="">
    <xsd:import namespace="5829e636-2939-48cb-b6fa-94ea9c08f355"/>
    <xsd:import namespace="0809e66d-4d76-4e48-8fc6-652bffebf1d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29e636-2939-48cb-b6fa-94ea9c08f3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9320ba9-d298-41c9-a743-296182d185b7"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09e66d-4d76-4e48-8fc6-652bffebf1d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ef843559-dca7-4d7b-b3da-7bd1c6e96717}" ma:internalName="TaxCatchAll" ma:showField="CatchAllData" ma:web="0809e66d-4d76-4e48-8fc6-652bffebf1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809e66d-4d76-4e48-8fc6-652bffebf1de">
      <UserInfo>
        <DisplayName>Eric Archibald</DisplayName>
        <AccountId>21</AccountId>
        <AccountType/>
      </UserInfo>
      <UserInfo>
        <DisplayName>Meghan Sexton</DisplayName>
        <AccountId>67</AccountId>
        <AccountType/>
      </UserInfo>
      <UserInfo>
        <DisplayName>Ariana Tyler</DisplayName>
        <AccountId>20</AccountId>
        <AccountType/>
      </UserInfo>
      <UserInfo>
        <DisplayName>Riley Neuheardt</DisplayName>
        <AccountId>13</AccountId>
        <AccountType/>
      </UserInfo>
      <UserInfo>
        <DisplayName>Jason Abady</DisplayName>
        <AccountId>346</AccountId>
        <AccountType/>
      </UserInfo>
      <UserInfo>
        <DisplayName>Brenda Carter</DisplayName>
        <AccountId>35</AccountId>
        <AccountType/>
      </UserInfo>
      <UserInfo>
        <DisplayName>Dawn Stewart</DisplayName>
        <AccountId>574</AccountId>
        <AccountType/>
      </UserInfo>
    </SharedWithUsers>
    <TaxCatchAll xmlns="0809e66d-4d76-4e48-8fc6-652bffebf1de" xsi:nil="true"/>
    <lcf76f155ced4ddcb4097134ff3c332f xmlns="5829e636-2939-48cb-b6fa-94ea9c08f35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F27D6D-8393-4676-9BE6-1712696E0A57}">
  <ds:schemaRefs>
    <ds:schemaRef ds:uri="http://schemas.microsoft.com/sharepoint/v3/contenttype/forms"/>
  </ds:schemaRefs>
</ds:datastoreItem>
</file>

<file path=customXml/itemProps2.xml><?xml version="1.0" encoding="utf-8"?>
<ds:datastoreItem xmlns:ds="http://schemas.openxmlformats.org/officeDocument/2006/customXml" ds:itemID="{396189E2-F724-48FF-B186-97574D7352B7}">
  <ds:schemaRefs>
    <ds:schemaRef ds:uri="0809e66d-4d76-4e48-8fc6-652bffebf1de"/>
    <ds:schemaRef ds:uri="5829e636-2939-48cb-b6fa-94ea9c08f3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0839644-71B8-48E4-80BB-222719577C5D}">
  <ds:schemaRefs>
    <ds:schemaRef ds:uri="0809e66d-4d76-4e48-8fc6-652bffebf1de"/>
    <ds:schemaRef ds:uri="5829e636-2939-48cb-b6fa-94ea9c08f35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56</Slides>
  <Notes>37</Notes>
  <HiddenSlides>0</HiddenSlides>
  <ScaleCrop>false</ScaleCrop>
  <HeadingPairs>
    <vt:vector size="4" baseType="variant">
      <vt:variant>
        <vt:lpstr>Theme</vt:lpstr>
      </vt:variant>
      <vt:variant>
        <vt:i4>2</vt:i4>
      </vt:variant>
      <vt:variant>
        <vt:lpstr>Slide Titles</vt:lpstr>
      </vt:variant>
      <vt:variant>
        <vt:i4>56</vt:i4>
      </vt:variant>
    </vt:vector>
  </HeadingPairs>
  <TitlesOfParts>
    <vt:vector size="58" baseType="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Archibald</dc:creator>
  <cp:revision>4</cp:revision>
  <dcterms:created xsi:type="dcterms:W3CDTF">2019-11-15T18:58:57Z</dcterms:created>
  <dcterms:modified xsi:type="dcterms:W3CDTF">2023-07-14T17:11:32Z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0x0101001683A62D986B7E4DA5F2647435320E8F</vt:lpwstr>
  </property>
  <property fmtid="{D5CDD505-2E9C-101B-9397-08002B2CF9AE}" pid="3" name="MediaServiceImageTags">
    <vt:lpwstr/>
  </property>
</Properties>
</file>