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43"/>
  </p:notesMasterIdLst>
  <p:sldIdLst>
    <p:sldId id="256" r:id="rId5"/>
    <p:sldId id="2142534625" r:id="rId6"/>
    <p:sldId id="257" r:id="rId7"/>
    <p:sldId id="2142534632" r:id="rId8"/>
    <p:sldId id="2142534638" r:id="rId9"/>
    <p:sldId id="2142534633" r:id="rId10"/>
    <p:sldId id="258" r:id="rId11"/>
    <p:sldId id="2142534626" r:id="rId12"/>
    <p:sldId id="2142534659" r:id="rId13"/>
    <p:sldId id="2142534627" r:id="rId14"/>
    <p:sldId id="2142534628" r:id="rId15"/>
    <p:sldId id="2142534660" r:id="rId16"/>
    <p:sldId id="2142534670" r:id="rId17"/>
    <p:sldId id="2142534640" r:id="rId18"/>
    <p:sldId id="2142534671" r:id="rId19"/>
    <p:sldId id="2142534635" r:id="rId20"/>
    <p:sldId id="2142534665" r:id="rId21"/>
    <p:sldId id="2142534636" r:id="rId22"/>
    <p:sldId id="2142534641" r:id="rId23"/>
    <p:sldId id="2142534630" r:id="rId24"/>
    <p:sldId id="2142534663" r:id="rId25"/>
    <p:sldId id="2142534639" r:id="rId26"/>
    <p:sldId id="2142534642" r:id="rId27"/>
    <p:sldId id="2142534643" r:id="rId28"/>
    <p:sldId id="2142534646" r:id="rId29"/>
    <p:sldId id="2142534661" r:id="rId30"/>
    <p:sldId id="2142534672" r:id="rId31"/>
    <p:sldId id="2142534647" r:id="rId32"/>
    <p:sldId id="2142534653" r:id="rId33"/>
    <p:sldId id="2142534648" r:id="rId34"/>
    <p:sldId id="2142534649" r:id="rId35"/>
    <p:sldId id="2142534634" r:id="rId36"/>
    <p:sldId id="2142534656" r:id="rId37"/>
    <p:sldId id="2142534650" r:id="rId38"/>
    <p:sldId id="2142534651" r:id="rId39"/>
    <p:sldId id="2142534669" r:id="rId40"/>
    <p:sldId id="2142534664" r:id="rId41"/>
    <p:sldId id="2142534652"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45D"/>
    <a:srgbClr val="1D78BE"/>
    <a:srgbClr val="156082"/>
    <a:srgbClr val="CCD2D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53AB1C0-B20B-0EC5-8AEA-28EC610614CB}" v="1901" dt="2026-08-10T12:58:40.39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281DD6-3957-49D4-98BD-C126E7AA61B8}" type="datetimeFigureOut">
              <a:t>8/10/2026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CBC5D3-D028-4305-9A2B-107ED217D134}" type="slidenum">
              <a:t>‹#›</a:t>
            </a:fld>
            <a:endParaRPr lang="en-US"/>
          </a:p>
        </p:txBody>
      </p:sp>
    </p:spTree>
    <p:extLst>
      <p:ext uri="{BB962C8B-B14F-4D97-AF65-F5344CB8AC3E}">
        <p14:creationId xmlns:p14="http://schemas.microsoft.com/office/powerpoint/2010/main" val="37139619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ea typeface="Calibri"/>
                <a:cs typeface="Calibri"/>
              </a:rPr>
              <a:t>Welcome this year’s team captains to the 2026 Community Cup Team Captain Orientation!</a:t>
            </a:r>
          </a:p>
          <a:p>
            <a:r>
              <a:rPr lang="en-US"/>
              <a:t>Housekeeping:</a:t>
            </a:r>
          </a:p>
          <a:p>
            <a:r>
              <a:rPr lang="en-US"/>
              <a:t>Microphones and cameras off</a:t>
            </a:r>
          </a:p>
          <a:p>
            <a:r>
              <a:rPr lang="en-US"/>
              <a:t>Drop questions in the chat box</a:t>
            </a:r>
          </a:p>
          <a:p>
            <a:r>
              <a:rPr lang="en-US"/>
              <a:t>We will be recording the presentation to upload to the website as a resource </a:t>
            </a:r>
          </a:p>
        </p:txBody>
      </p:sp>
      <p:sp>
        <p:nvSpPr>
          <p:cNvPr id="4" name="Slide Number Placeholder 3"/>
          <p:cNvSpPr>
            <a:spLocks noGrp="1"/>
          </p:cNvSpPr>
          <p:nvPr>
            <p:ph type="sldNum" sz="quarter" idx="5"/>
          </p:nvPr>
        </p:nvSpPr>
        <p:spPr/>
        <p:txBody>
          <a:bodyPr/>
          <a:lstStyle/>
          <a:p>
            <a:fld id="{59CBC5D3-D028-4305-9A2B-107ED217D134}" type="slidenum">
              <a:rPr lang="en-US" smtClean="0"/>
              <a:t>1</a:t>
            </a:fld>
            <a:endParaRPr lang="en-US"/>
          </a:p>
        </p:txBody>
      </p:sp>
    </p:spTree>
    <p:extLst>
      <p:ext uri="{BB962C8B-B14F-4D97-AF65-F5344CB8AC3E}">
        <p14:creationId xmlns:p14="http://schemas.microsoft.com/office/powerpoint/2010/main" val="142741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EVERYONE onsite, whether competing or spectating must sign the waiver </a:t>
            </a:r>
          </a:p>
          <a:p>
            <a:r>
              <a:rPr lang="en-US"/>
              <a:t>Events.com will send each individual a QR code to their email </a:t>
            </a:r>
            <a:endParaRPr lang="en-US">
              <a:ea typeface="Calibri"/>
              <a:cs typeface="Calibri"/>
            </a:endParaRPr>
          </a:p>
          <a:p>
            <a:r>
              <a:rPr lang="en-US"/>
              <a:t>The quickest process is to register prior to checking in.</a:t>
            </a:r>
          </a:p>
          <a:p>
            <a:r>
              <a:rPr lang="en-US"/>
              <a:t>Registration will be open until 1pm</a:t>
            </a:r>
          </a:p>
          <a:p>
            <a:r>
              <a:rPr lang="en-US"/>
              <a:t>If you’re having issues with registering athletes, please let us know</a:t>
            </a:r>
          </a:p>
          <a:p>
            <a:r>
              <a:rPr lang="en-US"/>
              <a:t>Athlete Check-in will move inside Obetz near the Courtyard/Tailgate Zone at 10:30</a:t>
            </a:r>
          </a:p>
          <a:p>
            <a:endParaRPr lang="en-US"/>
          </a:p>
        </p:txBody>
      </p:sp>
      <p:sp>
        <p:nvSpPr>
          <p:cNvPr id="4" name="Slide Number Placeholder 3"/>
          <p:cNvSpPr>
            <a:spLocks noGrp="1"/>
          </p:cNvSpPr>
          <p:nvPr>
            <p:ph type="sldNum" sz="quarter" idx="5"/>
          </p:nvPr>
        </p:nvSpPr>
        <p:spPr/>
        <p:txBody>
          <a:bodyPr/>
          <a:lstStyle/>
          <a:p>
            <a:fld id="{59CBC5D3-D028-4305-9A2B-107ED217D134}" type="slidenum">
              <a:rPr lang="en-US" smtClean="0"/>
              <a:t>19</a:t>
            </a:fld>
            <a:endParaRPr lang="en-US"/>
          </a:p>
        </p:txBody>
      </p:sp>
    </p:spTree>
    <p:extLst>
      <p:ext uri="{BB962C8B-B14F-4D97-AF65-F5344CB8AC3E}">
        <p14:creationId xmlns:p14="http://schemas.microsoft.com/office/powerpoint/2010/main" val="1479354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a:t>Waiver sent to competitors, can also sign the waiver onsite</a:t>
            </a:r>
          </a:p>
          <a:p>
            <a:pPr marL="171450" indent="-171450">
              <a:buFontTx/>
              <a:buChar char="-"/>
            </a:pPr>
            <a:r>
              <a:rPr lang="en-US">
                <a:ea typeface="Calibri"/>
                <a:cs typeface="Calibri"/>
              </a:rPr>
              <a:t>Recommend signing waiver early so we have correct contact information for players</a:t>
            </a:r>
          </a:p>
          <a:p>
            <a:pPr marL="171450" indent="-171450">
              <a:buFontTx/>
              <a:buChar char="-"/>
            </a:pPr>
            <a:r>
              <a:rPr lang="en-US">
                <a:ea typeface="Calibri"/>
                <a:cs typeface="Calibri"/>
              </a:rPr>
              <a:t>Know Before You Go will be sent this Friday or next Monday when registration closes</a:t>
            </a:r>
          </a:p>
          <a:p>
            <a:pPr marL="171450" indent="-171450">
              <a:buFontTx/>
              <a:buChar char="-"/>
            </a:pPr>
            <a:r>
              <a:rPr lang="en-US">
                <a:ea typeface="Calibri"/>
                <a:cs typeface="Calibri"/>
              </a:rPr>
              <a:t>Will be competing on outdoor courts (weather permitting) or may move indoor</a:t>
            </a:r>
          </a:p>
          <a:p>
            <a:pPr marL="171450" indent="-171450">
              <a:buFontTx/>
              <a:buChar char="-"/>
            </a:pPr>
            <a:r>
              <a:rPr lang="en-US">
                <a:ea typeface="Calibri"/>
                <a:cs typeface="Calibri"/>
              </a:rPr>
              <a:t>IF you cannot no longer participate, email </a:t>
            </a:r>
            <a:r>
              <a:rPr lang="en-US" err="1">
                <a:ea typeface="Calibri"/>
                <a:cs typeface="Calibri"/>
              </a:rPr>
              <a:t>cup@</a:t>
            </a:r>
            <a:r>
              <a:rPr lang="en-US">
                <a:ea typeface="Calibri"/>
                <a:cs typeface="Calibri"/>
              </a:rPr>
              <a:t>columbussports.org</a:t>
            </a:r>
            <a:endParaRPr lang="en-US"/>
          </a:p>
          <a:p>
            <a:pPr marL="171450" indent="-171450">
              <a:buFontTx/>
              <a:buChar char="-"/>
            </a:pPr>
            <a:r>
              <a:rPr lang="en-US"/>
              <a:t>Pickle and Chill will have a bar open onsite</a:t>
            </a:r>
          </a:p>
          <a:p>
            <a:pPr marL="171450" indent="-171450">
              <a:buFontTx/>
              <a:buChar char="-"/>
            </a:pPr>
            <a:endParaRPr lang="en-US"/>
          </a:p>
        </p:txBody>
      </p:sp>
      <p:sp>
        <p:nvSpPr>
          <p:cNvPr id="4" name="Slide Number Placeholder 3"/>
          <p:cNvSpPr>
            <a:spLocks noGrp="1"/>
          </p:cNvSpPr>
          <p:nvPr>
            <p:ph type="sldNum" sz="quarter" idx="5"/>
          </p:nvPr>
        </p:nvSpPr>
        <p:spPr/>
        <p:txBody>
          <a:bodyPr/>
          <a:lstStyle/>
          <a:p>
            <a:fld id="{59CBC5D3-D028-4305-9A2B-107ED217D134}" type="slidenum">
              <a:rPr lang="en-US" smtClean="0"/>
              <a:t>20</a:t>
            </a:fld>
            <a:endParaRPr lang="en-US"/>
          </a:p>
        </p:txBody>
      </p:sp>
    </p:spTree>
    <p:extLst>
      <p:ext uri="{BB962C8B-B14F-4D97-AF65-F5344CB8AC3E}">
        <p14:creationId xmlns:p14="http://schemas.microsoft.com/office/powerpoint/2010/main" val="21689809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Teams registered as of today at 1:30 PM</a:t>
            </a:r>
          </a:p>
        </p:txBody>
      </p:sp>
      <p:sp>
        <p:nvSpPr>
          <p:cNvPr id="4" name="Slide Number Placeholder 3"/>
          <p:cNvSpPr>
            <a:spLocks noGrp="1"/>
          </p:cNvSpPr>
          <p:nvPr>
            <p:ph type="sldNum" sz="quarter" idx="5"/>
          </p:nvPr>
        </p:nvSpPr>
        <p:spPr/>
        <p:txBody>
          <a:bodyPr/>
          <a:lstStyle/>
          <a:p>
            <a:fld id="{59CBC5D3-D028-4305-9A2B-107ED217D134}" type="slidenum">
              <a:rPr lang="en-US" smtClean="0"/>
              <a:t>21</a:t>
            </a:fld>
            <a:endParaRPr lang="en-US"/>
          </a:p>
        </p:txBody>
      </p:sp>
    </p:spTree>
    <p:extLst>
      <p:ext uri="{BB962C8B-B14F-4D97-AF65-F5344CB8AC3E}">
        <p14:creationId xmlns:p14="http://schemas.microsoft.com/office/powerpoint/2010/main" val="27897805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Cup Day Events</a:t>
            </a:r>
          </a:p>
          <a:p>
            <a:r>
              <a:rPr lang="en-US"/>
              <a:t>5K Race – will kick off at 9am</a:t>
            </a:r>
          </a:p>
          <a:p>
            <a:r>
              <a:rPr lang="en-US"/>
              <a:t>Will start and end inside of the stadium again</a:t>
            </a:r>
          </a:p>
          <a:p>
            <a:r>
              <a:rPr lang="en-US"/>
              <a:t>Certain parking lots will be closed at 8:45am</a:t>
            </a:r>
          </a:p>
          <a:p>
            <a:r>
              <a:rPr lang="en-US"/>
              <a:t>Reference the parking map and 5K map in the virtual handouts</a:t>
            </a:r>
          </a:p>
          <a:p>
            <a:r>
              <a:rPr lang="en-US"/>
              <a:t>Cars can still enter the facility</a:t>
            </a:r>
          </a:p>
          <a:p>
            <a:endParaRPr lang="en-US"/>
          </a:p>
          <a:p>
            <a:r>
              <a:rPr lang="en-US"/>
              <a:t>These are the same rules that were introduced last year in 2025. </a:t>
            </a:r>
          </a:p>
          <a:p>
            <a:endParaRPr lang="en-US"/>
          </a:p>
          <a:p>
            <a:endParaRPr lang="en-US"/>
          </a:p>
        </p:txBody>
      </p:sp>
      <p:sp>
        <p:nvSpPr>
          <p:cNvPr id="4" name="Slide Number Placeholder 3"/>
          <p:cNvSpPr>
            <a:spLocks noGrp="1"/>
          </p:cNvSpPr>
          <p:nvPr>
            <p:ph type="sldNum" sz="quarter" idx="5"/>
          </p:nvPr>
        </p:nvSpPr>
        <p:spPr/>
        <p:txBody>
          <a:bodyPr/>
          <a:lstStyle/>
          <a:p>
            <a:fld id="{59CBC5D3-D028-4305-9A2B-107ED217D134}" type="slidenum">
              <a:rPr lang="en-US" smtClean="0"/>
              <a:t>22</a:t>
            </a:fld>
            <a:endParaRPr lang="en-US"/>
          </a:p>
        </p:txBody>
      </p:sp>
    </p:spTree>
    <p:extLst>
      <p:ext uri="{BB962C8B-B14F-4D97-AF65-F5344CB8AC3E}">
        <p14:creationId xmlns:p14="http://schemas.microsoft.com/office/powerpoint/2010/main" val="33958342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For all events, ALL team members must be present to earn points for the team.</a:t>
            </a:r>
          </a:p>
          <a:p>
            <a:r>
              <a:rPr lang="en-US"/>
              <a:t>Once a team completes their round at a drop-in event, a team member will sign off on the score sheet</a:t>
            </a:r>
          </a:p>
          <a:p>
            <a:r>
              <a:rPr lang="en-US"/>
              <a:t>If you do not plan to participate in any of the events, it is helpful to our staff if you notify the sport manager that you are not participating </a:t>
            </a:r>
          </a:p>
          <a:p>
            <a:r>
              <a:rPr lang="en-US"/>
              <a:t>We close the events at 1:30 or earlier if all teams have completed it</a:t>
            </a:r>
          </a:p>
          <a:p>
            <a:endParaRPr lang="en-US"/>
          </a:p>
          <a:p>
            <a:endParaRPr lang="en-US"/>
          </a:p>
        </p:txBody>
      </p:sp>
      <p:sp>
        <p:nvSpPr>
          <p:cNvPr id="4" name="Slide Number Placeholder 3"/>
          <p:cNvSpPr>
            <a:spLocks noGrp="1"/>
          </p:cNvSpPr>
          <p:nvPr>
            <p:ph type="sldNum" sz="quarter" idx="5"/>
          </p:nvPr>
        </p:nvSpPr>
        <p:spPr/>
        <p:txBody>
          <a:bodyPr/>
          <a:lstStyle/>
          <a:p>
            <a:fld id="{59CBC5D3-D028-4305-9A2B-107ED217D134}" type="slidenum">
              <a:rPr lang="en-US" smtClean="0"/>
              <a:t>23</a:t>
            </a:fld>
            <a:endParaRPr lang="en-US"/>
          </a:p>
        </p:txBody>
      </p:sp>
    </p:spTree>
    <p:extLst>
      <p:ext uri="{BB962C8B-B14F-4D97-AF65-F5344CB8AC3E}">
        <p14:creationId xmlns:p14="http://schemas.microsoft.com/office/powerpoint/2010/main" val="28823847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One-mile walk is the one event you submit a roster for on Cup Day. The 5K race is up to the participants to register for the race.</a:t>
            </a:r>
          </a:p>
        </p:txBody>
      </p:sp>
      <p:sp>
        <p:nvSpPr>
          <p:cNvPr id="4" name="Slide Number Placeholder 3"/>
          <p:cNvSpPr>
            <a:spLocks noGrp="1"/>
          </p:cNvSpPr>
          <p:nvPr>
            <p:ph type="sldNum" sz="quarter" idx="5"/>
          </p:nvPr>
        </p:nvSpPr>
        <p:spPr/>
        <p:txBody>
          <a:bodyPr/>
          <a:lstStyle/>
          <a:p>
            <a:fld id="{59CBC5D3-D028-4305-9A2B-107ED217D134}" type="slidenum">
              <a:rPr lang="en-US" smtClean="0"/>
              <a:t>24</a:t>
            </a:fld>
            <a:endParaRPr lang="en-US"/>
          </a:p>
        </p:txBody>
      </p:sp>
    </p:spTree>
    <p:extLst>
      <p:ext uri="{BB962C8B-B14F-4D97-AF65-F5344CB8AC3E}">
        <p14:creationId xmlns:p14="http://schemas.microsoft.com/office/powerpoint/2010/main" val="19199175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endParaRPr lang="en-US" sz="1200" b="0" i="0" kern="1200">
              <a:solidFill>
                <a:schemeClr val="tx1"/>
              </a:solidFill>
              <a:effectLst/>
              <a:latin typeface="+mn-lt"/>
              <a:ea typeface="+mn-ea"/>
              <a:cs typeface="+mn-cs"/>
            </a:endParaRPr>
          </a:p>
          <a:p>
            <a:pPr rtl="0" fontAlgn="base"/>
            <a:r>
              <a:rPr lang="en-US" sz="1200" b="0" i="0" kern="1200">
                <a:solidFill>
                  <a:schemeClr val="tx1"/>
                </a:solidFill>
                <a:effectLst/>
                <a:latin typeface="+mn-lt"/>
                <a:ea typeface="+mn-ea"/>
                <a:cs typeface="+mn-cs"/>
              </a:rPr>
              <a:t>Sample bracket schedule from 2024</a:t>
            </a:r>
          </a:p>
          <a:p>
            <a:pPr rtl="0" fontAlgn="base"/>
            <a:r>
              <a:rPr lang="en-US" sz="1200" b="0" i="0" kern="1200">
                <a:solidFill>
                  <a:schemeClr val="tx1"/>
                </a:solidFill>
                <a:effectLst/>
                <a:latin typeface="+mn-lt"/>
                <a:ea typeface="+mn-ea"/>
                <a:cs typeface="+mn-cs"/>
              </a:rPr>
              <a:t>If a team does not show, that match will be forfeited, and their opponent will automatically advance. </a:t>
            </a:r>
          </a:p>
          <a:p>
            <a:pPr rtl="0" fontAlgn="base"/>
            <a:r>
              <a:rPr lang="en-US" sz="1200" b="0" i="0" u="none" strike="noStrike" kern="1200">
                <a:solidFill>
                  <a:schemeClr val="tx1"/>
                </a:solidFill>
                <a:effectLst/>
                <a:latin typeface="+mn-lt"/>
                <a:ea typeface="+mn-ea"/>
                <a:cs typeface="+mn-cs"/>
              </a:rPr>
              <a:t>Best of 3, 3 min per game, 15 min per match</a:t>
            </a:r>
            <a:r>
              <a:rPr lang="en-US" sz="1200" b="0" i="0" kern="1200">
                <a:solidFill>
                  <a:schemeClr val="tx1"/>
                </a:solidFill>
                <a:effectLst/>
                <a:latin typeface="+mn-lt"/>
                <a:ea typeface="+mn-ea"/>
                <a:cs typeface="+mn-cs"/>
              </a:rPr>
              <a:t> </a:t>
            </a:r>
          </a:p>
          <a:p>
            <a:pPr rtl="0" fontAlgn="base"/>
            <a:r>
              <a:rPr lang="en-US" sz="1200" b="0" i="0" kern="1200">
                <a:solidFill>
                  <a:schemeClr val="tx1"/>
                </a:solidFill>
                <a:effectLst/>
                <a:latin typeface="+mn-lt"/>
                <a:ea typeface="+mn-ea"/>
                <a:cs typeface="+mn-cs"/>
              </a:rPr>
              <a:t>Refer to the website and Captain Handbook for specific rules</a:t>
            </a:r>
          </a:p>
          <a:p>
            <a:pPr rtl="0" fontAlgn="base"/>
            <a:r>
              <a:rPr lang="en-US" sz="1200" b="0" i="0" kern="1200">
                <a:solidFill>
                  <a:schemeClr val="tx1"/>
                </a:solidFill>
                <a:effectLst/>
                <a:latin typeface="+mn-lt"/>
                <a:ea typeface="+mn-ea"/>
                <a:cs typeface="+mn-cs"/>
              </a:rPr>
              <a:t>Sportsmanship – this event is supposed to be fun, but still professional</a:t>
            </a:r>
          </a:p>
          <a:p>
            <a:pPr rtl="0" fontAlgn="base"/>
            <a:r>
              <a:rPr lang="en-US" sz="1200" b="0" i="0" kern="1200">
                <a:solidFill>
                  <a:schemeClr val="tx1"/>
                </a:solidFill>
                <a:effectLst/>
                <a:latin typeface="+mn-lt"/>
                <a:ea typeface="+mn-ea"/>
                <a:cs typeface="+mn-cs"/>
              </a:rPr>
              <a:t>Unsportsmanlike Conduct – we have the right to deduct points from team score, forfeit team from the event. </a:t>
            </a:r>
          </a:p>
          <a:p>
            <a:endParaRPr lang="en-US"/>
          </a:p>
        </p:txBody>
      </p:sp>
      <p:sp>
        <p:nvSpPr>
          <p:cNvPr id="4" name="Slide Number Placeholder 3"/>
          <p:cNvSpPr>
            <a:spLocks noGrp="1"/>
          </p:cNvSpPr>
          <p:nvPr>
            <p:ph type="sldNum" sz="quarter" idx="5"/>
          </p:nvPr>
        </p:nvSpPr>
        <p:spPr/>
        <p:txBody>
          <a:bodyPr/>
          <a:lstStyle/>
          <a:p>
            <a:fld id="{59CBC5D3-D028-4305-9A2B-107ED217D134}" type="slidenum">
              <a:rPr lang="en-US" smtClean="0"/>
              <a:t>25</a:t>
            </a:fld>
            <a:endParaRPr lang="en-US"/>
          </a:p>
        </p:txBody>
      </p:sp>
    </p:spTree>
    <p:extLst>
      <p:ext uri="{BB962C8B-B14F-4D97-AF65-F5344CB8AC3E}">
        <p14:creationId xmlns:p14="http://schemas.microsoft.com/office/powerpoint/2010/main" val="12053346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Drop in the chat box if you plan to participate in the tournament or email </a:t>
            </a:r>
            <a:r>
              <a:rPr lang="en-US" err="1"/>
              <a:t>cup@columbussports</a:t>
            </a:r>
            <a:r>
              <a:rPr lang="en-US"/>
              <a:t>.org</a:t>
            </a:r>
          </a:p>
        </p:txBody>
      </p:sp>
      <p:sp>
        <p:nvSpPr>
          <p:cNvPr id="4" name="Slide Number Placeholder 3"/>
          <p:cNvSpPr>
            <a:spLocks noGrp="1"/>
          </p:cNvSpPr>
          <p:nvPr>
            <p:ph type="sldNum" sz="quarter" idx="5"/>
          </p:nvPr>
        </p:nvSpPr>
        <p:spPr/>
        <p:txBody>
          <a:bodyPr/>
          <a:lstStyle/>
          <a:p>
            <a:fld id="{59CBC5D3-D028-4305-9A2B-107ED217D134}" type="slidenum">
              <a:rPr lang="en-US" smtClean="0"/>
              <a:t>26</a:t>
            </a:fld>
            <a:endParaRPr lang="en-US"/>
          </a:p>
        </p:txBody>
      </p:sp>
    </p:spTree>
    <p:extLst>
      <p:ext uri="{BB962C8B-B14F-4D97-AF65-F5344CB8AC3E}">
        <p14:creationId xmlns:p14="http://schemas.microsoft.com/office/powerpoint/2010/main" val="22583010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8C7921-8242-B520-8914-C9BEB2DD72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CCC9D6-BD09-A1AF-AFC9-3CD333BB31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4DDAFA-040E-D1F2-7521-5DA4985ACE72}"/>
              </a:ext>
            </a:extLst>
          </p:cNvPr>
          <p:cNvSpPr>
            <a:spLocks noGrp="1"/>
          </p:cNvSpPr>
          <p:nvPr>
            <p:ph type="body" idx="1"/>
          </p:nvPr>
        </p:nvSpPr>
        <p:spPr/>
        <p:txBody>
          <a:bodyPr/>
          <a:lstStyle/>
          <a:p>
            <a:r>
              <a:rPr lang="en-US"/>
              <a:t>Drop in the chat box if you plan to participate in the tournament or email </a:t>
            </a:r>
            <a:r>
              <a:rPr lang="en-US" err="1"/>
              <a:t>cup@columbussports</a:t>
            </a:r>
            <a:r>
              <a:rPr lang="en-US"/>
              <a:t>.org</a:t>
            </a:r>
          </a:p>
        </p:txBody>
      </p:sp>
      <p:sp>
        <p:nvSpPr>
          <p:cNvPr id="4" name="Slide Number Placeholder 3">
            <a:extLst>
              <a:ext uri="{FF2B5EF4-FFF2-40B4-BE49-F238E27FC236}">
                <a16:creationId xmlns:a16="http://schemas.microsoft.com/office/drawing/2014/main" id="{ABCAD9BE-2C07-D0CD-E847-F6878110769A}"/>
              </a:ext>
            </a:extLst>
          </p:cNvPr>
          <p:cNvSpPr>
            <a:spLocks noGrp="1"/>
          </p:cNvSpPr>
          <p:nvPr>
            <p:ph type="sldNum" sz="quarter" idx="5"/>
          </p:nvPr>
        </p:nvSpPr>
        <p:spPr/>
        <p:txBody>
          <a:bodyPr/>
          <a:lstStyle/>
          <a:p>
            <a:fld id="{59CBC5D3-D028-4305-9A2B-107ED217D134}" type="slidenum">
              <a:rPr lang="en-US" smtClean="0"/>
              <a:t>27</a:t>
            </a:fld>
            <a:endParaRPr lang="en-US"/>
          </a:p>
        </p:txBody>
      </p:sp>
    </p:spTree>
    <p:extLst>
      <p:ext uri="{BB962C8B-B14F-4D97-AF65-F5344CB8AC3E}">
        <p14:creationId xmlns:p14="http://schemas.microsoft.com/office/powerpoint/2010/main" val="23559904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If your team elects to not participate in an event, please notify the Scoring Table or the Event Manager for that specific event. This will help us determine if everyone has completed the events, update scoring, and close the sport once all teams have completed it. </a:t>
            </a:r>
          </a:p>
        </p:txBody>
      </p:sp>
      <p:sp>
        <p:nvSpPr>
          <p:cNvPr id="4" name="Slide Number Placeholder 3"/>
          <p:cNvSpPr>
            <a:spLocks noGrp="1"/>
          </p:cNvSpPr>
          <p:nvPr>
            <p:ph type="sldNum" sz="quarter" idx="5"/>
          </p:nvPr>
        </p:nvSpPr>
        <p:spPr/>
        <p:txBody>
          <a:bodyPr/>
          <a:lstStyle/>
          <a:p>
            <a:fld id="{59CBC5D3-D028-4305-9A2B-107ED217D134}" type="slidenum">
              <a:rPr lang="en-US" smtClean="0"/>
              <a:t>28</a:t>
            </a:fld>
            <a:endParaRPr lang="en-US"/>
          </a:p>
        </p:txBody>
      </p:sp>
    </p:spTree>
    <p:extLst>
      <p:ext uri="{BB962C8B-B14F-4D97-AF65-F5344CB8AC3E}">
        <p14:creationId xmlns:p14="http://schemas.microsoft.com/office/powerpoint/2010/main" val="6013531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Brief introduction of team members</a:t>
            </a:r>
          </a:p>
          <a:p>
            <a:r>
              <a:rPr lang="en-US">
                <a:ea typeface="Calibri"/>
                <a:cs typeface="Calibri"/>
              </a:rPr>
              <a:t>Housekeeping: videos and microphones off, any questions can be dropped in the chat, or ask questions at the end. The meeting will be recorded.</a:t>
            </a:r>
          </a:p>
          <a:p>
            <a:r>
              <a:rPr lang="en-US">
                <a:ea typeface="Calibri"/>
                <a:cs typeface="Calibri"/>
              </a:rPr>
              <a:t>Before we start talking about Community Cup, Dawn will share about GCSC</a:t>
            </a:r>
          </a:p>
        </p:txBody>
      </p:sp>
      <p:sp>
        <p:nvSpPr>
          <p:cNvPr id="4" name="Slide Number Placeholder 3"/>
          <p:cNvSpPr>
            <a:spLocks noGrp="1"/>
          </p:cNvSpPr>
          <p:nvPr>
            <p:ph type="sldNum" sz="quarter" idx="5"/>
          </p:nvPr>
        </p:nvSpPr>
        <p:spPr/>
        <p:txBody>
          <a:bodyPr/>
          <a:lstStyle/>
          <a:p>
            <a:fld id="{6CBC85E7-4408-4EF5-BACA-6BBEAB512132}" type="slidenum">
              <a:rPr lang="en-US" smtClean="0"/>
              <a:t>2</a:t>
            </a:fld>
            <a:endParaRPr lang="en-US"/>
          </a:p>
        </p:txBody>
      </p:sp>
    </p:spTree>
    <p:extLst>
      <p:ext uri="{BB962C8B-B14F-4D97-AF65-F5344CB8AC3E}">
        <p14:creationId xmlns:p14="http://schemas.microsoft.com/office/powerpoint/2010/main" val="27460459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Notes test</a:t>
            </a:r>
            <a:endParaRPr lang="en-US"/>
          </a:p>
        </p:txBody>
      </p:sp>
      <p:sp>
        <p:nvSpPr>
          <p:cNvPr id="4" name="Slide Number Placeholder 3"/>
          <p:cNvSpPr>
            <a:spLocks noGrp="1"/>
          </p:cNvSpPr>
          <p:nvPr>
            <p:ph type="sldNum" sz="quarter" idx="5"/>
          </p:nvPr>
        </p:nvSpPr>
        <p:spPr/>
        <p:txBody>
          <a:bodyPr/>
          <a:lstStyle/>
          <a:p>
            <a:fld id="{59CBC5D3-D028-4305-9A2B-107ED217D134}" type="slidenum">
              <a:rPr lang="en-US" smtClean="0"/>
              <a:t>29</a:t>
            </a:fld>
            <a:endParaRPr lang="en-US"/>
          </a:p>
        </p:txBody>
      </p:sp>
    </p:spTree>
    <p:extLst>
      <p:ext uri="{BB962C8B-B14F-4D97-AF65-F5344CB8AC3E}">
        <p14:creationId xmlns:p14="http://schemas.microsoft.com/office/powerpoint/2010/main" val="25966593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AEP 5</a:t>
            </a:r>
          </a:p>
          <a:p>
            <a:r>
              <a:rPr lang="en-US"/>
              <a:t>City Wide Facility Solutions -10</a:t>
            </a:r>
            <a:endParaRPr lang="en-US">
              <a:ea typeface="Calibri"/>
              <a:cs typeface="Calibri"/>
            </a:endParaRPr>
          </a:p>
          <a:p>
            <a:r>
              <a:rPr lang="en-US"/>
              <a:t>EC 80</a:t>
            </a:r>
          </a:p>
          <a:p>
            <a:r>
              <a:rPr lang="en-US"/>
              <a:t>FST Logistics 5</a:t>
            </a:r>
            <a:endParaRPr lang="en-US">
              <a:ea typeface="Calibri"/>
              <a:cs typeface="Calibri"/>
            </a:endParaRPr>
          </a:p>
          <a:p>
            <a:r>
              <a:rPr lang="en-US"/>
              <a:t>GBQ 10</a:t>
            </a:r>
          </a:p>
          <a:p>
            <a:r>
              <a:rPr lang="en-US"/>
              <a:t>MDK Legal 10</a:t>
            </a:r>
          </a:p>
          <a:p>
            <a:r>
              <a:rPr lang="en-US"/>
              <a:t>Sports Imports 55</a:t>
            </a:r>
          </a:p>
          <a:p>
            <a:endParaRPr lang="en-US">
              <a:solidFill>
                <a:srgbClr val="212121"/>
              </a:solidFill>
              <a:ea typeface="Calibri"/>
              <a:cs typeface="Calibri"/>
            </a:endParaRPr>
          </a:p>
          <a:p>
            <a:pPr algn="ctr"/>
            <a:endParaRPr lang="en-US">
              <a:solidFill>
                <a:srgbClr val="212121"/>
              </a:solidFill>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59CBC5D3-D028-4305-9A2B-107ED217D134}" type="slidenum">
              <a:rPr lang="en-US"/>
              <a:t>31</a:t>
            </a:fld>
            <a:endParaRPr lang="en-US"/>
          </a:p>
        </p:txBody>
      </p:sp>
    </p:spTree>
    <p:extLst>
      <p:ext uri="{BB962C8B-B14F-4D97-AF65-F5344CB8AC3E}">
        <p14:creationId xmlns:p14="http://schemas.microsoft.com/office/powerpoint/2010/main" val="34338607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Other ways to earn points/Community Cup Scoring Opportunities that end BEFORE Cup Day</a:t>
            </a:r>
          </a:p>
          <a:p>
            <a:endParaRPr lang="en-US"/>
          </a:p>
        </p:txBody>
      </p:sp>
      <p:sp>
        <p:nvSpPr>
          <p:cNvPr id="4" name="Slide Number Placeholder 3"/>
          <p:cNvSpPr>
            <a:spLocks noGrp="1"/>
          </p:cNvSpPr>
          <p:nvPr>
            <p:ph type="sldNum" sz="quarter" idx="5"/>
          </p:nvPr>
        </p:nvSpPr>
        <p:spPr/>
        <p:txBody>
          <a:bodyPr/>
          <a:lstStyle/>
          <a:p>
            <a:fld id="{59CBC5D3-D028-4305-9A2B-107ED217D134}" type="slidenum">
              <a:rPr lang="en-US" smtClean="0"/>
              <a:t>32</a:t>
            </a:fld>
            <a:endParaRPr lang="en-US"/>
          </a:p>
        </p:txBody>
      </p:sp>
    </p:spTree>
    <p:extLst>
      <p:ext uri="{BB962C8B-B14F-4D97-AF65-F5344CB8AC3E}">
        <p14:creationId xmlns:p14="http://schemas.microsoft.com/office/powerpoint/2010/main" val="22680880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Dawn to discuss Sponsors</a:t>
            </a:r>
          </a:p>
        </p:txBody>
      </p:sp>
      <p:sp>
        <p:nvSpPr>
          <p:cNvPr id="4" name="Slide Number Placeholder 3"/>
          <p:cNvSpPr>
            <a:spLocks noGrp="1"/>
          </p:cNvSpPr>
          <p:nvPr>
            <p:ph type="sldNum" sz="quarter" idx="5"/>
          </p:nvPr>
        </p:nvSpPr>
        <p:spPr/>
        <p:txBody>
          <a:bodyPr/>
          <a:lstStyle/>
          <a:p>
            <a:fld id="{59CBC5D3-D028-4305-9A2B-107ED217D134}" type="slidenum">
              <a:rPr lang="en-US" smtClean="0"/>
              <a:t>33</a:t>
            </a:fld>
            <a:endParaRPr lang="en-US"/>
          </a:p>
        </p:txBody>
      </p:sp>
    </p:spTree>
    <p:extLst>
      <p:ext uri="{BB962C8B-B14F-4D97-AF65-F5344CB8AC3E}">
        <p14:creationId xmlns:p14="http://schemas.microsoft.com/office/powerpoint/2010/main" val="17806060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Dawn to discuss Home Court</a:t>
            </a:r>
          </a:p>
        </p:txBody>
      </p:sp>
      <p:sp>
        <p:nvSpPr>
          <p:cNvPr id="4" name="Slide Number Placeholder 3"/>
          <p:cNvSpPr>
            <a:spLocks noGrp="1"/>
          </p:cNvSpPr>
          <p:nvPr>
            <p:ph type="sldNum" sz="quarter" idx="5"/>
          </p:nvPr>
        </p:nvSpPr>
        <p:spPr/>
        <p:txBody>
          <a:bodyPr/>
          <a:lstStyle/>
          <a:p>
            <a:fld id="{59CBC5D3-D028-4305-9A2B-107ED217D134}" type="slidenum">
              <a:rPr lang="en-US" smtClean="0"/>
              <a:t>34</a:t>
            </a:fld>
            <a:endParaRPr lang="en-US"/>
          </a:p>
        </p:txBody>
      </p:sp>
    </p:spTree>
    <p:extLst>
      <p:ext uri="{BB962C8B-B14F-4D97-AF65-F5344CB8AC3E}">
        <p14:creationId xmlns:p14="http://schemas.microsoft.com/office/powerpoint/2010/main" val="25777596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9CBC5D3-D028-4305-9A2B-107ED217D134}" type="slidenum">
              <a:rPr lang="en-US" smtClean="0"/>
              <a:t>3</a:t>
            </a:fld>
            <a:endParaRPr lang="en-US"/>
          </a:p>
        </p:txBody>
      </p:sp>
    </p:spTree>
    <p:extLst>
      <p:ext uri="{BB962C8B-B14F-4D97-AF65-F5344CB8AC3E}">
        <p14:creationId xmlns:p14="http://schemas.microsoft.com/office/powerpoint/2010/main" val="20906845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ighlight>
                  <a:srgbClr val="FFFFFF"/>
                </a:highlight>
              </a:rPr>
              <a:t>Team Captain Responsibilites7: Erica (1 minutes)</a:t>
            </a:r>
            <a:endParaRPr lang="en-US">
              <a:highlight>
                <a:srgbClr val="C6C6C6"/>
              </a:highlight>
            </a:endParaRPr>
          </a:p>
          <a:p>
            <a:pPr marL="285750" indent="-285750">
              <a:buFont typeface="Symbol"/>
              <a:buChar char="•"/>
            </a:pPr>
            <a:r>
              <a:rPr lang="en-US">
                <a:highlight>
                  <a:srgbClr val="FFFFFF"/>
                </a:highlight>
              </a:rPr>
              <a:t>Team Captain Responsibilities:</a:t>
            </a:r>
            <a:endParaRPr lang="en-US">
              <a:highlight>
                <a:srgbClr val="C6C6C6"/>
              </a:highlight>
            </a:endParaRPr>
          </a:p>
          <a:p>
            <a:pPr marL="285750" lvl="1" indent="-285750">
              <a:buFont typeface="Courier New"/>
              <a:buChar char="○"/>
            </a:pPr>
            <a:r>
              <a:rPr lang="en-US">
                <a:highlight>
                  <a:srgbClr val="FFFFFF"/>
                </a:highlight>
              </a:rPr>
              <a:t>Main point of contact for your team and the event leading up to the event and day of the event</a:t>
            </a:r>
            <a:endParaRPr lang="en-US">
              <a:highlight>
                <a:srgbClr val="C6C6C6"/>
              </a:highlight>
            </a:endParaRPr>
          </a:p>
          <a:p>
            <a:pPr marL="285750" lvl="1" indent="-285750">
              <a:buFont typeface="Courier New"/>
              <a:buChar char="○"/>
            </a:pPr>
            <a:r>
              <a:rPr lang="en-US">
                <a:highlight>
                  <a:srgbClr val="FFFFFF"/>
                </a:highlight>
              </a:rPr>
              <a:t>Rally coworkers</a:t>
            </a:r>
            <a:endParaRPr lang="en-US">
              <a:highlight>
                <a:srgbClr val="C6C6C6"/>
              </a:highlight>
            </a:endParaRPr>
          </a:p>
          <a:p>
            <a:pPr marL="285750" lvl="1" indent="-285750">
              <a:buFont typeface="Courier New"/>
              <a:buChar char="○"/>
            </a:pPr>
            <a:r>
              <a:rPr lang="en-US">
                <a:highlight>
                  <a:srgbClr val="FFFFFF"/>
                </a:highlight>
              </a:rPr>
              <a:t>Build teams for each event – some events require a list of teammates, others do not.</a:t>
            </a:r>
            <a:endParaRPr lang="en-US">
              <a:highlight>
                <a:srgbClr val="C6C6C6"/>
              </a:highlight>
            </a:endParaRPr>
          </a:p>
          <a:p>
            <a:pPr marL="285750" lvl="1" indent="-285750">
              <a:buFont typeface="Courier New"/>
              <a:buChar char="○"/>
            </a:pPr>
            <a:r>
              <a:rPr lang="en-US">
                <a:highlight>
                  <a:srgbClr val="FFFFFF"/>
                </a:highlight>
              </a:rPr>
              <a:t>Captain Clipboards</a:t>
            </a:r>
            <a:endParaRPr lang="en-US">
              <a:highlight>
                <a:srgbClr val="C6C6C6"/>
              </a:highlight>
            </a:endParaRPr>
          </a:p>
          <a:p>
            <a:pPr marL="285750" indent="-285750">
              <a:buFont typeface="Symbol"/>
              <a:buChar char="•"/>
            </a:pPr>
            <a:r>
              <a:rPr lang="en-US">
                <a:highlight>
                  <a:srgbClr val="FFFFFF"/>
                </a:highlight>
              </a:rPr>
              <a:t>Prep your tailgate Zone</a:t>
            </a:r>
            <a:endParaRPr lang="en-US">
              <a:highlight>
                <a:srgbClr val="C6C6C6"/>
              </a:highlight>
            </a:endParaRPr>
          </a:p>
          <a:p>
            <a:pPr marL="285750" indent="-285750">
              <a:buFont typeface="Symbol"/>
              <a:buChar char="•"/>
            </a:pPr>
            <a:r>
              <a:rPr lang="en-US">
                <a:highlight>
                  <a:srgbClr val="FFFFFF"/>
                </a:highlight>
              </a:rPr>
              <a:t>Team Resources on the website:</a:t>
            </a:r>
            <a:endParaRPr lang="en-US">
              <a:highlight>
                <a:srgbClr val="C6C6C6"/>
              </a:highlight>
            </a:endParaRPr>
          </a:p>
          <a:p>
            <a:pPr marL="285750" lvl="1" indent="-285750">
              <a:buFont typeface="Courier New"/>
              <a:buChar char="○"/>
            </a:pPr>
            <a:r>
              <a:rPr lang="en-US">
                <a:highlight>
                  <a:srgbClr val="FFFFFF"/>
                </a:highlight>
              </a:rPr>
              <a:t>Roster to organize your team – One-mile Walk Roster PDF download</a:t>
            </a:r>
            <a:endParaRPr lang="en-US">
              <a:highlight>
                <a:srgbClr val="C6C6C6"/>
              </a:highlight>
            </a:endParaRPr>
          </a:p>
          <a:p>
            <a:pPr marL="285750" lvl="1" indent="-285750">
              <a:buFont typeface="Courier New"/>
              <a:buChar char="○"/>
            </a:pPr>
            <a:r>
              <a:rPr lang="en-US">
                <a:highlight>
                  <a:srgbClr val="FFFFFF"/>
                </a:highlight>
              </a:rPr>
              <a:t>Photos, social media graphics, and other resources to help recruit your team</a:t>
            </a:r>
            <a:endParaRPr lang="en-US">
              <a:highlight>
                <a:srgbClr val="C6C6C6"/>
              </a:highlight>
            </a:endParaRPr>
          </a:p>
          <a:p>
            <a:pPr marL="285750" lvl="1" indent="-285750">
              <a:buFont typeface="Courier New"/>
              <a:buChar char="○"/>
            </a:pPr>
            <a:r>
              <a:rPr lang="en-US">
                <a:highlight>
                  <a:srgbClr val="FFFFFF"/>
                </a:highlight>
              </a:rPr>
              <a:t>Checklist – share PDF</a:t>
            </a:r>
            <a:endParaRPr lang="en-US">
              <a:highlight>
                <a:srgbClr val="C6C6C6"/>
              </a:highlight>
            </a:endParaRPr>
          </a:p>
          <a:p>
            <a:pPr marL="742950" lvl="1" indent="-285750">
              <a:buFont typeface="Courier New"/>
              <a:buChar char="○"/>
            </a:pPr>
            <a:r>
              <a:rPr lang="en-US">
                <a:highlight>
                  <a:srgbClr val="FFFFFF"/>
                </a:highlight>
              </a:rPr>
              <a:t>Teams can have co-captains or captains for the day</a:t>
            </a:r>
            <a:endParaRPr lang="en-US">
              <a:highlight>
                <a:srgbClr val="C6C6C6"/>
              </a:highlight>
              <a:ea typeface="Calibri" panose="020F0502020204030204"/>
              <a:cs typeface="Calibri" panose="020F0502020204030204"/>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59CBC5D3-D028-4305-9A2B-107ED217D134}" type="slidenum">
              <a:rPr lang="en-US"/>
              <a:t>4</a:t>
            </a:fld>
            <a:endParaRPr lang="en-US"/>
          </a:p>
        </p:txBody>
      </p:sp>
    </p:spTree>
    <p:extLst>
      <p:ext uri="{BB962C8B-B14F-4D97-AF65-F5344CB8AC3E}">
        <p14:creationId xmlns:p14="http://schemas.microsoft.com/office/powerpoint/2010/main" val="20144754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Linked are virtual handouts and resources we will be referencing.</a:t>
            </a:r>
          </a:p>
          <a:p>
            <a:r>
              <a:rPr lang="en-US"/>
              <a:t>The QR code in the right hand corner also links to the Community Cup website.</a:t>
            </a:r>
          </a:p>
        </p:txBody>
      </p:sp>
      <p:sp>
        <p:nvSpPr>
          <p:cNvPr id="4" name="Slide Number Placeholder 3"/>
          <p:cNvSpPr>
            <a:spLocks noGrp="1"/>
          </p:cNvSpPr>
          <p:nvPr>
            <p:ph type="sldNum" sz="quarter" idx="5"/>
          </p:nvPr>
        </p:nvSpPr>
        <p:spPr/>
        <p:txBody>
          <a:bodyPr/>
          <a:lstStyle/>
          <a:p>
            <a:fld id="{59CBC5D3-D028-4305-9A2B-107ED217D134}" type="slidenum">
              <a:rPr lang="en-US" smtClean="0"/>
              <a:t>5</a:t>
            </a:fld>
            <a:endParaRPr lang="en-US"/>
          </a:p>
        </p:txBody>
      </p:sp>
    </p:spTree>
    <p:extLst>
      <p:ext uri="{BB962C8B-B14F-4D97-AF65-F5344CB8AC3E}">
        <p14:creationId xmlns:p14="http://schemas.microsoft.com/office/powerpoint/2010/main" val="4221694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0" i="0" kern="1200">
                <a:solidFill>
                  <a:schemeClr val="tx1"/>
                </a:solidFill>
                <a:effectLst/>
                <a:latin typeface="+mn-lt"/>
                <a:ea typeface="+mn-ea"/>
                <a:cs typeface="+mn-cs"/>
              </a:rPr>
              <a:t>Create a </a:t>
            </a:r>
            <a:r>
              <a:rPr lang="en-US"/>
              <a:t>Volunteer Local</a:t>
            </a:r>
            <a:r>
              <a:rPr lang="en-US" sz="1200" b="0" i="0" kern="1200">
                <a:solidFill>
                  <a:schemeClr val="tx1"/>
                </a:solidFill>
                <a:effectLst/>
                <a:latin typeface="+mn-lt"/>
                <a:ea typeface="+mn-ea"/>
                <a:cs typeface="+mn-cs"/>
              </a:rPr>
              <a:t> account and join a pre-made </a:t>
            </a:r>
            <a:r>
              <a:rPr lang="en-US"/>
              <a:t>shift or</a:t>
            </a:r>
            <a:r>
              <a:rPr lang="en-US" sz="1200" b="0" i="0" kern="1200">
                <a:solidFill>
                  <a:schemeClr val="tx1"/>
                </a:solidFill>
                <a:effectLst/>
                <a:latin typeface="+mn-lt"/>
                <a:ea typeface="+mn-ea"/>
                <a:cs typeface="+mn-cs"/>
              </a:rPr>
              <a:t> Team Captain day-of communication </a:t>
            </a:r>
          </a:p>
          <a:p>
            <a:pPr rtl="0" fontAlgn="base"/>
            <a:r>
              <a:rPr lang="en-US" sz="1200" b="0" i="0" kern="1200">
                <a:solidFill>
                  <a:schemeClr val="tx1"/>
                </a:solidFill>
                <a:effectLst/>
                <a:latin typeface="+mn-lt"/>
                <a:ea typeface="+mn-ea"/>
                <a:cs typeface="+mn-cs"/>
              </a:rPr>
              <a:t>We ask at least one captain from each team sign up so we can contact your team day-of</a:t>
            </a:r>
          </a:p>
          <a:p>
            <a:pPr rtl="0" fontAlgn="base"/>
            <a:r>
              <a:rPr lang="en-US" sz="1200" b="0" i="0" kern="1200">
                <a:solidFill>
                  <a:schemeClr val="tx1"/>
                </a:solidFill>
                <a:effectLst/>
                <a:latin typeface="+mn-lt"/>
                <a:ea typeface="+mn-ea"/>
                <a:cs typeface="+mn-cs"/>
              </a:rPr>
              <a:t>SMS text messages </a:t>
            </a:r>
          </a:p>
          <a:p>
            <a:pPr rtl="0" fontAlgn="base"/>
            <a:r>
              <a:rPr lang="en-US" sz="1200" b="0" i="0" kern="1200">
                <a:solidFill>
                  <a:schemeClr val="tx1"/>
                </a:solidFill>
                <a:effectLst/>
                <a:latin typeface="+mn-lt"/>
                <a:ea typeface="+mn-ea"/>
                <a:cs typeface="+mn-cs"/>
              </a:rPr>
              <a:t>You will be able to respond to this number </a:t>
            </a:r>
          </a:p>
          <a:p>
            <a:pPr rtl="0" fontAlgn="base"/>
            <a:r>
              <a:rPr lang="en-US" sz="1200" b="0" i="0" kern="1200">
                <a:solidFill>
                  <a:schemeClr val="tx1"/>
                </a:solidFill>
                <a:effectLst/>
                <a:latin typeface="+mn-lt"/>
                <a:ea typeface="+mn-ea"/>
                <a:cs typeface="+mn-cs"/>
              </a:rPr>
              <a:t>Team behind the scenes communicating with you day-of  </a:t>
            </a:r>
          </a:p>
          <a:p>
            <a:endParaRPr lang="en-US"/>
          </a:p>
        </p:txBody>
      </p:sp>
      <p:sp>
        <p:nvSpPr>
          <p:cNvPr id="4" name="Slide Number Placeholder 3"/>
          <p:cNvSpPr>
            <a:spLocks noGrp="1"/>
          </p:cNvSpPr>
          <p:nvPr>
            <p:ph type="sldNum" sz="quarter" idx="5"/>
          </p:nvPr>
        </p:nvSpPr>
        <p:spPr/>
        <p:txBody>
          <a:bodyPr/>
          <a:lstStyle/>
          <a:p>
            <a:fld id="{59CBC5D3-D028-4305-9A2B-107ED217D134}" type="slidenum">
              <a:rPr lang="en-US" smtClean="0"/>
              <a:t>6</a:t>
            </a:fld>
            <a:endParaRPr lang="en-US"/>
          </a:p>
        </p:txBody>
      </p:sp>
    </p:spTree>
    <p:extLst>
      <p:ext uri="{BB962C8B-B14F-4D97-AF65-F5344CB8AC3E}">
        <p14:creationId xmlns:p14="http://schemas.microsoft.com/office/powerpoint/2010/main" val="20287042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9CBC5D3-D028-4305-9A2B-107ED217D134}" type="slidenum">
              <a:rPr lang="en-US" smtClean="0"/>
              <a:t>13</a:t>
            </a:fld>
            <a:endParaRPr lang="en-US"/>
          </a:p>
        </p:txBody>
      </p:sp>
    </p:spTree>
    <p:extLst>
      <p:ext uri="{BB962C8B-B14F-4D97-AF65-F5344CB8AC3E}">
        <p14:creationId xmlns:p14="http://schemas.microsoft.com/office/powerpoint/2010/main" val="35434811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Fortress Obetz</a:t>
            </a:r>
          </a:p>
          <a:p>
            <a:r>
              <a:rPr lang="en-US"/>
              <a:t>Blue parking lots will be closed at 8:45am for the 5K Race</a:t>
            </a:r>
          </a:p>
          <a:p>
            <a:r>
              <a:rPr lang="en-US"/>
              <a:t>Red lots will remain open and Athlete Check-in will still be open</a:t>
            </a:r>
            <a:endParaRPr lang="en-US">
              <a:ea typeface="Calibri"/>
              <a:cs typeface="Calibri"/>
            </a:endParaRPr>
          </a:p>
          <a:p>
            <a:r>
              <a:rPr lang="en-US"/>
              <a:t>Closing Ceremonies and Happy Hour will be relocating to the Courtyard</a:t>
            </a:r>
          </a:p>
          <a:p>
            <a:r>
              <a:rPr lang="en-US"/>
              <a:t>Allow yourself plenty of time to travel to Obetz in case of traffic or construction. </a:t>
            </a:r>
          </a:p>
        </p:txBody>
      </p:sp>
      <p:sp>
        <p:nvSpPr>
          <p:cNvPr id="4" name="Slide Number Placeholder 3"/>
          <p:cNvSpPr>
            <a:spLocks noGrp="1"/>
          </p:cNvSpPr>
          <p:nvPr>
            <p:ph type="sldNum" sz="quarter" idx="5"/>
          </p:nvPr>
        </p:nvSpPr>
        <p:spPr/>
        <p:txBody>
          <a:bodyPr/>
          <a:lstStyle/>
          <a:p>
            <a:fld id="{59CBC5D3-D028-4305-9A2B-107ED217D134}" type="slidenum">
              <a:rPr lang="en-US" smtClean="0"/>
              <a:t>17</a:t>
            </a:fld>
            <a:endParaRPr lang="en-US"/>
          </a:p>
        </p:txBody>
      </p:sp>
    </p:spTree>
    <p:extLst>
      <p:ext uri="{BB962C8B-B14F-4D97-AF65-F5344CB8AC3E}">
        <p14:creationId xmlns:p14="http://schemas.microsoft.com/office/powerpoint/2010/main" val="5574649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Bring your additional tables, chairs, coolers, food, etc. Visit the Tailgate page or handbook on items you are permitted to bring into Obetz</a:t>
            </a:r>
          </a:p>
          <a:p>
            <a:pPr marL="171450" indent="-171450">
              <a:buFont typeface="Arial" panose="020B0604020202020204" pitchFamily="34" charset="0"/>
              <a:buChar char="•"/>
            </a:pPr>
            <a:r>
              <a:rPr lang="en-US"/>
              <a:t>Every participant will check-in before they enter the facility (athlete, volunteer, etc.)</a:t>
            </a:r>
          </a:p>
          <a:p>
            <a:pPr marL="171450" indent="-171450">
              <a:buFont typeface="Arial" panose="020B0604020202020204" pitchFamily="34" charset="0"/>
              <a:buChar char="•"/>
            </a:pPr>
            <a:r>
              <a:rPr lang="en-US"/>
              <a:t>8:45 will be the kick-off for the event</a:t>
            </a:r>
          </a:p>
          <a:p>
            <a:pPr marL="171450" indent="-171450">
              <a:buFont typeface="Arial" panose="020B0604020202020204" pitchFamily="34" charset="0"/>
              <a:buChar char="•"/>
            </a:pPr>
            <a:r>
              <a:rPr lang="en-US"/>
              <a:t>NEW-</a:t>
            </a:r>
            <a:r>
              <a:rPr lang="en-US" err="1"/>
              <a:t>ish</a:t>
            </a:r>
            <a:r>
              <a:rPr lang="en-US"/>
              <a:t>! Drop-in events will be open to start participating at 9:00am</a:t>
            </a:r>
            <a:endParaRPr lang="en-US">
              <a:ea typeface="Calibri"/>
              <a:cs typeface="Calibri"/>
            </a:endParaRPr>
          </a:p>
          <a:p>
            <a:pPr marL="628650" lvl="1" indent="-171450">
              <a:buFont typeface="Courier New" panose="020B0604020202020204" pitchFamily="34" charset="0"/>
              <a:buChar char="o"/>
            </a:pPr>
            <a:r>
              <a:rPr lang="en-US">
                <a:ea typeface="Calibri"/>
                <a:cs typeface="Calibri"/>
              </a:rPr>
              <a:t>NOT required to start at that time but will allow participants not in the 5K to start drop-in events</a:t>
            </a:r>
          </a:p>
          <a:p>
            <a:pPr marL="171450" indent="-171450">
              <a:buFont typeface="Arial" panose="020B0604020202020204" pitchFamily="34" charset="0"/>
              <a:buChar char="•"/>
            </a:pPr>
            <a:r>
              <a:rPr lang="en-US"/>
              <a:t>NEW! Starting dodgeball 15 minutes early because of teams feedback for breaks. Dodgeball division tournaments are slated to start at these times but can change throughout the day</a:t>
            </a:r>
          </a:p>
          <a:p>
            <a:pPr marL="171450" indent="-171450">
              <a:buFont typeface="Arial" panose="020B0604020202020204" pitchFamily="34" charset="0"/>
              <a:buChar char="•"/>
            </a:pPr>
            <a:r>
              <a:rPr lang="en-US"/>
              <a:t>NEW-</a:t>
            </a:r>
            <a:r>
              <a:rPr lang="en-US" err="1"/>
              <a:t>ish</a:t>
            </a:r>
            <a:r>
              <a:rPr lang="en-US"/>
              <a:t>! Community Cup Happy Hour (ping over to Dawn)</a:t>
            </a:r>
            <a:endParaRPr lang="en-US">
              <a:ea typeface="Calibri"/>
              <a:cs typeface="Calibri"/>
            </a:endParaRPr>
          </a:p>
          <a:p>
            <a:pPr marL="171450" indent="-171450">
              <a:buFont typeface="Arial" panose="020B0604020202020204" pitchFamily="34" charset="0"/>
              <a:buChar char="•"/>
            </a:pPr>
            <a:r>
              <a:rPr lang="en-US"/>
              <a:t>NEW-</a:t>
            </a:r>
            <a:r>
              <a:rPr lang="en-US" err="1"/>
              <a:t>ish</a:t>
            </a:r>
            <a:r>
              <a:rPr lang="en-US"/>
              <a:t>! Closing Ceremonies relocating from field to Obetz Courtyard</a:t>
            </a:r>
            <a:endParaRPr lang="en-US">
              <a:ea typeface="Calibri"/>
              <a:cs typeface="Calibri"/>
            </a:endParaRPr>
          </a:p>
          <a:p>
            <a:pPr marL="171450" indent="-171450">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fld id="{59CBC5D3-D028-4305-9A2B-107ED217D134}" type="slidenum">
              <a:rPr lang="en-US" smtClean="0"/>
              <a:t>18</a:t>
            </a:fld>
            <a:endParaRPr lang="en-US"/>
          </a:p>
        </p:txBody>
      </p:sp>
    </p:spTree>
    <p:extLst>
      <p:ext uri="{BB962C8B-B14F-4D97-AF65-F5344CB8AC3E}">
        <p14:creationId xmlns:p14="http://schemas.microsoft.com/office/powerpoint/2010/main" val="30900681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E0B858A-0191-0C42-829F-83E8E56F5EC4}"/>
              </a:ext>
            </a:extLst>
          </p:cNvPr>
          <p:cNvSpPr/>
          <p:nvPr userDrawn="1"/>
        </p:nvSpPr>
        <p:spPr>
          <a:xfrm>
            <a:off x="0" y="0"/>
            <a:ext cx="12192000" cy="1182757"/>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 name="Content Placeholder 2">
            <a:extLst>
              <a:ext uri="{FF2B5EF4-FFF2-40B4-BE49-F238E27FC236}">
                <a16:creationId xmlns:a16="http://schemas.microsoft.com/office/drawing/2014/main" id="{871E05B5-2377-D744-96E8-6F1A354AE78E}"/>
              </a:ext>
            </a:extLst>
          </p:cNvPr>
          <p:cNvSpPr>
            <a:spLocks noGrp="1"/>
          </p:cNvSpPr>
          <p:nvPr>
            <p:ph idx="1"/>
          </p:nvPr>
        </p:nvSpPr>
        <p:spPr>
          <a:xfrm>
            <a:off x="377687" y="1381540"/>
            <a:ext cx="11436626" cy="4795424"/>
          </a:xfrm>
        </p:spPr>
        <p:txBody>
          <a:bodyPr/>
          <a:lstStyle>
            <a:lvl2pPr marL="685800" indent="-228600">
              <a:buFont typeface="Courier New" panose="02070309020205020404" pitchFamily="49" charset="0"/>
              <a:buChar char="o"/>
              <a:defRPr/>
            </a:lvl2pPr>
            <a:lvl3pPr marL="1143000" indent="-228600">
              <a:buFont typeface="Courier New" panose="02070309020205020404" pitchFamily="49" charset="0"/>
              <a:buChar char="o"/>
              <a:defRPr/>
            </a:lvl3pPr>
            <a:lvl4pPr marL="1600200" indent="-228600">
              <a:buFont typeface="Courier New" panose="02070309020205020404" pitchFamily="49" charset="0"/>
              <a:buChar char="o"/>
              <a:defRPr/>
            </a:lvl4pPr>
            <a:lvl5pPr marL="2057400" indent="-228600">
              <a:buFont typeface="Courier New" panose="02070309020205020404" pitchFamily="49" charset="0"/>
              <a:buChar char="o"/>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1">
            <a:extLst>
              <a:ext uri="{FF2B5EF4-FFF2-40B4-BE49-F238E27FC236}">
                <a16:creationId xmlns:a16="http://schemas.microsoft.com/office/drawing/2014/main" id="{F464F4C7-37D6-3546-9737-E616CFFE48A5}"/>
              </a:ext>
            </a:extLst>
          </p:cNvPr>
          <p:cNvSpPr>
            <a:spLocks noGrp="1"/>
          </p:cNvSpPr>
          <p:nvPr>
            <p:ph type="title"/>
          </p:nvPr>
        </p:nvSpPr>
        <p:spPr>
          <a:xfrm>
            <a:off x="377688" y="237228"/>
            <a:ext cx="8762975" cy="708301"/>
          </a:xfrm>
        </p:spPr>
        <p:txBody>
          <a:bodyPr/>
          <a:lstStyle>
            <a:lvl1pPr>
              <a:defRPr>
                <a:solidFill>
                  <a:schemeClr val="bg1"/>
                </a:solidFill>
              </a:defRPr>
            </a:lvl1pPr>
          </a:lstStyle>
          <a:p>
            <a:r>
              <a:rPr lang="en-US"/>
              <a:t>Click to edit Master title style</a:t>
            </a:r>
          </a:p>
        </p:txBody>
      </p:sp>
      <p:pic>
        <p:nvPicPr>
          <p:cNvPr id="2" name="Picture 1">
            <a:extLst>
              <a:ext uri="{FF2B5EF4-FFF2-40B4-BE49-F238E27FC236}">
                <a16:creationId xmlns:a16="http://schemas.microsoft.com/office/drawing/2014/main" id="{084F9603-C3A9-88B8-42D4-364F2033360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498483" y="182730"/>
            <a:ext cx="2458302" cy="819434"/>
          </a:xfrm>
          <a:prstGeom prst="rect">
            <a:avLst/>
          </a:prstGeom>
        </p:spPr>
      </p:pic>
    </p:spTree>
    <p:extLst>
      <p:ext uri="{BB962C8B-B14F-4D97-AF65-F5344CB8AC3E}">
        <p14:creationId xmlns:p14="http://schemas.microsoft.com/office/powerpoint/2010/main" val="17624637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8/10/2026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8/10/2026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8/10/2026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8/10/2026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8/10/2026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8/10/2026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8/10/2026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hyperlink" Target="mailto:cup@columbussports.org" TargetMode="External"/><Relationship Id="rId2" Type="http://schemas.openxmlformats.org/officeDocument/2006/relationships/hyperlink" Target="https://www.columbussports.org/community/foundation/" TargetMode="External"/><Relationship Id="rId1" Type="http://schemas.openxmlformats.org/officeDocument/2006/relationships/slideLayout" Target="../slideLayouts/slideLayout1.xml"/><Relationship Id="rId6" Type="http://schemas.openxmlformats.org/officeDocument/2006/relationships/image" Target="../media/image3.jpeg"/><Relationship Id="rId5" Type="http://schemas.microsoft.com/office/2007/relationships/hdphoto" Target="../media/hdphoto2.wdp"/><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hyperlink" Target="https://www.bing.com/local?lid=YN670x41863703&amp;id=YN670x41863703&amp;q=Mid-Ohio+Foodbank%27s+Onsite+Pantry&amp;name=Mid-Ohio+Foodbank%27s+Onsite+Pantry&amp;cp=39.8822135925293%7e-83.0496826171875&amp;ppois=39.8822135925293_-83.0496826171875_Mid-Ohio+Foodbank%27s+Onsite+Pantry" TargetMode="External"/><Relationship Id="rId7" Type="http://schemas.openxmlformats.org/officeDocument/2006/relationships/image" Target="../media/image14.png"/><Relationship Id="rId2" Type="http://schemas.openxmlformats.org/officeDocument/2006/relationships/hyperlink" Target="https://assets.simpleviewinc.com/simpleview/image/upload/v1/clients/columbus/General_most_needed_food_items_2021_1__24f0db5c-ff5e-4410-9919-7c1069dff41a.pdf" TargetMode="External"/><Relationship Id="rId1" Type="http://schemas.openxmlformats.org/officeDocument/2006/relationships/slideLayout" Target="../slideLayouts/slideLayout1.xml"/><Relationship Id="rId6" Type="http://schemas.openxmlformats.org/officeDocument/2006/relationships/hyperlink" Target="https://mofb.volunteerhub.com/vv2/lp/CommCup" TargetMode="External"/><Relationship Id="rId5" Type="http://schemas.openxmlformats.org/officeDocument/2006/relationships/hyperlink" Target="mailto:cup@columbussports.org" TargetMode="External"/><Relationship Id="rId4" Type="http://schemas.openxmlformats.org/officeDocument/2006/relationships/hyperlink" Target="https://give.mofc.org/Default.aspx?tsid=19583"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3.jpeg"/><Relationship Id="rId7"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hyperlink" Target="mailto:cup@columbussports.org" TargetMode="External"/><Relationship Id="rId4" Type="http://schemas.openxmlformats.org/officeDocument/2006/relationships/image" Target="../media/image16.png"/><Relationship Id="rId9" Type="http://schemas.openxmlformats.org/officeDocument/2006/relationships/hyperlink" Target="https://give.nationalvmm.org/911serviceday"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community.columbussports.org/cup/resources/tailgate-zone/" TargetMode="External"/><Relationship Id="rId2" Type="http://schemas.openxmlformats.org/officeDocument/2006/relationships/image" Target="../media/image2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1.jpeg"/><Relationship Id="rId1" Type="http://schemas.openxmlformats.org/officeDocument/2006/relationships/slideLayout" Target="../slideLayouts/slideLayout1.xml"/><Relationship Id="rId4" Type="http://schemas.openxmlformats.org/officeDocument/2006/relationships/hyperlink" Target="mailto:cup@columbussports.org"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forms.office.com/pages/responsepage.aspx?id=JOQ6RAqt80KloZpQEW39un2Ben4eDP9CmXzpDU2N3YhUQlZJMDhZMTZaSFcxWlRQQUFYMzFXTFBTSC4u&amp;route=shorturl" TargetMode="External"/><Relationship Id="rId1" Type="http://schemas.openxmlformats.org/officeDocument/2006/relationships/slideLayout" Target="../slideLayouts/slideLayout1.xml"/><Relationship Id="rId4" Type="http://schemas.openxmlformats.org/officeDocument/2006/relationships/hyperlink" Target="https://community.columbussports.org/cup/resources/all-resources/"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hyperlink" Target="https://community.columbussports.org/cup/events/schedule/" TargetMode="External"/><Relationship Id="rId4" Type="http://schemas.openxmlformats.org/officeDocument/2006/relationships/image" Target="../media/image23.jpeg"/></Relationships>
</file>

<file path=ppt/slides/_rels/slide19.xml.rels><?xml version="1.0" encoding="UTF-8" standalone="yes"?>
<Relationships xmlns="http://schemas.openxmlformats.org/package/2006/relationships"><Relationship Id="rId3" Type="http://schemas.openxmlformats.org/officeDocument/2006/relationships/hyperlink" Target="https://community.columbussports.org/cup/register/athlete/"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24.jpe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3.jpeg"/><Relationship Id="rId5" Type="http://schemas.openxmlformats.org/officeDocument/2006/relationships/image" Target="../media/image6.jpe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hyperlink" Target="https://community.columbussports.org/cup/register/pickleball-tournament/" TargetMode="External"/><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25.jpeg"/><Relationship Id="rId4" Type="http://schemas.openxmlformats.org/officeDocument/2006/relationships/image" Target="../media/image3.jpeg"/></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6.jpeg"/></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7.jpeg"/></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8.jpeg"/></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9.jpeg"/></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hyperlink" Target="https://community.columbussports.org/cup/events/scoreboard/" TargetMode="External"/><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30.jpeg"/><Relationship Id="rId4" Type="http://schemas.openxmlformats.org/officeDocument/2006/relationships/image" Target="../media/image3.jpeg"/></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hyperlink" Target="mailto:cup@columbussports.org" TargetMode="External"/><Relationship Id="rId5" Type="http://schemas.openxmlformats.org/officeDocument/2006/relationships/hyperlink" Target="https://community.columbussports.org/cup/register/athlete/" TargetMode="External"/><Relationship Id="rId4" Type="http://schemas.openxmlformats.org/officeDocument/2006/relationships/hyperlink" Target="https://community.columbussports.org/cup/register/pickleball-tournament/"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3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hyperlink" Target="https://community.columbussports.org/cup/register/volunteer/" TargetMode="External"/><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32.png"/><Relationship Id="rId4" Type="http://schemas.openxmlformats.org/officeDocument/2006/relationships/image" Target="../media/image3.jpeg"/></Relationships>
</file>

<file path=ppt/slides/_rels/slide32.xml.rels><?xml version="1.0" encoding="UTF-8" standalone="yes"?>
<Relationships xmlns="http://schemas.openxmlformats.org/package/2006/relationships"><Relationship Id="rId3" Type="http://schemas.openxmlformats.org/officeDocument/2006/relationships/hyperlink" Target="https://drive.google.com/drive/u/0/folders/1hZ7ZUV6JgOlllCY4YLZXwGTYIeb0vTXQ" TargetMode="External"/><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33.jpeg"/><Relationship Id="rId5" Type="http://schemas.openxmlformats.org/officeDocument/2006/relationships/image" Target="../media/image3.jpeg"/><Relationship Id="rId4" Type="http://schemas.openxmlformats.org/officeDocument/2006/relationships/hyperlink" Target="https://community.columbussports.org/cup/resources/tailgate-zone/"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34.jpeg"/></Relationships>
</file>

<file path=ppt/slides/_rels/slide3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34.jpeg"/></Relationships>
</file>

<file path=ppt/slides/_rels/slide3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community.columbussports.org/cup/register/athlete/" TargetMode="External"/><Relationship Id="rId1" Type="http://schemas.openxmlformats.org/officeDocument/2006/relationships/slideLayout" Target="../slideLayouts/slideLayout1.xml"/><Relationship Id="rId4" Type="http://schemas.openxmlformats.org/officeDocument/2006/relationships/image" Target="../media/image35.jpeg"/></Relationships>
</file>

<file path=ppt/slides/_rels/slide36.xml.rels><?xml version="1.0" encoding="UTF-8" standalone="yes"?>
<Relationships xmlns="http://schemas.openxmlformats.org/package/2006/relationships"><Relationship Id="rId3" Type="http://schemas.openxmlformats.org/officeDocument/2006/relationships/hyperlink" Target="mailto:cup@columbussports.org" TargetMode="External"/><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hyperlink" Target="https://community.columbussports.org/cup/register/volunteer/" TargetMode="External"/></Relationships>
</file>

<file path=ppt/slides/_rels/slide37.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6.png"/><Relationship Id="rId18" Type="http://schemas.openxmlformats.org/officeDocument/2006/relationships/image" Target="../media/image51.png"/><Relationship Id="rId3" Type="http://schemas.openxmlformats.org/officeDocument/2006/relationships/image" Target="../media/image36.png"/><Relationship Id="rId21" Type="http://schemas.openxmlformats.org/officeDocument/2006/relationships/image" Target="../media/image54.png"/><Relationship Id="rId7" Type="http://schemas.openxmlformats.org/officeDocument/2006/relationships/image" Target="../media/image40.png"/><Relationship Id="rId12" Type="http://schemas.openxmlformats.org/officeDocument/2006/relationships/image" Target="../media/image45.png"/><Relationship Id="rId17" Type="http://schemas.openxmlformats.org/officeDocument/2006/relationships/image" Target="../media/image50.png"/><Relationship Id="rId2" Type="http://schemas.openxmlformats.org/officeDocument/2006/relationships/image" Target="../media/image3.jpeg"/><Relationship Id="rId16" Type="http://schemas.openxmlformats.org/officeDocument/2006/relationships/image" Target="../media/image49.png"/><Relationship Id="rId20" Type="http://schemas.openxmlformats.org/officeDocument/2006/relationships/image" Target="../media/image53.png"/><Relationship Id="rId1" Type="http://schemas.openxmlformats.org/officeDocument/2006/relationships/slideLayout" Target="../slideLayouts/slideLayout1.xml"/><Relationship Id="rId6" Type="http://schemas.openxmlformats.org/officeDocument/2006/relationships/image" Target="../media/image39.png"/><Relationship Id="rId11" Type="http://schemas.openxmlformats.org/officeDocument/2006/relationships/image" Target="../media/image44.png"/><Relationship Id="rId5" Type="http://schemas.openxmlformats.org/officeDocument/2006/relationships/image" Target="../media/image38.jpeg"/><Relationship Id="rId15" Type="http://schemas.openxmlformats.org/officeDocument/2006/relationships/image" Target="../media/image48.png"/><Relationship Id="rId10" Type="http://schemas.openxmlformats.org/officeDocument/2006/relationships/image" Target="../media/image43.png"/><Relationship Id="rId19" Type="http://schemas.openxmlformats.org/officeDocument/2006/relationships/image" Target="../media/image52.png"/><Relationship Id="rId4" Type="http://schemas.openxmlformats.org/officeDocument/2006/relationships/image" Target="../media/image37.png"/><Relationship Id="rId9" Type="http://schemas.openxmlformats.org/officeDocument/2006/relationships/image" Target="../media/image42.jpeg"/><Relationship Id="rId14" Type="http://schemas.openxmlformats.org/officeDocument/2006/relationships/image" Target="../media/image47.png"/><Relationship Id="rId22" Type="http://schemas.openxmlformats.org/officeDocument/2006/relationships/image" Target="../media/image55.png"/></Relationships>
</file>

<file path=ppt/slides/_rels/slide3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8" Type="http://schemas.openxmlformats.org/officeDocument/2006/relationships/hyperlink" Target="https://forms.office.com/pages/responsepage.aspx?id=JOQ6RAqt80KloZpQEW39un2Ben4eDP9CmXzpDU2N3YhUQlZJMDhZMTZaSFcxWlRQQUFYMzFXTFBTSC4u&amp;route=shorturl" TargetMode="External"/><Relationship Id="rId3" Type="http://schemas.openxmlformats.org/officeDocument/2006/relationships/hyperlink" Target="http://chrome-extension:/efaidnbmnnnibpcajpcglclefindmkaj/https:/community.columbussports.org/cdn/26-Captain-Checklist-Community-Cup.pdf" TargetMode="External"/><Relationship Id="rId7" Type="http://schemas.openxmlformats.org/officeDocument/2006/relationships/hyperlink" Target="http://chrome-extension:/efaidnbmnnnibpcajpcglclefindmkaj/https:/community.columbussports.org/cdn/Community-Cup-Menu-Print-Friendly-3.pdf"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hyperlink" Target="https://pci.jotform.com/GrubeInc/BDubs-2026CommunityCup" TargetMode="External"/><Relationship Id="rId11" Type="http://schemas.openxmlformats.org/officeDocument/2006/relationships/image" Target="../media/image10.png"/><Relationship Id="rId5" Type="http://schemas.openxmlformats.org/officeDocument/2006/relationships/hyperlink" Target="https://community.columbussports.org/cup/resources/location-maps/" TargetMode="External"/><Relationship Id="rId10" Type="http://schemas.openxmlformats.org/officeDocument/2006/relationships/image" Target="../media/image3.jpeg"/><Relationship Id="rId4" Type="http://schemas.openxmlformats.org/officeDocument/2006/relationships/hyperlink" Target="http://chrome-extension/efaidnbmnnnibpcajpcglclefindmkaj/https:/community.columbussports.org/cdn/26-CC-Handbook-1-1.pdf" TargetMode="External"/><Relationship Id="rId9" Type="http://schemas.openxmlformats.org/officeDocument/2006/relationships/hyperlink" Target="https://docs.google.com/spreadsheets/d/1-eZH5YAHyh1ip5XkU8c1ZhYLuy78940a3uGPOYp5nG8/edit?usp=sharing"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experiencecolumbus.volunteerlocal.com/volunteer/?id=115950"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8" Type="http://schemas.openxmlformats.org/officeDocument/2006/relationships/hyperlink" Target="https://community.columbussports.org/cup/charity-challenge/" TargetMode="External"/><Relationship Id="rId3" Type="http://schemas.microsoft.com/office/2007/relationships/hdphoto" Target="../media/hdphoto1.wdp"/><Relationship Id="rId7" Type="http://schemas.openxmlformats.org/officeDocument/2006/relationships/hyperlink" Target="mailto:cup@columbussports.org" TargetMode="External"/><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14.png"/><Relationship Id="rId5" Type="http://schemas.microsoft.com/office/2007/relationships/hdphoto" Target="../media/hdphoto2.wdp"/><Relationship Id="rId10" Type="http://schemas.openxmlformats.org/officeDocument/2006/relationships/image" Target="../media/image15.png"/><Relationship Id="rId4" Type="http://schemas.openxmlformats.org/officeDocument/2006/relationships/image" Target="../media/image13.png"/><Relationship Id="rId9"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hyperlink" Target="https://columbusfoundation.org/the-giving-store/gifts-of-kindness/" TargetMode="External"/><Relationship Id="rId7" Type="http://schemas.openxmlformats.org/officeDocument/2006/relationships/image" Target="../media/image3.jpeg"/><Relationship Id="rId2" Type="http://schemas.openxmlformats.org/officeDocument/2006/relationships/hyperlink" Target="https://columbusfoundation.org/the-giving-store/fund-directory-listing/GiftsofKindnessFund/2884" TargetMode="Externa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2.png"/><Relationship Id="rId4" Type="http://schemas.openxmlformats.org/officeDocument/2006/relationships/hyperlink" Target="mailto:cup@columbussports.org"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83B79482-E088-423C-DD18-9CB360F993FE}"/>
              </a:ext>
            </a:extLst>
          </p:cNvPr>
          <p:cNvGrpSpPr/>
          <p:nvPr/>
        </p:nvGrpSpPr>
        <p:grpSpPr>
          <a:xfrm>
            <a:off x="1108390" y="1853259"/>
            <a:ext cx="9973537" cy="4656667"/>
            <a:chOff x="901427" y="1806222"/>
            <a:chExt cx="9973537" cy="4656667"/>
          </a:xfrm>
        </p:grpSpPr>
        <p:sp>
          <p:nvSpPr>
            <p:cNvPr id="5" name="Title 1">
              <a:extLst>
                <a:ext uri="{FF2B5EF4-FFF2-40B4-BE49-F238E27FC236}">
                  <a16:creationId xmlns:a16="http://schemas.microsoft.com/office/drawing/2014/main" id="{C6D32292-368E-4E4D-ADC3-4B1E797A1E1C}"/>
                </a:ext>
              </a:extLst>
            </p:cNvPr>
            <p:cNvSpPr>
              <a:spLocks noGrp="1"/>
            </p:cNvSpPr>
            <p:nvPr/>
          </p:nvSpPr>
          <p:spPr>
            <a:xfrm>
              <a:off x="5098815" y="2987115"/>
              <a:ext cx="5776149" cy="581379"/>
            </a:xfrm>
            <a:prstGeom prst="rect">
              <a:avLst/>
            </a:prstGeom>
          </p:spPr>
          <p:txBody>
            <a:bodyPr vert="horz" lIns="91440" tIns="45720" rIns="91440" bIns="45720" rtlCol="0" anchor="b">
              <a:normAutofit fontScale="70000" lnSpcReduction="20000"/>
            </a:bodyPr>
            <a:lstStyle>
              <a:lvl1pPr algn="ctr" defTabSz="914400" rtl="0" eaLnBrk="1" latinLnBrk="0" hangingPunct="1">
                <a:lnSpc>
                  <a:spcPct val="90000"/>
                </a:lnSpc>
                <a:spcBef>
                  <a:spcPct val="0"/>
                </a:spcBef>
                <a:buNone/>
                <a:defRPr sz="6000" b="1" kern="1200">
                  <a:solidFill>
                    <a:schemeClr val="bg1"/>
                  </a:solidFill>
                  <a:latin typeface="Arial" panose="020B0604020202020204" pitchFamily="34" charset="0"/>
                  <a:ea typeface="+mj-ea"/>
                  <a:cs typeface="Arial" panose="020B0604020202020204" pitchFamily="34" charset="0"/>
                </a:defRPr>
              </a:lvl1pPr>
            </a:lstStyle>
            <a:p>
              <a:pPr algn="l"/>
              <a:r>
                <a:rPr lang="en-US">
                  <a:solidFill>
                    <a:srgbClr val="00345D"/>
                  </a:solidFill>
                  <a:latin typeface="Arial"/>
                  <a:cs typeface="Arial"/>
                </a:rPr>
                <a:t>2026 Community Cup</a:t>
              </a:r>
              <a:endParaRPr lang="en-US"/>
            </a:p>
          </p:txBody>
        </p:sp>
        <p:pic>
          <p:nvPicPr>
            <p:cNvPr id="6" name="Picture 5" descr="A logo for a community cup&#10;&#10;AI-generated content may be incorrect.">
              <a:extLst>
                <a:ext uri="{FF2B5EF4-FFF2-40B4-BE49-F238E27FC236}">
                  <a16:creationId xmlns:a16="http://schemas.microsoft.com/office/drawing/2014/main" id="{64C2C0F7-0239-40B6-4424-B65CB06A5902}"/>
                </a:ext>
              </a:extLst>
            </p:cNvPr>
            <p:cNvPicPr>
              <a:picLocks noChangeAspect="1"/>
            </p:cNvPicPr>
            <p:nvPr/>
          </p:nvPicPr>
          <p:blipFill>
            <a:blip r:embed="rId3"/>
            <a:stretch>
              <a:fillRect/>
            </a:stretch>
          </p:blipFill>
          <p:spPr>
            <a:xfrm>
              <a:off x="901427" y="1806222"/>
              <a:ext cx="4656667" cy="4656667"/>
            </a:xfrm>
            <a:prstGeom prst="rect">
              <a:avLst/>
            </a:prstGeom>
          </p:spPr>
        </p:pic>
        <p:sp>
          <p:nvSpPr>
            <p:cNvPr id="7" name="Title 1">
              <a:extLst>
                <a:ext uri="{FF2B5EF4-FFF2-40B4-BE49-F238E27FC236}">
                  <a16:creationId xmlns:a16="http://schemas.microsoft.com/office/drawing/2014/main" id="{5A71FD3E-E955-FD3C-8C5C-56E044FB330B}"/>
                </a:ext>
              </a:extLst>
            </p:cNvPr>
            <p:cNvSpPr>
              <a:spLocks noGrp="1"/>
            </p:cNvSpPr>
            <p:nvPr/>
          </p:nvSpPr>
          <p:spPr>
            <a:xfrm>
              <a:off x="5098815" y="3560966"/>
              <a:ext cx="5776149" cy="88241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b="1" kern="1200">
                  <a:solidFill>
                    <a:schemeClr val="bg1"/>
                  </a:solidFill>
                  <a:latin typeface="Arial" panose="020B0604020202020204" pitchFamily="34" charset="0"/>
                  <a:ea typeface="+mj-ea"/>
                  <a:cs typeface="Arial" panose="020B0604020202020204" pitchFamily="34" charset="0"/>
                </a:defRPr>
              </a:lvl1pPr>
            </a:lstStyle>
            <a:p>
              <a:pPr algn="l"/>
              <a:r>
                <a:rPr lang="en-US" sz="2400">
                  <a:solidFill>
                    <a:srgbClr val="00345D"/>
                  </a:solidFill>
                  <a:latin typeface="Arial"/>
                  <a:cs typeface="Arial"/>
                </a:rPr>
                <a:t>Friday, September 11</a:t>
              </a:r>
              <a:endParaRPr lang="en-US" sz="2400">
                <a:solidFill>
                  <a:srgbClr val="FFFFFF"/>
                </a:solidFill>
              </a:endParaRPr>
            </a:p>
            <a:p>
              <a:pPr algn="l"/>
              <a:r>
                <a:rPr lang="en-US" sz="2400">
                  <a:solidFill>
                    <a:srgbClr val="00345D"/>
                  </a:solidFill>
                  <a:latin typeface="Arial"/>
                  <a:cs typeface="Arial"/>
                </a:rPr>
                <a:t>Fortress Obetz</a:t>
              </a:r>
              <a:endParaRPr lang="en-US" sz="2400">
                <a:solidFill>
                  <a:srgbClr val="00345D"/>
                </a:solidFill>
              </a:endParaRPr>
            </a:p>
          </p:txBody>
        </p:sp>
      </p:grpSp>
      <p:sp>
        <p:nvSpPr>
          <p:cNvPr id="3" name="Rectangle 2">
            <a:extLst>
              <a:ext uri="{FF2B5EF4-FFF2-40B4-BE49-F238E27FC236}">
                <a16:creationId xmlns:a16="http://schemas.microsoft.com/office/drawing/2014/main" id="{3A4D1946-8CDC-9692-7A49-7D42F3965387}"/>
              </a:ext>
            </a:extLst>
          </p:cNvPr>
          <p:cNvSpPr/>
          <p:nvPr/>
        </p:nvSpPr>
        <p:spPr>
          <a:xfrm>
            <a:off x="0" y="-1"/>
            <a:ext cx="12193057" cy="1232959"/>
          </a:xfrm>
          <a:prstGeom prst="rect">
            <a:avLst/>
          </a:prstGeom>
          <a:solidFill>
            <a:srgbClr val="1D78BE"/>
          </a:solidFill>
          <a:ln>
            <a:solidFill>
              <a:srgbClr val="1D78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qr code with a logo&#10;&#10;Description automatically generated">
            <a:extLst>
              <a:ext uri="{FF2B5EF4-FFF2-40B4-BE49-F238E27FC236}">
                <a16:creationId xmlns:a16="http://schemas.microsoft.com/office/drawing/2014/main" id="{7678E6DA-811C-665C-E2E4-9F54AB51279C}"/>
              </a:ext>
            </a:extLst>
          </p:cNvPr>
          <p:cNvPicPr>
            <a:picLocks noChangeAspect="1"/>
          </p:cNvPicPr>
          <p:nvPr/>
        </p:nvPicPr>
        <p:blipFill>
          <a:blip r:embed="rId4"/>
          <a:stretch>
            <a:fillRect/>
          </a:stretch>
        </p:blipFill>
        <p:spPr>
          <a:xfrm flipH="1">
            <a:off x="11078818" y="89453"/>
            <a:ext cx="1046921" cy="1046922"/>
          </a:xfrm>
          <a:prstGeom prst="rect">
            <a:avLst/>
          </a:prstGeom>
        </p:spPr>
      </p:pic>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4CDE39-5A95-D832-00A7-B93F5E7A6EB6}"/>
            </a:ext>
          </a:extLst>
        </p:cNvPr>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85CB5950-8AB8-50A0-7ED1-EA9FF21B93EA}"/>
              </a:ext>
            </a:extLst>
          </p:cNvPr>
          <p:cNvSpPr>
            <a:spLocks noGrp="1"/>
          </p:cNvSpPr>
          <p:nvPr/>
        </p:nvSpPr>
        <p:spPr>
          <a:xfrm>
            <a:off x="3551941" y="2338025"/>
            <a:ext cx="8171003" cy="405636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Zilla Slab"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Courier New" panose="02070309020205020404" pitchFamily="49" charset="0"/>
              <a:buChar char="o"/>
              <a:defRPr sz="2400" kern="1200">
                <a:solidFill>
                  <a:schemeClr val="tx1"/>
                </a:solidFill>
                <a:latin typeface="Arial" panose="020B0604020202020204" pitchFamily="34" charset="0"/>
                <a:ea typeface="Zilla Slab" pitchFamily="2" charset="0"/>
                <a:cs typeface="Arial" panose="020B0604020202020204" pitchFamily="34" charset="0"/>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Arial" panose="020B0604020202020204" pitchFamily="34" charset="0"/>
                <a:ea typeface="Zilla Slab" pitchFamily="2" charset="0"/>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4pPr>
            <a:lvl5pPr marL="20574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solidFill>
                  <a:srgbClr val="00345D"/>
                </a:solidFill>
                <a:latin typeface="Arial"/>
                <a:cs typeface="Arial"/>
              </a:rPr>
              <a:t> The Greater Columbus Sports Foundation is a 501(c)3 non-profit organization, operated by the Greater Columbus Sports Commission, whose mission is to support the development of amateur athletes and facilitate the national and international competition space as a platform for positive social impact.   </a:t>
            </a:r>
            <a:endParaRPr lang="en-US" sz="2000">
              <a:solidFill>
                <a:srgbClr val="00345D"/>
              </a:solidFill>
            </a:endParaRPr>
          </a:p>
          <a:p>
            <a:r>
              <a:rPr lang="en-US" sz="2000" b="1">
                <a:solidFill>
                  <a:srgbClr val="00345D"/>
                </a:solidFill>
                <a:latin typeface="Arial"/>
                <a:cs typeface="Arial"/>
              </a:rPr>
              <a:t>Donate Directly:</a:t>
            </a:r>
            <a:r>
              <a:rPr lang="en-US" sz="2000">
                <a:solidFill>
                  <a:srgbClr val="00345D"/>
                </a:solidFill>
                <a:latin typeface="Arial"/>
                <a:cs typeface="Arial"/>
              </a:rPr>
              <a:t> </a:t>
            </a:r>
            <a:r>
              <a:rPr lang="en-US" sz="2000">
                <a:solidFill>
                  <a:srgbClr val="00345D"/>
                </a:solidFill>
                <a:latin typeface="Arial"/>
                <a:cs typeface="Arial"/>
                <a:hlinkClick r:id="rId2">
                  <a:extLst>
                    <a:ext uri="{A12FA001-AC4F-418D-AE19-62706E023703}">
                      <ahyp:hlinkClr xmlns:ahyp="http://schemas.microsoft.com/office/drawing/2018/hyperlinkcolor" val="tx"/>
                    </a:ext>
                  </a:extLst>
                </a:hlinkClick>
              </a:rPr>
              <a:t>The Greater Columbus Sports Foundation</a:t>
            </a:r>
            <a:br>
              <a:rPr lang="en-US" sz="2000">
                <a:latin typeface="Arial"/>
                <a:cs typeface="Arial"/>
              </a:rPr>
            </a:br>
            <a:r>
              <a:rPr lang="en-US" sz="2000">
                <a:solidFill>
                  <a:srgbClr val="00345D"/>
                </a:solidFill>
                <a:latin typeface="Arial"/>
                <a:cs typeface="Arial"/>
              </a:rPr>
              <a:t>Email Receipts: </a:t>
            </a:r>
            <a:r>
              <a:rPr lang="en-US" sz="2000">
                <a:solidFill>
                  <a:srgbClr val="00345D"/>
                </a:solidFill>
                <a:latin typeface="Arial"/>
                <a:cs typeface="Arial"/>
                <a:hlinkClick r:id="rId3">
                  <a:extLst>
                    <a:ext uri="{A12FA001-AC4F-418D-AE19-62706E023703}">
                      <ahyp:hlinkClr xmlns:ahyp="http://schemas.microsoft.com/office/drawing/2018/hyperlinkcolor" val="tx"/>
                    </a:ext>
                  </a:extLst>
                </a:hlinkClick>
              </a:rPr>
              <a:t>cup@columbussports.org</a:t>
            </a:r>
            <a:r>
              <a:rPr lang="en-US" sz="2000">
                <a:solidFill>
                  <a:srgbClr val="00345D"/>
                </a:solidFill>
                <a:latin typeface="Arial"/>
                <a:cs typeface="Arial"/>
              </a:rPr>
              <a:t> </a:t>
            </a:r>
            <a:endParaRPr lang="en-US" sz="2000">
              <a:solidFill>
                <a:srgbClr val="00345D"/>
              </a:solidFill>
            </a:endParaRPr>
          </a:p>
          <a:p>
            <a:r>
              <a:rPr lang="en-US" sz="2000" b="1">
                <a:solidFill>
                  <a:srgbClr val="00345D"/>
                </a:solidFill>
                <a:latin typeface="Arial"/>
                <a:cs typeface="Arial"/>
              </a:rPr>
              <a:t>Each ($1) dollar donation to The Greater Columbus Sports Foundation is worth one (1) point.</a:t>
            </a:r>
            <a:r>
              <a:rPr lang="en-US" sz="2000">
                <a:solidFill>
                  <a:srgbClr val="00345D"/>
                </a:solidFill>
                <a:latin typeface="Arial"/>
                <a:cs typeface="Arial"/>
              </a:rPr>
              <a:t> </a:t>
            </a:r>
            <a:endParaRPr lang="en-US" sz="1200">
              <a:solidFill>
                <a:srgbClr val="00345D"/>
              </a:solidFill>
            </a:endParaRPr>
          </a:p>
          <a:p>
            <a:pPr marL="342900" indent="-342900"/>
            <a:endParaRPr lang="en-US" sz="2000">
              <a:solidFill>
                <a:srgbClr val="00345D"/>
              </a:solidFill>
            </a:endParaRPr>
          </a:p>
        </p:txBody>
      </p:sp>
      <p:pic>
        <p:nvPicPr>
          <p:cNvPr id="3" name="Picture 2" descr="A logo for a sports foundation&#10;&#10;AI-generated content may be incorrect.">
            <a:extLst>
              <a:ext uri="{FF2B5EF4-FFF2-40B4-BE49-F238E27FC236}">
                <a16:creationId xmlns:a16="http://schemas.microsoft.com/office/drawing/2014/main" id="{3C4A020F-5E3E-81CC-ECE4-B639678C9D47}"/>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370114" y="1718582"/>
            <a:ext cx="4572000" cy="2571750"/>
          </a:xfrm>
          <a:prstGeom prst="rect">
            <a:avLst/>
          </a:prstGeom>
        </p:spPr>
      </p:pic>
      <p:sp>
        <p:nvSpPr>
          <p:cNvPr id="5" name="Rectangle 4">
            <a:extLst>
              <a:ext uri="{FF2B5EF4-FFF2-40B4-BE49-F238E27FC236}">
                <a16:creationId xmlns:a16="http://schemas.microsoft.com/office/drawing/2014/main" id="{9955EB8D-A0E9-4B4B-82E3-9696EF3AB592}"/>
              </a:ext>
            </a:extLst>
          </p:cNvPr>
          <p:cNvSpPr/>
          <p:nvPr/>
        </p:nvSpPr>
        <p:spPr>
          <a:xfrm>
            <a:off x="0" y="-39758"/>
            <a:ext cx="12193057" cy="1232959"/>
          </a:xfrm>
          <a:prstGeom prst="rect">
            <a:avLst/>
          </a:prstGeom>
          <a:solidFill>
            <a:srgbClr val="1D78BE"/>
          </a:solidFill>
          <a:ln>
            <a:solidFill>
              <a:srgbClr val="1D78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qr code with a logo&#10;&#10;Description automatically generated">
            <a:extLst>
              <a:ext uri="{FF2B5EF4-FFF2-40B4-BE49-F238E27FC236}">
                <a16:creationId xmlns:a16="http://schemas.microsoft.com/office/drawing/2014/main" id="{F99D528B-E36A-B7E6-A7DC-02BEF035827E}"/>
              </a:ext>
            </a:extLst>
          </p:cNvPr>
          <p:cNvPicPr>
            <a:picLocks noChangeAspect="1"/>
          </p:cNvPicPr>
          <p:nvPr/>
        </p:nvPicPr>
        <p:blipFill>
          <a:blip r:embed="rId6"/>
          <a:stretch>
            <a:fillRect/>
          </a:stretch>
        </p:blipFill>
        <p:spPr>
          <a:xfrm flipH="1">
            <a:off x="11078818" y="89453"/>
            <a:ext cx="1046921" cy="1046922"/>
          </a:xfrm>
          <a:prstGeom prst="rect">
            <a:avLst/>
          </a:prstGeom>
        </p:spPr>
      </p:pic>
      <p:sp>
        <p:nvSpPr>
          <p:cNvPr id="11" name="Title 1">
            <a:extLst>
              <a:ext uri="{FF2B5EF4-FFF2-40B4-BE49-F238E27FC236}">
                <a16:creationId xmlns:a16="http://schemas.microsoft.com/office/drawing/2014/main" id="{ADBADAD1-1AD5-38BC-2506-03A0C25E9E41}"/>
              </a:ext>
            </a:extLst>
          </p:cNvPr>
          <p:cNvSpPr>
            <a:spLocks noGrp="1"/>
          </p:cNvSpPr>
          <p:nvPr/>
        </p:nvSpPr>
        <p:spPr>
          <a:xfrm>
            <a:off x="376296" y="576202"/>
            <a:ext cx="8264407" cy="56021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b="1" kern="1200">
                <a:solidFill>
                  <a:schemeClr val="bg1"/>
                </a:solidFill>
                <a:latin typeface="Arial" panose="020B0604020202020204" pitchFamily="34" charset="0"/>
                <a:ea typeface="+mj-ea"/>
                <a:cs typeface="Arial" panose="020B0604020202020204" pitchFamily="34" charset="0"/>
              </a:defRPr>
            </a:lvl1pPr>
          </a:lstStyle>
          <a:p>
            <a:pPr algn="l"/>
            <a:r>
              <a:rPr lang="en-US" sz="4200">
                <a:solidFill>
                  <a:srgbClr val="FFFFFF"/>
                </a:solidFill>
                <a:latin typeface="Arial"/>
                <a:cs typeface="Arial"/>
              </a:rPr>
              <a:t>Charity Challenge</a:t>
            </a:r>
            <a:endParaRPr lang="en-US"/>
          </a:p>
        </p:txBody>
      </p:sp>
    </p:spTree>
    <p:extLst>
      <p:ext uri="{BB962C8B-B14F-4D97-AF65-F5344CB8AC3E}">
        <p14:creationId xmlns:p14="http://schemas.microsoft.com/office/powerpoint/2010/main" val="11588303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799ABF-707B-9967-D631-B76B9F29D4F3}"/>
            </a:ext>
          </a:extLst>
        </p:cNvPr>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EBB0E0F6-3B03-52AD-77C6-24E15FBD3025}"/>
              </a:ext>
            </a:extLst>
          </p:cNvPr>
          <p:cNvSpPr>
            <a:spLocks noGrp="1"/>
          </p:cNvSpPr>
          <p:nvPr/>
        </p:nvSpPr>
        <p:spPr>
          <a:xfrm>
            <a:off x="3551941" y="1444767"/>
            <a:ext cx="8171003" cy="494961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Zilla Slab"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Courier New" panose="02070309020205020404" pitchFamily="49" charset="0"/>
              <a:buChar char="o"/>
              <a:defRPr sz="2400" kern="1200">
                <a:solidFill>
                  <a:schemeClr val="tx1"/>
                </a:solidFill>
                <a:latin typeface="Arial" panose="020B0604020202020204" pitchFamily="34" charset="0"/>
                <a:ea typeface="Zilla Slab" pitchFamily="2" charset="0"/>
                <a:cs typeface="Arial" panose="020B0604020202020204" pitchFamily="34" charset="0"/>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Arial" panose="020B0604020202020204" pitchFamily="34" charset="0"/>
                <a:ea typeface="Zilla Slab" pitchFamily="2" charset="0"/>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4pPr>
            <a:lvl5pPr marL="20574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solidFill>
                  <a:srgbClr val="00345D"/>
                </a:solidFill>
                <a:latin typeface="Arial"/>
                <a:cs typeface="Arial"/>
              </a:rPr>
              <a:t>Teams may collect products from </a:t>
            </a:r>
            <a:r>
              <a:rPr lang="en-US" sz="2000">
                <a:solidFill>
                  <a:srgbClr val="00345D"/>
                </a:solidFill>
                <a:latin typeface="Arial"/>
                <a:cs typeface="Arial"/>
                <a:hlinkClick r:id="rId2">
                  <a:extLst>
                    <a:ext uri="{A12FA001-AC4F-418D-AE19-62706E023703}">
                      <ahyp:hlinkClr xmlns:ahyp="http://schemas.microsoft.com/office/drawing/2018/hyperlinkcolor" val="tx"/>
                    </a:ext>
                  </a:extLst>
                </a:hlinkClick>
              </a:rPr>
              <a:t>MOFC’s Most Needed Items</a:t>
            </a:r>
            <a:r>
              <a:rPr lang="en-US" sz="2000">
                <a:solidFill>
                  <a:srgbClr val="00345D"/>
                </a:solidFill>
                <a:latin typeface="Arial"/>
                <a:cs typeface="Arial"/>
              </a:rPr>
              <a:t> list and donate these on-site at the MOFC, located at </a:t>
            </a:r>
            <a:r>
              <a:rPr lang="en-US" sz="2000">
                <a:solidFill>
                  <a:srgbClr val="00345D"/>
                </a:solidFill>
                <a:latin typeface="Arial"/>
                <a:cs typeface="Arial"/>
                <a:hlinkClick r:id="rId3">
                  <a:extLst>
                    <a:ext uri="{A12FA001-AC4F-418D-AE19-62706E023703}">
                      <ahyp:hlinkClr xmlns:ahyp="http://schemas.microsoft.com/office/drawing/2018/hyperlinkcolor" val="tx"/>
                    </a:ext>
                  </a:extLst>
                </a:hlinkClick>
              </a:rPr>
              <a:t>3960 </a:t>
            </a:r>
            <a:r>
              <a:rPr lang="en-US" sz="2000" err="1">
                <a:solidFill>
                  <a:srgbClr val="00345D"/>
                </a:solidFill>
                <a:latin typeface="Arial"/>
                <a:cs typeface="Arial"/>
                <a:hlinkClick r:id="rId3">
                  <a:extLst>
                    <a:ext uri="{A12FA001-AC4F-418D-AE19-62706E023703}">
                      <ahyp:hlinkClr xmlns:ahyp="http://schemas.microsoft.com/office/drawing/2018/hyperlinkcolor" val="tx"/>
                    </a:ext>
                  </a:extLst>
                </a:hlinkClick>
              </a:rPr>
              <a:t>Brookham</a:t>
            </a:r>
            <a:r>
              <a:rPr lang="en-US" sz="2000">
                <a:solidFill>
                  <a:srgbClr val="00345D"/>
                </a:solidFill>
                <a:latin typeface="Arial"/>
                <a:cs typeface="Arial"/>
                <a:hlinkClick r:id="rId3">
                  <a:extLst>
                    <a:ext uri="{A12FA001-AC4F-418D-AE19-62706E023703}">
                      <ahyp:hlinkClr xmlns:ahyp="http://schemas.microsoft.com/office/drawing/2018/hyperlinkcolor" val="tx"/>
                    </a:ext>
                  </a:extLst>
                </a:hlinkClick>
              </a:rPr>
              <a:t> Dr, Grove City, OH 43123</a:t>
            </a:r>
            <a:r>
              <a:rPr lang="en-US" sz="2000">
                <a:solidFill>
                  <a:srgbClr val="00345D"/>
                </a:solidFill>
                <a:latin typeface="Arial"/>
                <a:cs typeface="Arial"/>
              </a:rPr>
              <a:t>  where a receipt will be given to verify the pounds of food donated. Teams can also financially donate to the Mid-Ohio Food Collective. And, finally, teams may also complete in-person volunteer shifts at the MOFC during the Charity Challenge to earn points. </a:t>
            </a:r>
            <a:endParaRPr lang="en-US" sz="2000">
              <a:solidFill>
                <a:srgbClr val="00345D"/>
              </a:solidFill>
            </a:endParaRPr>
          </a:p>
          <a:p>
            <a:r>
              <a:rPr lang="en-US" sz="2000">
                <a:solidFill>
                  <a:srgbClr val="00345D"/>
                </a:solidFill>
                <a:latin typeface="Arial"/>
                <a:cs typeface="Arial"/>
              </a:rPr>
              <a:t> For every $1 donated, 2.5 meals are distributed.</a:t>
            </a:r>
          </a:p>
          <a:p>
            <a:r>
              <a:rPr lang="en-US" sz="2000" b="1">
                <a:solidFill>
                  <a:srgbClr val="00345D"/>
                </a:solidFill>
                <a:latin typeface="Arial"/>
                <a:cs typeface="Arial"/>
              </a:rPr>
              <a:t>Donate Directly:</a:t>
            </a:r>
            <a:r>
              <a:rPr lang="en-US" sz="2000">
                <a:solidFill>
                  <a:srgbClr val="00345D"/>
                </a:solidFill>
                <a:latin typeface="Arial"/>
                <a:cs typeface="Arial"/>
              </a:rPr>
              <a:t> </a:t>
            </a:r>
            <a:r>
              <a:rPr lang="en-US" sz="2000">
                <a:solidFill>
                  <a:srgbClr val="00345D"/>
                </a:solidFill>
                <a:latin typeface="Arial"/>
                <a:cs typeface="Arial"/>
                <a:hlinkClick r:id="rId4">
                  <a:extLst>
                    <a:ext uri="{A12FA001-AC4F-418D-AE19-62706E023703}">
                      <ahyp:hlinkClr xmlns:ahyp="http://schemas.microsoft.com/office/drawing/2018/hyperlinkcolor" val="tx"/>
                    </a:ext>
                  </a:extLst>
                </a:hlinkClick>
              </a:rPr>
              <a:t>MOFC’s Community Cup Donations</a:t>
            </a:r>
            <a:br>
              <a:rPr lang="en-US" sz="2000">
                <a:latin typeface="Arial"/>
                <a:cs typeface="Arial"/>
              </a:rPr>
            </a:br>
            <a:r>
              <a:rPr lang="en-US" sz="2000">
                <a:solidFill>
                  <a:srgbClr val="00345D"/>
                </a:solidFill>
                <a:latin typeface="Arial"/>
                <a:cs typeface="Arial"/>
              </a:rPr>
              <a:t>Email Receipts: </a:t>
            </a:r>
            <a:r>
              <a:rPr lang="en-US" sz="2000">
                <a:solidFill>
                  <a:srgbClr val="00345D"/>
                </a:solidFill>
                <a:latin typeface="Arial"/>
                <a:cs typeface="Arial"/>
                <a:hlinkClick r:id="rId5">
                  <a:extLst>
                    <a:ext uri="{A12FA001-AC4F-418D-AE19-62706E023703}">
                      <ahyp:hlinkClr xmlns:ahyp="http://schemas.microsoft.com/office/drawing/2018/hyperlinkcolor" val="tx"/>
                    </a:ext>
                  </a:extLst>
                </a:hlinkClick>
              </a:rPr>
              <a:t>cup@columbussports.org</a:t>
            </a:r>
            <a:r>
              <a:rPr lang="en-US" sz="2000">
                <a:solidFill>
                  <a:srgbClr val="00345D"/>
                </a:solidFill>
                <a:latin typeface="Arial"/>
                <a:cs typeface="Arial"/>
              </a:rPr>
              <a:t> </a:t>
            </a:r>
            <a:br>
              <a:rPr lang="en-US" sz="2000">
                <a:latin typeface="Arial"/>
                <a:cs typeface="Arial"/>
              </a:rPr>
            </a:br>
            <a:r>
              <a:rPr lang="en-US" sz="2000">
                <a:solidFill>
                  <a:srgbClr val="00345D"/>
                </a:solidFill>
                <a:latin typeface="Arial"/>
                <a:cs typeface="Arial"/>
              </a:rPr>
              <a:t>Volunteer Sign-up: </a:t>
            </a:r>
            <a:r>
              <a:rPr lang="en-US" sz="2000">
                <a:solidFill>
                  <a:srgbClr val="00345D"/>
                </a:solidFill>
                <a:latin typeface="Arial"/>
                <a:cs typeface="Arial"/>
                <a:hlinkClick r:id="rId6">
                  <a:extLst>
                    <a:ext uri="{A12FA001-AC4F-418D-AE19-62706E023703}">
                      <ahyp:hlinkClr xmlns:ahyp="http://schemas.microsoft.com/office/drawing/2018/hyperlinkcolor" val="tx"/>
                    </a:ext>
                  </a:extLst>
                </a:hlinkClick>
              </a:rPr>
              <a:t>MOFC Community Cup Volunteer Hub</a:t>
            </a:r>
            <a:r>
              <a:rPr lang="en-US" sz="2000">
                <a:solidFill>
                  <a:srgbClr val="00345D"/>
                </a:solidFill>
                <a:latin typeface="Arial"/>
                <a:cs typeface="Arial"/>
              </a:rPr>
              <a:t> </a:t>
            </a:r>
            <a:endParaRPr lang="en-US" sz="2000">
              <a:solidFill>
                <a:srgbClr val="00345D"/>
              </a:solidFill>
            </a:endParaRPr>
          </a:p>
          <a:p>
            <a:r>
              <a:rPr lang="en-US" sz="2000" b="1">
                <a:solidFill>
                  <a:srgbClr val="00345D"/>
                </a:solidFill>
                <a:latin typeface="Arial"/>
                <a:cs typeface="Arial"/>
              </a:rPr>
              <a:t>Each ($1) dollar donation is worth one (1) point.</a:t>
            </a:r>
            <a:r>
              <a:rPr lang="en-US" sz="2000">
                <a:solidFill>
                  <a:srgbClr val="00345D"/>
                </a:solidFill>
                <a:latin typeface="Arial"/>
                <a:cs typeface="Arial"/>
              </a:rPr>
              <a:t> </a:t>
            </a:r>
            <a:br>
              <a:rPr lang="en-US" sz="2000">
                <a:latin typeface="Arial"/>
                <a:cs typeface="Arial"/>
              </a:rPr>
            </a:br>
            <a:r>
              <a:rPr lang="en-US" sz="2000" b="1">
                <a:solidFill>
                  <a:srgbClr val="00345D"/>
                </a:solidFill>
                <a:latin typeface="Arial"/>
                <a:cs typeface="Arial"/>
              </a:rPr>
              <a:t>Every (1) pound of donated items is worth (1) point. </a:t>
            </a:r>
            <a:br>
              <a:rPr lang="en-US" sz="2000" b="1">
                <a:latin typeface="Arial"/>
                <a:cs typeface="Arial"/>
              </a:rPr>
            </a:br>
            <a:r>
              <a:rPr lang="en-US" sz="2000" b="1">
                <a:solidFill>
                  <a:srgbClr val="00345D"/>
                </a:solidFill>
                <a:latin typeface="Arial"/>
                <a:cs typeface="Arial"/>
              </a:rPr>
              <a:t>Every (1) volunteer shift completed is worth (5) points per volunteer.</a:t>
            </a:r>
            <a:endParaRPr lang="en-US" sz="2000" b="1">
              <a:solidFill>
                <a:srgbClr val="00345D"/>
              </a:solidFill>
            </a:endParaRPr>
          </a:p>
        </p:txBody>
      </p:sp>
      <p:pic>
        <p:nvPicPr>
          <p:cNvPr id="5" name="Picture 4" descr="A logo with text on it&#10;&#10;AI-generated content may be incorrect.">
            <a:extLst>
              <a:ext uri="{FF2B5EF4-FFF2-40B4-BE49-F238E27FC236}">
                <a16:creationId xmlns:a16="http://schemas.microsoft.com/office/drawing/2014/main" id="{891ABC3F-D200-1BBC-01C4-4A1C86F88FFF}"/>
              </a:ext>
            </a:extLst>
          </p:cNvPr>
          <p:cNvPicPr>
            <a:picLocks noChangeAspect="1"/>
          </p:cNvPicPr>
          <p:nvPr/>
        </p:nvPicPr>
        <p:blipFill>
          <a:blip r:embed="rId7"/>
          <a:stretch>
            <a:fillRect/>
          </a:stretch>
        </p:blipFill>
        <p:spPr>
          <a:xfrm>
            <a:off x="228600" y="1860096"/>
            <a:ext cx="3320143" cy="1864179"/>
          </a:xfrm>
          <a:prstGeom prst="rect">
            <a:avLst/>
          </a:prstGeom>
        </p:spPr>
      </p:pic>
      <p:sp>
        <p:nvSpPr>
          <p:cNvPr id="3" name="Rectangle 2">
            <a:extLst>
              <a:ext uri="{FF2B5EF4-FFF2-40B4-BE49-F238E27FC236}">
                <a16:creationId xmlns:a16="http://schemas.microsoft.com/office/drawing/2014/main" id="{5206DDF2-3A3B-6143-BA1B-1C9116A91672}"/>
              </a:ext>
            </a:extLst>
          </p:cNvPr>
          <p:cNvSpPr/>
          <p:nvPr/>
        </p:nvSpPr>
        <p:spPr>
          <a:xfrm>
            <a:off x="0" y="-39758"/>
            <a:ext cx="12193057" cy="1232959"/>
          </a:xfrm>
          <a:prstGeom prst="rect">
            <a:avLst/>
          </a:prstGeom>
          <a:solidFill>
            <a:srgbClr val="1D78BE"/>
          </a:solidFill>
          <a:ln>
            <a:solidFill>
              <a:srgbClr val="1D78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qr code with a logo&#10;&#10;Description automatically generated">
            <a:extLst>
              <a:ext uri="{FF2B5EF4-FFF2-40B4-BE49-F238E27FC236}">
                <a16:creationId xmlns:a16="http://schemas.microsoft.com/office/drawing/2014/main" id="{94DC451B-F3B6-13E2-466A-78DAA54BC164}"/>
              </a:ext>
            </a:extLst>
          </p:cNvPr>
          <p:cNvPicPr>
            <a:picLocks noChangeAspect="1"/>
          </p:cNvPicPr>
          <p:nvPr/>
        </p:nvPicPr>
        <p:blipFill>
          <a:blip r:embed="rId8"/>
          <a:stretch>
            <a:fillRect/>
          </a:stretch>
        </p:blipFill>
        <p:spPr>
          <a:xfrm flipH="1">
            <a:off x="11078818" y="89453"/>
            <a:ext cx="1046921" cy="1046922"/>
          </a:xfrm>
          <a:prstGeom prst="rect">
            <a:avLst/>
          </a:prstGeom>
        </p:spPr>
      </p:pic>
      <p:sp>
        <p:nvSpPr>
          <p:cNvPr id="11" name="Title 1">
            <a:extLst>
              <a:ext uri="{FF2B5EF4-FFF2-40B4-BE49-F238E27FC236}">
                <a16:creationId xmlns:a16="http://schemas.microsoft.com/office/drawing/2014/main" id="{F532DA27-0555-09BC-38D3-823E87F03F71}"/>
              </a:ext>
            </a:extLst>
          </p:cNvPr>
          <p:cNvSpPr>
            <a:spLocks noGrp="1"/>
          </p:cNvSpPr>
          <p:nvPr/>
        </p:nvSpPr>
        <p:spPr>
          <a:xfrm>
            <a:off x="376296" y="576202"/>
            <a:ext cx="8264407" cy="56021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b="1" kern="1200">
                <a:solidFill>
                  <a:schemeClr val="bg1"/>
                </a:solidFill>
                <a:latin typeface="Arial" panose="020B0604020202020204" pitchFamily="34" charset="0"/>
                <a:ea typeface="+mj-ea"/>
                <a:cs typeface="Arial" panose="020B0604020202020204" pitchFamily="34" charset="0"/>
              </a:defRPr>
            </a:lvl1pPr>
          </a:lstStyle>
          <a:p>
            <a:pPr algn="l"/>
            <a:r>
              <a:rPr lang="en-US" sz="4200">
                <a:solidFill>
                  <a:srgbClr val="FFFFFF"/>
                </a:solidFill>
                <a:latin typeface="Arial"/>
                <a:cs typeface="Arial"/>
              </a:rPr>
              <a:t>Charity Challenge</a:t>
            </a:r>
            <a:endParaRPr lang="en-US"/>
          </a:p>
        </p:txBody>
      </p:sp>
    </p:spTree>
    <p:extLst>
      <p:ext uri="{BB962C8B-B14F-4D97-AF65-F5344CB8AC3E}">
        <p14:creationId xmlns:p14="http://schemas.microsoft.com/office/powerpoint/2010/main" val="14754467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DB5D9-71A0-5C8F-F8F1-1B817895732A}"/>
            </a:ext>
          </a:extLst>
        </p:cNvPr>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169C0309-F73B-D4CC-7B0A-8448421B7715}"/>
              </a:ext>
            </a:extLst>
          </p:cNvPr>
          <p:cNvSpPr>
            <a:spLocks noGrp="1"/>
          </p:cNvSpPr>
          <p:nvPr/>
        </p:nvSpPr>
        <p:spPr>
          <a:xfrm>
            <a:off x="378232" y="1714678"/>
            <a:ext cx="11191941" cy="467258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Zilla Slab"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Courier New" panose="02070309020205020404" pitchFamily="49" charset="0"/>
              <a:buChar char="o"/>
              <a:defRPr sz="2400" kern="1200">
                <a:solidFill>
                  <a:schemeClr val="tx1"/>
                </a:solidFill>
                <a:latin typeface="Arial" panose="020B0604020202020204" pitchFamily="34" charset="0"/>
                <a:ea typeface="Zilla Slab" pitchFamily="2" charset="0"/>
                <a:cs typeface="Arial" panose="020B0604020202020204" pitchFamily="34" charset="0"/>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Arial" panose="020B0604020202020204" pitchFamily="34" charset="0"/>
                <a:ea typeface="Zilla Slab" pitchFamily="2" charset="0"/>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4pPr>
            <a:lvl5pPr marL="20574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en-US" sz="1600">
                <a:solidFill>
                  <a:srgbClr val="00345D"/>
                </a:solidFill>
                <a:latin typeface="Arial"/>
                <a:cs typeface="Arial"/>
              </a:rPr>
              <a:t>Mid-Ohio Market — offers a new, dignified, no-cost shopping experience.</a:t>
            </a:r>
          </a:p>
          <a:p>
            <a:pPr>
              <a:buNone/>
            </a:pPr>
            <a:r>
              <a:rPr lang="en-US" sz="1600">
                <a:solidFill>
                  <a:srgbClr val="00345D"/>
                </a:solidFill>
                <a:latin typeface="Arial"/>
                <a:cs typeface="Arial"/>
              </a:rPr>
              <a:t>Mid-Ohio Farm — brings fresh food, education, and community together.</a:t>
            </a:r>
            <a:endParaRPr lang="en-US" sz="1600">
              <a:solidFill>
                <a:srgbClr val="00345D"/>
              </a:solidFill>
            </a:endParaRPr>
          </a:p>
          <a:p>
            <a:pPr>
              <a:buNone/>
            </a:pPr>
            <a:r>
              <a:rPr lang="en-US" sz="1600">
                <a:solidFill>
                  <a:srgbClr val="00345D"/>
                </a:solidFill>
                <a:latin typeface="Arial"/>
                <a:cs typeface="Arial"/>
              </a:rPr>
              <a:t>Mid-Ohio Foodbank — the largest food bank in Ohio, Mid-Ohio Foodbank works with more than 600 local charities and programs to help neighbors in 20 counties find fresh, healthy food when and where they need it. The foodbank collects and grows fresh food, turns it into healthy meals, and makes it easy for people to get help.</a:t>
            </a:r>
            <a:endParaRPr lang="en-US" sz="1600">
              <a:solidFill>
                <a:srgbClr val="000000"/>
              </a:solidFill>
            </a:endParaRPr>
          </a:p>
          <a:p>
            <a:pPr>
              <a:buNone/>
            </a:pPr>
            <a:r>
              <a:rPr lang="en-US" sz="1600">
                <a:solidFill>
                  <a:srgbClr val="00345D"/>
                </a:solidFill>
                <a:latin typeface="Arial"/>
                <a:cs typeface="Arial"/>
              </a:rPr>
              <a:t>Mid-Ohio Kitchen — serves delicious meals to the community with dignity and care.</a:t>
            </a:r>
          </a:p>
          <a:p>
            <a:pPr>
              <a:buNone/>
            </a:pPr>
            <a:r>
              <a:rPr lang="en-US" sz="1600">
                <a:solidFill>
                  <a:srgbClr val="00345D"/>
                </a:solidFill>
                <a:latin typeface="Arial"/>
                <a:cs typeface="Arial"/>
              </a:rPr>
              <a:t>Mid-Ohio Farmacy — connects patients with healthy foods. It’s a collaboration between MOFC, health care providers, and insurers. MOFC doesn't prescribe medication. Rather, the organization offers a nutritious food ‘</a:t>
            </a:r>
            <a:r>
              <a:rPr lang="en-US" sz="1600" err="1">
                <a:solidFill>
                  <a:srgbClr val="00345D"/>
                </a:solidFill>
                <a:latin typeface="Arial"/>
                <a:cs typeface="Arial"/>
              </a:rPr>
              <a:t>farmacy</a:t>
            </a:r>
            <a:r>
              <a:rPr lang="en-US" sz="1600">
                <a:solidFill>
                  <a:srgbClr val="00345D"/>
                </a:solidFill>
                <a:latin typeface="Arial"/>
                <a:cs typeface="Arial"/>
              </a:rPr>
              <a:t>’ helping with chronic disease and food insecurity.</a:t>
            </a:r>
            <a:endParaRPr lang="en-US" sz="1600">
              <a:solidFill>
                <a:srgbClr val="000000"/>
              </a:solidFill>
              <a:latin typeface="Arial"/>
              <a:cs typeface="Arial"/>
            </a:endParaRPr>
          </a:p>
          <a:p>
            <a:pPr>
              <a:buNone/>
            </a:pPr>
            <a:endParaRPr lang="en-US" sz="1300">
              <a:solidFill>
                <a:srgbClr val="00345D"/>
              </a:solidFill>
            </a:endParaRPr>
          </a:p>
        </p:txBody>
      </p:sp>
      <p:sp>
        <p:nvSpPr>
          <p:cNvPr id="5" name="Rectangle 4">
            <a:extLst>
              <a:ext uri="{FF2B5EF4-FFF2-40B4-BE49-F238E27FC236}">
                <a16:creationId xmlns:a16="http://schemas.microsoft.com/office/drawing/2014/main" id="{6BC9A53E-CF95-E7E9-21AF-A6E22B62B7E6}"/>
              </a:ext>
            </a:extLst>
          </p:cNvPr>
          <p:cNvSpPr/>
          <p:nvPr/>
        </p:nvSpPr>
        <p:spPr>
          <a:xfrm>
            <a:off x="0" y="-39758"/>
            <a:ext cx="12193057" cy="1232959"/>
          </a:xfrm>
          <a:prstGeom prst="rect">
            <a:avLst/>
          </a:prstGeom>
          <a:solidFill>
            <a:srgbClr val="1D78BE"/>
          </a:solidFill>
          <a:ln>
            <a:solidFill>
              <a:srgbClr val="1D78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qr code with a logo&#10;&#10;Description automatically generated">
            <a:extLst>
              <a:ext uri="{FF2B5EF4-FFF2-40B4-BE49-F238E27FC236}">
                <a16:creationId xmlns:a16="http://schemas.microsoft.com/office/drawing/2014/main" id="{0AD9D884-EF0C-43A3-5094-8172F5953302}"/>
              </a:ext>
            </a:extLst>
          </p:cNvPr>
          <p:cNvPicPr>
            <a:picLocks noChangeAspect="1"/>
          </p:cNvPicPr>
          <p:nvPr/>
        </p:nvPicPr>
        <p:blipFill>
          <a:blip r:embed="rId2"/>
          <a:stretch>
            <a:fillRect/>
          </a:stretch>
        </p:blipFill>
        <p:spPr>
          <a:xfrm flipH="1">
            <a:off x="11078818" y="89453"/>
            <a:ext cx="1046921" cy="1046922"/>
          </a:xfrm>
          <a:prstGeom prst="rect">
            <a:avLst/>
          </a:prstGeom>
        </p:spPr>
      </p:pic>
      <p:sp>
        <p:nvSpPr>
          <p:cNvPr id="11" name="Title 1">
            <a:extLst>
              <a:ext uri="{FF2B5EF4-FFF2-40B4-BE49-F238E27FC236}">
                <a16:creationId xmlns:a16="http://schemas.microsoft.com/office/drawing/2014/main" id="{0D23B465-4B9B-C255-83C4-0E88500BE09D}"/>
              </a:ext>
            </a:extLst>
          </p:cNvPr>
          <p:cNvSpPr>
            <a:spLocks noGrp="1"/>
          </p:cNvSpPr>
          <p:nvPr/>
        </p:nvSpPr>
        <p:spPr>
          <a:xfrm>
            <a:off x="376296" y="576202"/>
            <a:ext cx="10507676" cy="6171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b="1" kern="1200">
                <a:solidFill>
                  <a:schemeClr val="bg1"/>
                </a:solidFill>
                <a:latin typeface="Arial" panose="020B0604020202020204" pitchFamily="34" charset="0"/>
                <a:ea typeface="+mj-ea"/>
                <a:cs typeface="Arial" panose="020B0604020202020204" pitchFamily="34" charset="0"/>
              </a:defRPr>
            </a:lvl1pPr>
          </a:lstStyle>
          <a:p>
            <a:pPr algn="l"/>
            <a:r>
              <a:rPr lang="en-US" sz="4200">
                <a:solidFill>
                  <a:srgbClr val="FFFFFF"/>
                </a:solidFill>
                <a:latin typeface="Arial"/>
                <a:cs typeface="Arial"/>
              </a:rPr>
              <a:t>Mid-Ohio Food Collective Programs</a:t>
            </a:r>
            <a:endParaRPr lang="en-US"/>
          </a:p>
        </p:txBody>
      </p:sp>
    </p:spTree>
    <p:extLst>
      <p:ext uri="{BB962C8B-B14F-4D97-AF65-F5344CB8AC3E}">
        <p14:creationId xmlns:p14="http://schemas.microsoft.com/office/powerpoint/2010/main" val="27391065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DA26B2-8D7F-D80F-7D21-CC1E99C1B1FA}"/>
            </a:ext>
          </a:extLst>
        </p:cNvPr>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B3FE8D7C-CEDC-1244-03C1-7ED9C2777CA2}"/>
              </a:ext>
            </a:extLst>
          </p:cNvPr>
          <p:cNvSpPr>
            <a:spLocks noGrp="1"/>
          </p:cNvSpPr>
          <p:nvPr/>
        </p:nvSpPr>
        <p:spPr>
          <a:xfrm>
            <a:off x="5017074" y="1199994"/>
            <a:ext cx="6379309" cy="510706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Zilla Slab"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Courier New" panose="02070309020205020404" pitchFamily="49" charset="0"/>
              <a:buChar char="o"/>
              <a:defRPr sz="2400" kern="1200">
                <a:solidFill>
                  <a:schemeClr val="tx1"/>
                </a:solidFill>
                <a:latin typeface="Arial" panose="020B0604020202020204" pitchFamily="34" charset="0"/>
                <a:ea typeface="Zilla Slab" pitchFamily="2" charset="0"/>
                <a:cs typeface="Arial" panose="020B0604020202020204" pitchFamily="34" charset="0"/>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Arial" panose="020B0604020202020204" pitchFamily="34" charset="0"/>
                <a:ea typeface="Zilla Slab" pitchFamily="2" charset="0"/>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4pPr>
            <a:lvl5pPr marL="20574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endParaRPr lang="en-US" sz="1600">
              <a:solidFill>
                <a:srgbClr val="00345D"/>
              </a:solidFill>
            </a:endParaRPr>
          </a:p>
          <a:p>
            <a:pPr>
              <a:buNone/>
            </a:pPr>
            <a:endParaRPr lang="en-US" sz="1300">
              <a:solidFill>
                <a:srgbClr val="00345D"/>
              </a:solidFill>
            </a:endParaRPr>
          </a:p>
        </p:txBody>
      </p:sp>
      <p:sp>
        <p:nvSpPr>
          <p:cNvPr id="5" name="Rectangle 4">
            <a:extLst>
              <a:ext uri="{FF2B5EF4-FFF2-40B4-BE49-F238E27FC236}">
                <a16:creationId xmlns:a16="http://schemas.microsoft.com/office/drawing/2014/main" id="{12EDB8C3-DD2D-B9D6-07CC-AB69D9A5A717}"/>
              </a:ext>
            </a:extLst>
          </p:cNvPr>
          <p:cNvSpPr/>
          <p:nvPr/>
        </p:nvSpPr>
        <p:spPr>
          <a:xfrm>
            <a:off x="0" y="-39758"/>
            <a:ext cx="12193057" cy="1232959"/>
          </a:xfrm>
          <a:prstGeom prst="rect">
            <a:avLst/>
          </a:prstGeom>
          <a:solidFill>
            <a:srgbClr val="1D78BE"/>
          </a:solidFill>
          <a:ln>
            <a:solidFill>
              <a:srgbClr val="1D78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qr code with a logo&#10;&#10;Description automatically generated">
            <a:extLst>
              <a:ext uri="{FF2B5EF4-FFF2-40B4-BE49-F238E27FC236}">
                <a16:creationId xmlns:a16="http://schemas.microsoft.com/office/drawing/2014/main" id="{326D45A3-3333-77D8-FBFE-E40858543269}"/>
              </a:ext>
            </a:extLst>
          </p:cNvPr>
          <p:cNvPicPr>
            <a:picLocks noChangeAspect="1"/>
          </p:cNvPicPr>
          <p:nvPr/>
        </p:nvPicPr>
        <p:blipFill>
          <a:blip r:embed="rId3"/>
          <a:stretch>
            <a:fillRect/>
          </a:stretch>
        </p:blipFill>
        <p:spPr>
          <a:xfrm flipH="1">
            <a:off x="11078818" y="89453"/>
            <a:ext cx="1046921" cy="1046922"/>
          </a:xfrm>
          <a:prstGeom prst="rect">
            <a:avLst/>
          </a:prstGeom>
        </p:spPr>
      </p:pic>
      <p:sp>
        <p:nvSpPr>
          <p:cNvPr id="11" name="Title 1">
            <a:extLst>
              <a:ext uri="{FF2B5EF4-FFF2-40B4-BE49-F238E27FC236}">
                <a16:creationId xmlns:a16="http://schemas.microsoft.com/office/drawing/2014/main" id="{917FA555-BD14-FD8D-2FE6-3428D1469373}"/>
              </a:ext>
            </a:extLst>
          </p:cNvPr>
          <p:cNvSpPr>
            <a:spLocks noGrp="1"/>
          </p:cNvSpPr>
          <p:nvPr/>
        </p:nvSpPr>
        <p:spPr>
          <a:xfrm>
            <a:off x="376296" y="576202"/>
            <a:ext cx="10507676" cy="6171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b="1" kern="1200">
                <a:solidFill>
                  <a:schemeClr val="bg1"/>
                </a:solidFill>
                <a:latin typeface="Arial" panose="020B0604020202020204" pitchFamily="34" charset="0"/>
                <a:ea typeface="+mj-ea"/>
                <a:cs typeface="Arial" panose="020B0604020202020204" pitchFamily="34" charset="0"/>
              </a:defRPr>
            </a:lvl1pPr>
          </a:lstStyle>
          <a:p>
            <a:pPr algn="l"/>
            <a:r>
              <a:rPr lang="en-US" sz="4200">
                <a:solidFill>
                  <a:srgbClr val="FFFFFF"/>
                </a:solidFill>
                <a:latin typeface="Arial"/>
                <a:cs typeface="Arial"/>
              </a:rPr>
              <a:t>Charity Challenge</a:t>
            </a:r>
            <a:endParaRPr lang="en-US" sz="4200"/>
          </a:p>
        </p:txBody>
      </p:sp>
      <p:pic>
        <p:nvPicPr>
          <p:cNvPr id="2" name="Picture 1">
            <a:extLst>
              <a:ext uri="{FF2B5EF4-FFF2-40B4-BE49-F238E27FC236}">
                <a16:creationId xmlns:a16="http://schemas.microsoft.com/office/drawing/2014/main" id="{83F82473-C8BC-1BEE-1A06-35B08ACFE762}"/>
              </a:ext>
            </a:extLst>
          </p:cNvPr>
          <p:cNvPicPr>
            <a:picLocks noChangeAspect="1"/>
          </p:cNvPicPr>
          <p:nvPr/>
        </p:nvPicPr>
        <p:blipFill>
          <a:blip r:embed="rId4"/>
          <a:stretch>
            <a:fillRect/>
          </a:stretch>
        </p:blipFill>
        <p:spPr>
          <a:xfrm>
            <a:off x="80211" y="1327651"/>
            <a:ext cx="3034633" cy="1696119"/>
          </a:xfrm>
          <a:prstGeom prst="rect">
            <a:avLst/>
          </a:prstGeom>
        </p:spPr>
      </p:pic>
      <p:pic>
        <p:nvPicPr>
          <p:cNvPr id="3" name="Picture 2">
            <a:extLst>
              <a:ext uri="{FF2B5EF4-FFF2-40B4-BE49-F238E27FC236}">
                <a16:creationId xmlns:a16="http://schemas.microsoft.com/office/drawing/2014/main" id="{2078E811-9920-B824-6EA6-5E56823927C0}"/>
              </a:ext>
            </a:extLst>
          </p:cNvPr>
          <p:cNvPicPr>
            <a:picLocks noChangeAspect="1"/>
          </p:cNvPicPr>
          <p:nvPr/>
        </p:nvPicPr>
        <p:blipFill>
          <a:blip r:embed="rId5"/>
          <a:srcRect t="3839" b="4641"/>
          <a:stretch>
            <a:fillRect/>
          </a:stretch>
        </p:blipFill>
        <p:spPr>
          <a:xfrm>
            <a:off x="137916" y="4523149"/>
            <a:ext cx="2465137" cy="2211638"/>
          </a:xfrm>
          <a:prstGeom prst="rect">
            <a:avLst/>
          </a:prstGeom>
        </p:spPr>
      </p:pic>
      <p:pic>
        <p:nvPicPr>
          <p:cNvPr id="4" name="Picture 3">
            <a:extLst>
              <a:ext uri="{FF2B5EF4-FFF2-40B4-BE49-F238E27FC236}">
                <a16:creationId xmlns:a16="http://schemas.microsoft.com/office/drawing/2014/main" id="{7DCA7257-A8E0-8D37-8FD8-276B63D9CA1E}"/>
              </a:ext>
            </a:extLst>
          </p:cNvPr>
          <p:cNvPicPr>
            <a:picLocks noChangeAspect="1"/>
          </p:cNvPicPr>
          <p:nvPr/>
        </p:nvPicPr>
        <p:blipFill>
          <a:blip r:embed="rId6"/>
          <a:stretch>
            <a:fillRect/>
          </a:stretch>
        </p:blipFill>
        <p:spPr>
          <a:xfrm>
            <a:off x="2718648" y="4511267"/>
            <a:ext cx="2724819" cy="2204119"/>
          </a:xfrm>
          <a:prstGeom prst="rect">
            <a:avLst/>
          </a:prstGeom>
        </p:spPr>
      </p:pic>
      <p:pic>
        <p:nvPicPr>
          <p:cNvPr id="8" name="Picture 7">
            <a:extLst>
              <a:ext uri="{FF2B5EF4-FFF2-40B4-BE49-F238E27FC236}">
                <a16:creationId xmlns:a16="http://schemas.microsoft.com/office/drawing/2014/main" id="{3DCE9B03-B7BE-E0DA-59CB-EE826FA384CF}"/>
              </a:ext>
            </a:extLst>
          </p:cNvPr>
          <p:cNvPicPr>
            <a:picLocks noChangeAspect="1"/>
          </p:cNvPicPr>
          <p:nvPr/>
        </p:nvPicPr>
        <p:blipFill>
          <a:blip r:embed="rId7"/>
          <a:stretch>
            <a:fillRect/>
          </a:stretch>
        </p:blipFill>
        <p:spPr>
          <a:xfrm>
            <a:off x="5528130" y="4523149"/>
            <a:ext cx="3325061" cy="2197435"/>
          </a:xfrm>
          <a:prstGeom prst="rect">
            <a:avLst/>
          </a:prstGeom>
        </p:spPr>
      </p:pic>
      <p:pic>
        <p:nvPicPr>
          <p:cNvPr id="9" name="Picture 8">
            <a:extLst>
              <a:ext uri="{FF2B5EF4-FFF2-40B4-BE49-F238E27FC236}">
                <a16:creationId xmlns:a16="http://schemas.microsoft.com/office/drawing/2014/main" id="{A7B9C9D7-59D5-8F57-E4C3-55D16477E093}"/>
              </a:ext>
            </a:extLst>
          </p:cNvPr>
          <p:cNvPicPr>
            <a:picLocks noChangeAspect="1"/>
          </p:cNvPicPr>
          <p:nvPr/>
        </p:nvPicPr>
        <p:blipFill>
          <a:blip r:embed="rId8"/>
          <a:srcRect r="4042"/>
          <a:stretch>
            <a:fillRect/>
          </a:stretch>
        </p:blipFill>
        <p:spPr>
          <a:xfrm>
            <a:off x="8968787" y="4516047"/>
            <a:ext cx="3085298" cy="2211638"/>
          </a:xfrm>
          <a:prstGeom prst="rect">
            <a:avLst/>
          </a:prstGeom>
        </p:spPr>
      </p:pic>
      <p:sp>
        <p:nvSpPr>
          <p:cNvPr id="16" name="TextBox 15">
            <a:extLst>
              <a:ext uri="{FF2B5EF4-FFF2-40B4-BE49-F238E27FC236}">
                <a16:creationId xmlns:a16="http://schemas.microsoft.com/office/drawing/2014/main" id="{9A447DDC-F90E-E7DE-B9B8-17C99C089314}"/>
              </a:ext>
            </a:extLst>
          </p:cNvPr>
          <p:cNvSpPr txBox="1"/>
          <p:nvPr/>
        </p:nvSpPr>
        <p:spPr>
          <a:xfrm>
            <a:off x="137916" y="3091598"/>
            <a:ext cx="4430485"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00345D"/>
                </a:solidFill>
                <a:latin typeface="Arial"/>
                <a:cs typeface="Arial"/>
              </a:rPr>
              <a:t>Donate Directly: </a:t>
            </a:r>
            <a:r>
              <a:rPr lang="en-US">
                <a:solidFill>
                  <a:srgbClr val="00345D"/>
                </a:solidFill>
                <a:latin typeface="Arial"/>
                <a:cs typeface="Arial"/>
                <a:hlinkClick r:id="rId9"/>
              </a:rPr>
              <a:t>NVMM – 9/11 Service Day</a:t>
            </a:r>
          </a:p>
          <a:p>
            <a:r>
              <a:rPr lang="en-US">
                <a:solidFill>
                  <a:srgbClr val="00345D"/>
                </a:solidFill>
                <a:latin typeface="Arial" panose="020B0604020202020204" pitchFamily="34" charset="0"/>
                <a:cs typeface="Arial" panose="020B0604020202020204" pitchFamily="34" charset="0"/>
              </a:rPr>
              <a:t>Email receipts: </a:t>
            </a:r>
            <a:r>
              <a:rPr lang="en-US">
                <a:solidFill>
                  <a:srgbClr val="00345D"/>
                </a:solidFill>
                <a:latin typeface="Arial" panose="020B0604020202020204" pitchFamily="34" charset="0"/>
                <a:cs typeface="Arial" panose="020B0604020202020204" pitchFamily="34" charset="0"/>
                <a:hlinkClick r:id="rId10">
                  <a:extLst>
                    <a:ext uri="{A12FA001-AC4F-418D-AE19-62706E023703}">
                      <ahyp:hlinkClr xmlns:ahyp="http://schemas.microsoft.com/office/drawing/2018/hyperlinkcolor" val="tx"/>
                    </a:ext>
                  </a:extLst>
                </a:hlinkClick>
              </a:rPr>
              <a:t>cup@columbussports.org</a:t>
            </a:r>
            <a:endParaRPr lang="en-US">
              <a:solidFill>
                <a:srgbClr val="00345D"/>
              </a:solidFill>
              <a:latin typeface="Arial" panose="020B0604020202020204" pitchFamily="34" charset="0"/>
              <a:cs typeface="Arial" panose="020B0604020202020204" pitchFamily="34" charset="0"/>
            </a:endParaRPr>
          </a:p>
          <a:p>
            <a:r>
              <a:rPr lang="en-US" b="1">
                <a:solidFill>
                  <a:srgbClr val="00345D"/>
                </a:solidFill>
                <a:latin typeface="Arial" panose="020B0604020202020204" pitchFamily="34" charset="0"/>
                <a:cs typeface="Arial" panose="020B0604020202020204" pitchFamily="34" charset="0"/>
              </a:rPr>
              <a:t>Each ($1) donation is worth 1 point. </a:t>
            </a:r>
          </a:p>
        </p:txBody>
      </p:sp>
      <p:sp>
        <p:nvSpPr>
          <p:cNvPr id="18" name="TextBox 17">
            <a:extLst>
              <a:ext uri="{FF2B5EF4-FFF2-40B4-BE49-F238E27FC236}">
                <a16:creationId xmlns:a16="http://schemas.microsoft.com/office/drawing/2014/main" id="{6647A6DE-12E5-FED4-815F-3A2503EA185F}"/>
              </a:ext>
            </a:extLst>
          </p:cNvPr>
          <p:cNvSpPr txBox="1"/>
          <p:nvPr/>
        </p:nvSpPr>
        <p:spPr>
          <a:xfrm>
            <a:off x="5065086" y="2906932"/>
            <a:ext cx="6988998" cy="1569660"/>
          </a:xfrm>
          <a:prstGeom prst="rect">
            <a:avLst/>
          </a:prstGeom>
          <a:noFill/>
        </p:spPr>
        <p:txBody>
          <a:bodyPr wrap="square" rtlCol="0">
            <a:spAutoFit/>
          </a:bodyPr>
          <a:lstStyle/>
          <a:p>
            <a:r>
              <a:rPr lang="en-US" sz="1600">
                <a:solidFill>
                  <a:srgbClr val="00345D"/>
                </a:solidFill>
              </a:rPr>
              <a:t>On September 11, 2026, the National Veterans Memorial and Museum (NVMM) will host its first Service In Action Day in partnership with 9/11Day.org, the City of Columbus, Mid-Ohio Food Collective, local schools, and community volunteers. Columbus is one of only 50 cities selected by 9/11Day.org nationwide to participate on this National Day of Service, with NVMM serving as the official host site for the community.</a:t>
            </a:r>
          </a:p>
        </p:txBody>
      </p:sp>
      <p:sp>
        <p:nvSpPr>
          <p:cNvPr id="19" name="TextBox 18">
            <a:extLst>
              <a:ext uri="{FF2B5EF4-FFF2-40B4-BE49-F238E27FC236}">
                <a16:creationId xmlns:a16="http://schemas.microsoft.com/office/drawing/2014/main" id="{6D0895E1-0C73-E4D2-A2E9-810F03744C68}"/>
              </a:ext>
            </a:extLst>
          </p:cNvPr>
          <p:cNvSpPr txBox="1"/>
          <p:nvPr/>
        </p:nvSpPr>
        <p:spPr>
          <a:xfrm>
            <a:off x="5017074" y="1236133"/>
            <a:ext cx="6924990" cy="1323439"/>
          </a:xfrm>
          <a:prstGeom prst="rect">
            <a:avLst/>
          </a:prstGeom>
          <a:noFill/>
        </p:spPr>
        <p:txBody>
          <a:bodyPr wrap="square" rtlCol="0">
            <a:spAutoFit/>
          </a:bodyPr>
          <a:lstStyle/>
          <a:p>
            <a:r>
              <a:rPr lang="en-US" sz="1600">
                <a:solidFill>
                  <a:srgbClr val="00345D"/>
                </a:solidFill>
              </a:rPr>
              <a:t>There’s only one Museum in America that honors ALL our Veterans – from all branches of service, and from all eras of our nation’s proud history of military service, both peacetime and wartime. The National Veterans Memorial and Museum is a powerful and personal experience designed to give a voice to every man and woman who answered the call for our country.</a:t>
            </a:r>
          </a:p>
        </p:txBody>
      </p:sp>
    </p:spTree>
    <p:extLst>
      <p:ext uri="{BB962C8B-B14F-4D97-AF65-F5344CB8AC3E}">
        <p14:creationId xmlns:p14="http://schemas.microsoft.com/office/powerpoint/2010/main" val="14468593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531055-37A1-A88F-8659-5A0577F9EF03}"/>
            </a:ext>
          </a:extLst>
        </p:cNvPr>
        <p:cNvGrpSpPr/>
        <p:nvPr/>
      </p:nvGrpSpPr>
      <p:grpSpPr>
        <a:xfrm>
          <a:off x="0" y="0"/>
          <a:ext cx="0" cy="0"/>
          <a:chOff x="0" y="0"/>
          <a:chExt cx="0" cy="0"/>
        </a:xfrm>
      </p:grpSpPr>
      <p:pic>
        <p:nvPicPr>
          <p:cNvPr id="2" name="Picture 1" descr="A group of people standing behind a table with food items&#10;&#10;Description automatically generated">
            <a:extLst>
              <a:ext uri="{FF2B5EF4-FFF2-40B4-BE49-F238E27FC236}">
                <a16:creationId xmlns:a16="http://schemas.microsoft.com/office/drawing/2014/main" id="{E342688E-E197-4212-0EA2-4319C4DAB726}"/>
              </a:ext>
            </a:extLst>
          </p:cNvPr>
          <p:cNvPicPr>
            <a:picLocks noChangeAspect="1"/>
          </p:cNvPicPr>
          <p:nvPr/>
        </p:nvPicPr>
        <p:blipFill>
          <a:blip r:embed="rId2"/>
          <a:stretch>
            <a:fillRect/>
          </a:stretch>
        </p:blipFill>
        <p:spPr>
          <a:xfrm>
            <a:off x="6903881" y="2327521"/>
            <a:ext cx="4544633" cy="3061550"/>
          </a:xfrm>
          <a:prstGeom prst="rect">
            <a:avLst/>
          </a:prstGeom>
          <a:ln>
            <a:noFill/>
          </a:ln>
          <a:effectLst>
            <a:outerShdw blurRad="292100" dist="139700" dir="2700000" algn="tl" rotWithShape="0">
              <a:srgbClr val="333333">
                <a:alpha val="65000"/>
              </a:srgbClr>
            </a:outerShdw>
          </a:effectLst>
        </p:spPr>
      </p:pic>
      <p:sp>
        <p:nvSpPr>
          <p:cNvPr id="96" name="Content Placeholder 2">
            <a:extLst>
              <a:ext uri="{FF2B5EF4-FFF2-40B4-BE49-F238E27FC236}">
                <a16:creationId xmlns:a16="http://schemas.microsoft.com/office/drawing/2014/main" id="{7AA0CED4-4EBA-B597-0B4E-A58832E30CF4}"/>
              </a:ext>
            </a:extLst>
          </p:cNvPr>
          <p:cNvSpPr>
            <a:spLocks noGrp="1"/>
          </p:cNvSpPr>
          <p:nvPr/>
        </p:nvSpPr>
        <p:spPr>
          <a:xfrm>
            <a:off x="373313" y="2338025"/>
            <a:ext cx="5595695" cy="3882189"/>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Zilla Slab"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Courier New" panose="02070309020205020404" pitchFamily="49" charset="0"/>
              <a:buChar char="o"/>
              <a:defRPr sz="2400" kern="1200">
                <a:solidFill>
                  <a:schemeClr val="tx1"/>
                </a:solidFill>
                <a:latin typeface="Arial" panose="020B0604020202020204" pitchFamily="34" charset="0"/>
                <a:ea typeface="Zilla Slab" pitchFamily="2" charset="0"/>
                <a:cs typeface="Arial" panose="020B0604020202020204" pitchFamily="34" charset="0"/>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Arial" panose="020B0604020202020204" pitchFamily="34" charset="0"/>
                <a:ea typeface="Zilla Slab" pitchFamily="2" charset="0"/>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4pPr>
            <a:lvl5pPr marL="20574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r>
              <a:rPr lang="en-US" sz="2000">
                <a:solidFill>
                  <a:srgbClr val="00345D"/>
                </a:solidFill>
                <a:latin typeface="Arial"/>
                <a:cs typeface="Arial"/>
              </a:rPr>
              <a:t>Tailgate Zone Map – coming soon!</a:t>
            </a:r>
          </a:p>
          <a:p>
            <a:pPr marL="342900" indent="-342900"/>
            <a:r>
              <a:rPr lang="en-US" sz="2000">
                <a:solidFill>
                  <a:srgbClr val="00345D"/>
                </a:solidFill>
                <a:latin typeface="Arial"/>
                <a:cs typeface="Arial"/>
              </a:rPr>
              <a:t>Provided items:</a:t>
            </a:r>
            <a:endParaRPr lang="en-US"/>
          </a:p>
          <a:p>
            <a:pPr lvl="1"/>
            <a:r>
              <a:rPr lang="en-US" sz="1600">
                <a:solidFill>
                  <a:srgbClr val="00345D"/>
                </a:solidFill>
                <a:latin typeface="Arial"/>
                <a:cs typeface="Arial"/>
              </a:rPr>
              <a:t>10x10 tent (1)</a:t>
            </a:r>
          </a:p>
          <a:p>
            <a:pPr lvl="1"/>
            <a:r>
              <a:rPr lang="en-US" sz="1600">
                <a:solidFill>
                  <a:srgbClr val="00345D"/>
                </a:solidFill>
                <a:latin typeface="Arial"/>
                <a:cs typeface="Arial"/>
              </a:rPr>
              <a:t>Table (1)</a:t>
            </a:r>
          </a:p>
          <a:p>
            <a:pPr lvl="1"/>
            <a:r>
              <a:rPr lang="en-US" sz="1600">
                <a:solidFill>
                  <a:srgbClr val="00345D"/>
                </a:solidFill>
                <a:latin typeface="Arial"/>
                <a:cs typeface="Arial"/>
              </a:rPr>
              <a:t>Chairs (2)</a:t>
            </a:r>
          </a:p>
          <a:p>
            <a:pPr marL="342900" indent="-342900"/>
            <a:r>
              <a:rPr lang="en-US" sz="2000">
                <a:solidFill>
                  <a:srgbClr val="00345D"/>
                </a:solidFill>
                <a:latin typeface="Arial"/>
                <a:cs typeface="Arial"/>
              </a:rPr>
              <a:t>Bring extra chairs &amp; tables</a:t>
            </a:r>
          </a:p>
          <a:p>
            <a:pPr marL="342900" indent="-342900"/>
            <a:r>
              <a:rPr lang="en-US" sz="2000">
                <a:solidFill>
                  <a:srgbClr val="00345D"/>
                </a:solidFill>
                <a:latin typeface="Arial"/>
                <a:cs typeface="Arial"/>
              </a:rPr>
              <a:t>No stakes in the grass, weights only</a:t>
            </a:r>
          </a:p>
          <a:p>
            <a:pPr marL="342900" indent="-342900"/>
            <a:r>
              <a:rPr lang="en-US" sz="2000">
                <a:solidFill>
                  <a:srgbClr val="00345D"/>
                </a:solidFill>
                <a:latin typeface="Arial"/>
                <a:cs typeface="Arial"/>
              </a:rPr>
              <a:t>Coolers subject to search</a:t>
            </a:r>
          </a:p>
          <a:p>
            <a:pPr marL="342900" indent="-342900"/>
            <a:r>
              <a:rPr lang="en-US" sz="2000">
                <a:solidFill>
                  <a:srgbClr val="00345D"/>
                </a:solidFill>
                <a:latin typeface="Arial"/>
                <a:cs typeface="Arial"/>
              </a:rPr>
              <a:t>Decorate with spirit!</a:t>
            </a:r>
          </a:p>
          <a:p>
            <a:pPr lvl="1"/>
            <a:r>
              <a:rPr lang="en-US" sz="1600">
                <a:solidFill>
                  <a:srgbClr val="00345D"/>
                </a:solidFill>
                <a:latin typeface="Arial"/>
                <a:cs typeface="Arial"/>
              </a:rPr>
              <a:t>25 additional points to the Most Spirited Tailgate</a:t>
            </a:r>
          </a:p>
          <a:p>
            <a:pPr indent="-342900">
              <a:buFont typeface="Arial" panose="02070309020205020404" pitchFamily="49" charset="0"/>
              <a:buChar char="•"/>
            </a:pPr>
            <a:r>
              <a:rPr lang="en-US" sz="2000" dirty="0">
                <a:solidFill>
                  <a:srgbClr val="00345D"/>
                </a:solidFill>
                <a:latin typeface="Arial"/>
                <a:cs typeface="Arial"/>
                <a:hlinkClick r:id="rId3"/>
              </a:rPr>
              <a:t>Tailgate Zone page</a:t>
            </a:r>
            <a:endParaRPr lang="en-US" sz="2000" dirty="0">
              <a:solidFill>
                <a:srgbClr val="00345D"/>
              </a:solidFill>
              <a:latin typeface="Arial"/>
              <a:cs typeface="Arial"/>
            </a:endParaRPr>
          </a:p>
          <a:p>
            <a:pPr marL="457200" lvl="1" indent="0">
              <a:buNone/>
            </a:pPr>
            <a:endParaRPr lang="en-US" sz="1600" dirty="0">
              <a:solidFill>
                <a:srgbClr val="00345D"/>
              </a:solidFill>
              <a:latin typeface="Arial"/>
              <a:cs typeface="Arial"/>
            </a:endParaRPr>
          </a:p>
          <a:p>
            <a:pPr marL="800100" lvl="1" indent="-342900">
              <a:lnSpc>
                <a:spcPct val="100000"/>
              </a:lnSpc>
              <a:buFont typeface="Courier New" panose="020B0604020202020204" pitchFamily="34" charset="0"/>
              <a:buChar char="o"/>
            </a:pPr>
            <a:endParaRPr lang="en-US" sz="1600">
              <a:solidFill>
                <a:srgbClr val="00345D"/>
              </a:solidFill>
              <a:latin typeface="Arial"/>
              <a:cs typeface="Arial"/>
            </a:endParaRPr>
          </a:p>
        </p:txBody>
      </p:sp>
      <p:sp>
        <p:nvSpPr>
          <p:cNvPr id="3" name="Rectangle 2">
            <a:extLst>
              <a:ext uri="{FF2B5EF4-FFF2-40B4-BE49-F238E27FC236}">
                <a16:creationId xmlns:a16="http://schemas.microsoft.com/office/drawing/2014/main" id="{C953F298-ECCD-8909-0F66-0C048D92D03E}"/>
              </a:ext>
            </a:extLst>
          </p:cNvPr>
          <p:cNvSpPr/>
          <p:nvPr/>
        </p:nvSpPr>
        <p:spPr>
          <a:xfrm>
            <a:off x="0" y="-39758"/>
            <a:ext cx="12193057" cy="1232959"/>
          </a:xfrm>
          <a:prstGeom prst="rect">
            <a:avLst/>
          </a:prstGeom>
          <a:solidFill>
            <a:srgbClr val="1D78BE"/>
          </a:solidFill>
          <a:ln>
            <a:solidFill>
              <a:srgbClr val="1D78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qr code with a logo&#10;&#10;Description automatically generated">
            <a:extLst>
              <a:ext uri="{FF2B5EF4-FFF2-40B4-BE49-F238E27FC236}">
                <a16:creationId xmlns:a16="http://schemas.microsoft.com/office/drawing/2014/main" id="{9D63EEA5-F5AE-1F30-FB2D-D9FC2977F1E2}"/>
              </a:ext>
            </a:extLst>
          </p:cNvPr>
          <p:cNvPicPr>
            <a:picLocks noChangeAspect="1"/>
          </p:cNvPicPr>
          <p:nvPr/>
        </p:nvPicPr>
        <p:blipFill>
          <a:blip r:embed="rId4"/>
          <a:stretch>
            <a:fillRect/>
          </a:stretch>
        </p:blipFill>
        <p:spPr>
          <a:xfrm flipH="1">
            <a:off x="11078818" y="89453"/>
            <a:ext cx="1046921" cy="1046922"/>
          </a:xfrm>
          <a:prstGeom prst="rect">
            <a:avLst/>
          </a:prstGeom>
        </p:spPr>
      </p:pic>
      <p:sp>
        <p:nvSpPr>
          <p:cNvPr id="8" name="Title 1">
            <a:extLst>
              <a:ext uri="{FF2B5EF4-FFF2-40B4-BE49-F238E27FC236}">
                <a16:creationId xmlns:a16="http://schemas.microsoft.com/office/drawing/2014/main" id="{0E129389-29B3-F531-26F3-9EE8EC2B6731}"/>
              </a:ext>
            </a:extLst>
          </p:cNvPr>
          <p:cNvSpPr>
            <a:spLocks noGrp="1"/>
          </p:cNvSpPr>
          <p:nvPr/>
        </p:nvSpPr>
        <p:spPr>
          <a:xfrm>
            <a:off x="376296" y="576202"/>
            <a:ext cx="8264407" cy="56021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b="1" kern="1200">
                <a:solidFill>
                  <a:schemeClr val="bg1"/>
                </a:solidFill>
                <a:latin typeface="Arial" panose="020B0604020202020204" pitchFamily="34" charset="0"/>
                <a:ea typeface="+mj-ea"/>
                <a:cs typeface="Arial" panose="020B0604020202020204" pitchFamily="34" charset="0"/>
              </a:defRPr>
            </a:lvl1pPr>
          </a:lstStyle>
          <a:p>
            <a:pPr algn="l"/>
            <a:r>
              <a:rPr lang="en-US" sz="4200">
                <a:solidFill>
                  <a:srgbClr val="FFFFFF"/>
                </a:solidFill>
                <a:latin typeface="Arial"/>
                <a:cs typeface="Arial"/>
              </a:rPr>
              <a:t> Tailgate Zone</a:t>
            </a:r>
            <a:endParaRPr lang="en-US"/>
          </a:p>
        </p:txBody>
      </p:sp>
    </p:spTree>
    <p:extLst>
      <p:ext uri="{BB962C8B-B14F-4D97-AF65-F5344CB8AC3E}">
        <p14:creationId xmlns:p14="http://schemas.microsoft.com/office/powerpoint/2010/main" val="24835816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FB62D5-358F-434C-9730-7709E1B23656}"/>
            </a:ext>
          </a:extLst>
        </p:cNvPr>
        <p:cNvGrpSpPr/>
        <p:nvPr/>
      </p:nvGrpSpPr>
      <p:grpSpPr>
        <a:xfrm>
          <a:off x="0" y="0"/>
          <a:ext cx="0" cy="0"/>
          <a:chOff x="0" y="0"/>
          <a:chExt cx="0" cy="0"/>
        </a:xfrm>
      </p:grpSpPr>
      <p:pic>
        <p:nvPicPr>
          <p:cNvPr id="2" name="Picture 1" descr="A group of people standing behind a table with food items&#10;&#10;Description automatically generated">
            <a:extLst>
              <a:ext uri="{FF2B5EF4-FFF2-40B4-BE49-F238E27FC236}">
                <a16:creationId xmlns:a16="http://schemas.microsoft.com/office/drawing/2014/main" id="{F92B8D6A-7579-19B7-7CC9-4519731DD770}"/>
              </a:ext>
            </a:extLst>
          </p:cNvPr>
          <p:cNvPicPr>
            <a:picLocks noChangeAspect="1"/>
          </p:cNvPicPr>
          <p:nvPr/>
        </p:nvPicPr>
        <p:blipFill>
          <a:blip r:embed="rId2"/>
          <a:stretch>
            <a:fillRect/>
          </a:stretch>
        </p:blipFill>
        <p:spPr>
          <a:xfrm>
            <a:off x="6903881" y="2327521"/>
            <a:ext cx="4544633" cy="3061550"/>
          </a:xfrm>
          <a:prstGeom prst="rect">
            <a:avLst/>
          </a:prstGeom>
          <a:ln>
            <a:noFill/>
          </a:ln>
          <a:effectLst>
            <a:outerShdw blurRad="292100" dist="139700" dir="2700000" algn="tl" rotWithShape="0">
              <a:srgbClr val="333333">
                <a:alpha val="65000"/>
              </a:srgbClr>
            </a:outerShdw>
          </a:effectLst>
        </p:spPr>
      </p:pic>
      <p:sp>
        <p:nvSpPr>
          <p:cNvPr id="96" name="Content Placeholder 2">
            <a:extLst>
              <a:ext uri="{FF2B5EF4-FFF2-40B4-BE49-F238E27FC236}">
                <a16:creationId xmlns:a16="http://schemas.microsoft.com/office/drawing/2014/main" id="{27D3AD1C-458D-14C1-1D45-F4AD390690B8}"/>
              </a:ext>
            </a:extLst>
          </p:cNvPr>
          <p:cNvSpPr>
            <a:spLocks noGrp="1"/>
          </p:cNvSpPr>
          <p:nvPr/>
        </p:nvSpPr>
        <p:spPr>
          <a:xfrm>
            <a:off x="632105" y="1461006"/>
            <a:ext cx="8370525" cy="4787962"/>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Zilla Slab"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Courier New" panose="02070309020205020404" pitchFamily="49" charset="0"/>
              <a:buChar char="o"/>
              <a:defRPr sz="2400" kern="1200">
                <a:solidFill>
                  <a:schemeClr val="tx1"/>
                </a:solidFill>
                <a:latin typeface="Arial" panose="020B0604020202020204" pitchFamily="34" charset="0"/>
                <a:ea typeface="Zilla Slab" pitchFamily="2" charset="0"/>
                <a:cs typeface="Arial" panose="020B0604020202020204" pitchFamily="34" charset="0"/>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Arial" panose="020B0604020202020204" pitchFamily="34" charset="0"/>
                <a:ea typeface="Zilla Slab" pitchFamily="2" charset="0"/>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4pPr>
            <a:lvl5pPr marL="20574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r>
              <a:rPr lang="en-US" sz="2000">
                <a:solidFill>
                  <a:srgbClr val="00345D"/>
                </a:solidFill>
                <a:latin typeface="Arial"/>
                <a:cs typeface="Arial"/>
              </a:rPr>
              <a:t>Companies bringing branded tent:</a:t>
            </a:r>
            <a:r>
              <a:rPr lang="en-US" sz="1800" i="1">
                <a:solidFill>
                  <a:srgbClr val="00345D"/>
                </a:solidFill>
                <a:latin typeface="Arial"/>
                <a:cs typeface="Arial"/>
              </a:rPr>
              <a:t>(in lieu of event provided tent)</a:t>
            </a:r>
            <a:endParaRPr lang="en-US" sz="1600">
              <a:latin typeface="Arial"/>
              <a:cs typeface="Arial"/>
            </a:endParaRPr>
          </a:p>
          <a:p>
            <a:pPr lvl="1"/>
            <a:r>
              <a:rPr lang="en-US" sz="1800">
                <a:solidFill>
                  <a:srgbClr val="00345D"/>
                </a:solidFill>
                <a:latin typeface="Arial"/>
                <a:cs typeface="Arial"/>
              </a:rPr>
              <a:t>AAA Club Alliance</a:t>
            </a:r>
          </a:p>
          <a:p>
            <a:pPr lvl="1"/>
            <a:r>
              <a:rPr lang="en-US" sz="1800">
                <a:solidFill>
                  <a:srgbClr val="00345D"/>
                </a:solidFill>
                <a:latin typeface="Arial"/>
                <a:cs typeface="Arial"/>
              </a:rPr>
              <a:t>Bread Financial</a:t>
            </a:r>
          </a:p>
          <a:p>
            <a:pPr lvl="1"/>
            <a:r>
              <a:rPr lang="en-US" sz="1800">
                <a:solidFill>
                  <a:srgbClr val="00345D"/>
                </a:solidFill>
                <a:latin typeface="Arial"/>
                <a:cs typeface="Arial"/>
              </a:rPr>
              <a:t>Burns &amp; McDonnell</a:t>
            </a:r>
          </a:p>
          <a:p>
            <a:pPr lvl="1"/>
            <a:r>
              <a:rPr lang="en-US" sz="1800">
                <a:solidFill>
                  <a:srgbClr val="00345D"/>
                </a:solidFill>
                <a:latin typeface="Arial"/>
                <a:cs typeface="Arial"/>
              </a:rPr>
              <a:t>Columbus Fury</a:t>
            </a:r>
          </a:p>
          <a:p>
            <a:pPr lvl="1"/>
            <a:r>
              <a:rPr lang="en-US" sz="1800">
                <a:solidFill>
                  <a:srgbClr val="00345D"/>
                </a:solidFill>
                <a:latin typeface="Arial"/>
                <a:cs typeface="Arial"/>
              </a:rPr>
              <a:t>COTA</a:t>
            </a:r>
          </a:p>
          <a:p>
            <a:pPr lvl="1"/>
            <a:r>
              <a:rPr lang="en-US" sz="1800">
                <a:solidFill>
                  <a:srgbClr val="00345D"/>
                </a:solidFill>
                <a:latin typeface="Arial"/>
                <a:cs typeface="Arial"/>
              </a:rPr>
              <a:t>Experience Columbus</a:t>
            </a:r>
          </a:p>
          <a:p>
            <a:pPr lvl="1"/>
            <a:r>
              <a:rPr lang="en-US" sz="1800">
                <a:solidFill>
                  <a:srgbClr val="00345D"/>
                </a:solidFill>
                <a:latin typeface="Arial"/>
                <a:cs typeface="Arial"/>
              </a:rPr>
              <a:t>Fleet Feet</a:t>
            </a:r>
          </a:p>
          <a:p>
            <a:pPr lvl="1"/>
            <a:r>
              <a:rPr lang="en-US" sz="1800">
                <a:solidFill>
                  <a:srgbClr val="00345D"/>
                </a:solidFill>
                <a:latin typeface="Arial"/>
                <a:cs typeface="Arial"/>
              </a:rPr>
              <a:t>LAZ Parking</a:t>
            </a:r>
          </a:p>
          <a:p>
            <a:pPr lvl="1"/>
            <a:r>
              <a:rPr lang="en-US" sz="1800">
                <a:solidFill>
                  <a:srgbClr val="00345D"/>
                </a:solidFill>
                <a:latin typeface="Arial"/>
                <a:cs typeface="Arial"/>
              </a:rPr>
              <a:t>Limbach</a:t>
            </a:r>
          </a:p>
          <a:p>
            <a:pPr lvl="1"/>
            <a:r>
              <a:rPr lang="en-US" sz="1800">
                <a:solidFill>
                  <a:srgbClr val="00345D"/>
                </a:solidFill>
                <a:latin typeface="Arial"/>
                <a:cs typeface="Arial"/>
              </a:rPr>
              <a:t>Mid-Ohio Food Collective</a:t>
            </a:r>
          </a:p>
          <a:p>
            <a:pPr lvl="1"/>
            <a:r>
              <a:rPr lang="en-US" sz="1800">
                <a:solidFill>
                  <a:srgbClr val="00345D"/>
                </a:solidFill>
                <a:latin typeface="Arial"/>
                <a:cs typeface="Arial"/>
              </a:rPr>
              <a:t>Ohio High School Athletic Association</a:t>
            </a:r>
          </a:p>
          <a:p>
            <a:pPr lvl="1"/>
            <a:r>
              <a:rPr lang="en-US" sz="1800">
                <a:solidFill>
                  <a:srgbClr val="00345D"/>
                </a:solidFill>
                <a:latin typeface="Arial"/>
                <a:cs typeface="Arial"/>
              </a:rPr>
              <a:t>Ohio State Athletics</a:t>
            </a:r>
          </a:p>
          <a:p>
            <a:pPr marL="342900" indent="-342900"/>
            <a:endParaRPr lang="en-US" sz="2000"/>
          </a:p>
          <a:p>
            <a:pPr marL="342900" indent="-342900"/>
            <a:endParaRPr lang="en-US" sz="2000">
              <a:solidFill>
                <a:srgbClr val="00345D"/>
              </a:solidFill>
              <a:latin typeface="Arial"/>
              <a:cs typeface="Arial"/>
            </a:endParaRPr>
          </a:p>
          <a:p>
            <a:pPr marL="342900" indent="-342900"/>
            <a:endParaRPr lang="en-US" sz="2000">
              <a:solidFill>
                <a:srgbClr val="00345D"/>
              </a:solidFill>
              <a:latin typeface="Arial"/>
              <a:cs typeface="Arial"/>
            </a:endParaRPr>
          </a:p>
          <a:p>
            <a:pPr marL="800100" lvl="1" indent="-342900">
              <a:lnSpc>
                <a:spcPct val="100000"/>
              </a:lnSpc>
              <a:buFont typeface="Courier New" panose="020B0604020202020204" pitchFamily="34" charset="0"/>
              <a:buChar char="o"/>
            </a:pPr>
            <a:endParaRPr lang="en-US" sz="1600">
              <a:solidFill>
                <a:srgbClr val="00345D"/>
              </a:solidFill>
              <a:latin typeface="Arial"/>
              <a:cs typeface="Arial"/>
            </a:endParaRPr>
          </a:p>
        </p:txBody>
      </p:sp>
      <p:sp>
        <p:nvSpPr>
          <p:cNvPr id="3" name="Rectangle 2">
            <a:extLst>
              <a:ext uri="{FF2B5EF4-FFF2-40B4-BE49-F238E27FC236}">
                <a16:creationId xmlns:a16="http://schemas.microsoft.com/office/drawing/2014/main" id="{CD790757-C2D5-8724-D056-C2DB48AE0B70}"/>
              </a:ext>
            </a:extLst>
          </p:cNvPr>
          <p:cNvSpPr/>
          <p:nvPr/>
        </p:nvSpPr>
        <p:spPr>
          <a:xfrm>
            <a:off x="0" y="-39758"/>
            <a:ext cx="12193057" cy="1232959"/>
          </a:xfrm>
          <a:prstGeom prst="rect">
            <a:avLst/>
          </a:prstGeom>
          <a:solidFill>
            <a:srgbClr val="1D78BE"/>
          </a:solidFill>
          <a:ln>
            <a:solidFill>
              <a:srgbClr val="1D78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qr code with a logo&#10;&#10;Description automatically generated">
            <a:extLst>
              <a:ext uri="{FF2B5EF4-FFF2-40B4-BE49-F238E27FC236}">
                <a16:creationId xmlns:a16="http://schemas.microsoft.com/office/drawing/2014/main" id="{BFB3FF09-6E4D-B251-8183-CF526DEA7790}"/>
              </a:ext>
            </a:extLst>
          </p:cNvPr>
          <p:cNvPicPr>
            <a:picLocks noChangeAspect="1"/>
          </p:cNvPicPr>
          <p:nvPr/>
        </p:nvPicPr>
        <p:blipFill>
          <a:blip r:embed="rId3"/>
          <a:stretch>
            <a:fillRect/>
          </a:stretch>
        </p:blipFill>
        <p:spPr>
          <a:xfrm flipH="1">
            <a:off x="11078818" y="89453"/>
            <a:ext cx="1046921" cy="1046922"/>
          </a:xfrm>
          <a:prstGeom prst="rect">
            <a:avLst/>
          </a:prstGeom>
        </p:spPr>
      </p:pic>
      <p:sp>
        <p:nvSpPr>
          <p:cNvPr id="8" name="Title 1">
            <a:extLst>
              <a:ext uri="{FF2B5EF4-FFF2-40B4-BE49-F238E27FC236}">
                <a16:creationId xmlns:a16="http://schemas.microsoft.com/office/drawing/2014/main" id="{3A0DA2CE-B883-DB37-57EF-C66DB76C69AB}"/>
              </a:ext>
            </a:extLst>
          </p:cNvPr>
          <p:cNvSpPr>
            <a:spLocks noGrp="1"/>
          </p:cNvSpPr>
          <p:nvPr/>
        </p:nvSpPr>
        <p:spPr>
          <a:xfrm>
            <a:off x="376296" y="576202"/>
            <a:ext cx="8264407" cy="56021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b="1" kern="1200">
                <a:solidFill>
                  <a:schemeClr val="bg1"/>
                </a:solidFill>
                <a:latin typeface="Arial" panose="020B0604020202020204" pitchFamily="34" charset="0"/>
                <a:ea typeface="+mj-ea"/>
                <a:cs typeface="Arial" panose="020B0604020202020204" pitchFamily="34" charset="0"/>
              </a:defRPr>
            </a:lvl1pPr>
          </a:lstStyle>
          <a:p>
            <a:pPr algn="l"/>
            <a:r>
              <a:rPr lang="en-US" sz="4200">
                <a:solidFill>
                  <a:srgbClr val="FFFFFF"/>
                </a:solidFill>
                <a:latin typeface="Arial"/>
                <a:cs typeface="Arial"/>
              </a:rPr>
              <a:t> Tailgate Zone</a:t>
            </a:r>
            <a:endParaRPr lang="en-US"/>
          </a:p>
        </p:txBody>
      </p:sp>
      <p:sp>
        <p:nvSpPr>
          <p:cNvPr id="12" name="TextBox 11">
            <a:extLst>
              <a:ext uri="{FF2B5EF4-FFF2-40B4-BE49-F238E27FC236}">
                <a16:creationId xmlns:a16="http://schemas.microsoft.com/office/drawing/2014/main" id="{713F82F2-8375-4C23-EA0F-FB62ABE8BC57}"/>
              </a:ext>
            </a:extLst>
          </p:cNvPr>
          <p:cNvSpPr txBox="1"/>
          <p:nvPr/>
        </p:nvSpPr>
        <p:spPr>
          <a:xfrm>
            <a:off x="1160645" y="6044698"/>
            <a:ext cx="964001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solidFill>
                  <a:srgbClr val="00345D"/>
                </a:solidFill>
              </a:rPr>
              <a:t>Email </a:t>
            </a:r>
            <a:r>
              <a:rPr lang="en-US" sz="2000" b="1">
                <a:solidFill>
                  <a:srgbClr val="00345D"/>
                </a:solidFill>
                <a:hlinkClick r:id="rId4">
                  <a:extLst>
                    <a:ext uri="{A12FA001-AC4F-418D-AE19-62706E023703}">
                      <ahyp:hlinkClr xmlns:ahyp="http://schemas.microsoft.com/office/drawing/2018/hyperlinkcolor" val="tx"/>
                    </a:ext>
                  </a:extLst>
                </a:hlinkClick>
              </a:rPr>
              <a:t>cup@columbussports.org</a:t>
            </a:r>
            <a:r>
              <a:rPr lang="en-US" sz="2000" b="1">
                <a:solidFill>
                  <a:srgbClr val="00345D"/>
                </a:solidFill>
              </a:rPr>
              <a:t> by August 7 if bringing your own</a:t>
            </a:r>
          </a:p>
        </p:txBody>
      </p:sp>
    </p:spTree>
    <p:extLst>
      <p:ext uri="{BB962C8B-B14F-4D97-AF65-F5344CB8AC3E}">
        <p14:creationId xmlns:p14="http://schemas.microsoft.com/office/powerpoint/2010/main" val="17281825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BC6701-395C-313A-D42A-FE5F455483AE}"/>
            </a:ext>
          </a:extLst>
        </p:cNvPr>
        <p:cNvGrpSpPr/>
        <p:nvPr/>
      </p:nvGrpSpPr>
      <p:grpSpPr>
        <a:xfrm>
          <a:off x="0" y="0"/>
          <a:ext cx="0" cy="0"/>
          <a:chOff x="0" y="0"/>
          <a:chExt cx="0" cy="0"/>
        </a:xfrm>
      </p:grpSpPr>
      <p:sp>
        <p:nvSpPr>
          <p:cNvPr id="96" name="Content Placeholder 2">
            <a:extLst>
              <a:ext uri="{FF2B5EF4-FFF2-40B4-BE49-F238E27FC236}">
                <a16:creationId xmlns:a16="http://schemas.microsoft.com/office/drawing/2014/main" id="{20E21B91-F97C-CBE4-5406-6C9F1AF3E1A0}"/>
              </a:ext>
            </a:extLst>
          </p:cNvPr>
          <p:cNvSpPr>
            <a:spLocks noGrp="1"/>
          </p:cNvSpPr>
          <p:nvPr/>
        </p:nvSpPr>
        <p:spPr>
          <a:xfrm>
            <a:off x="613636" y="1499825"/>
            <a:ext cx="5595695" cy="234646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Zilla Slab"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Courier New" panose="02070309020205020404" pitchFamily="49" charset="0"/>
              <a:buChar char="o"/>
              <a:defRPr sz="2400" kern="1200">
                <a:solidFill>
                  <a:schemeClr val="tx1"/>
                </a:solidFill>
                <a:latin typeface="Arial" panose="020B0604020202020204" pitchFamily="34" charset="0"/>
                <a:ea typeface="Zilla Slab" pitchFamily="2" charset="0"/>
                <a:cs typeface="Arial" panose="020B0604020202020204" pitchFamily="34" charset="0"/>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Arial" panose="020B0604020202020204" pitchFamily="34" charset="0"/>
                <a:ea typeface="Zilla Slab" pitchFamily="2" charset="0"/>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4pPr>
            <a:lvl5pPr marL="20574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r>
              <a:rPr lang="en-US" sz="2000" dirty="0">
                <a:solidFill>
                  <a:srgbClr val="00345D"/>
                </a:solidFill>
                <a:latin typeface="Arial"/>
                <a:cs typeface="Arial"/>
                <a:hlinkClick r:id="rId2"/>
              </a:rPr>
              <a:t>Obetz Beverage &amp; Ice</a:t>
            </a:r>
          </a:p>
          <a:p>
            <a:pPr lvl="1"/>
            <a:r>
              <a:rPr lang="en-US" sz="1800">
                <a:solidFill>
                  <a:srgbClr val="00345D"/>
                </a:solidFill>
                <a:latin typeface="Arial"/>
                <a:cs typeface="Arial"/>
              </a:rPr>
              <a:t>Order directly through Fortress Obetz (Superior Beverage + G&amp;J Pepsi)</a:t>
            </a:r>
          </a:p>
          <a:p>
            <a:pPr lvl="1"/>
            <a:r>
              <a:rPr lang="en-US" sz="1800">
                <a:solidFill>
                  <a:srgbClr val="00345D"/>
                </a:solidFill>
                <a:latin typeface="Arial"/>
                <a:cs typeface="Arial"/>
              </a:rPr>
              <a:t>Payment prior to event</a:t>
            </a:r>
          </a:p>
          <a:p>
            <a:pPr lvl="1"/>
            <a:r>
              <a:rPr lang="en-US" sz="1800">
                <a:solidFill>
                  <a:srgbClr val="00345D"/>
                </a:solidFill>
                <a:latin typeface="Arial"/>
                <a:cs typeface="Arial"/>
              </a:rPr>
              <a:t>Disclaimers</a:t>
            </a:r>
          </a:p>
          <a:p>
            <a:pPr lvl="2">
              <a:buFont typeface="Wingdings" panose="02070309020205020404" pitchFamily="49" charset="0"/>
              <a:buChar char="§"/>
            </a:pPr>
            <a:r>
              <a:rPr lang="en-US" sz="1800">
                <a:solidFill>
                  <a:srgbClr val="00345D"/>
                </a:solidFill>
                <a:latin typeface="Arial"/>
                <a:cs typeface="Arial"/>
              </a:rPr>
              <a:t>Coolers subject to search</a:t>
            </a:r>
          </a:p>
          <a:p>
            <a:pPr lvl="2">
              <a:buFont typeface="Wingdings" panose="02070309020205020404" pitchFamily="49" charset="0"/>
              <a:buChar char="§"/>
            </a:pPr>
            <a:r>
              <a:rPr lang="en-US" sz="1800">
                <a:solidFill>
                  <a:srgbClr val="00345D"/>
                </a:solidFill>
                <a:latin typeface="Arial"/>
                <a:cs typeface="Arial"/>
              </a:rPr>
              <a:t>Take any unopened beverages home</a:t>
            </a:r>
          </a:p>
          <a:p>
            <a:pPr lvl="2">
              <a:buFont typeface="Wingdings" panose="02070309020205020404" pitchFamily="49" charset="0"/>
              <a:buChar char="§"/>
            </a:pPr>
            <a:endParaRPr lang="en-US" sz="1800" dirty="0">
              <a:solidFill>
                <a:srgbClr val="00345D"/>
              </a:solidFill>
              <a:latin typeface="Arial"/>
              <a:cs typeface="Arial"/>
            </a:endParaRPr>
          </a:p>
          <a:p>
            <a:pPr marL="914400" lvl="2" indent="0">
              <a:buNone/>
            </a:pPr>
            <a:endParaRPr lang="en-US" sz="1800" dirty="0">
              <a:solidFill>
                <a:srgbClr val="00345D"/>
              </a:solidFill>
              <a:latin typeface="Arial"/>
              <a:cs typeface="Arial"/>
            </a:endParaRPr>
          </a:p>
          <a:p>
            <a:pPr marL="914400" lvl="2" indent="0">
              <a:buFont typeface="Wingdings" panose="02070309020205020404" pitchFamily="49" charset="0"/>
              <a:buNone/>
            </a:pPr>
            <a:endParaRPr lang="en-US" sz="1800" dirty="0">
              <a:solidFill>
                <a:srgbClr val="00345D"/>
              </a:solidFill>
              <a:latin typeface="Arial"/>
              <a:cs typeface="Arial"/>
            </a:endParaRPr>
          </a:p>
          <a:p>
            <a:pPr marL="800100" lvl="1" indent="-342900">
              <a:lnSpc>
                <a:spcPct val="100000"/>
              </a:lnSpc>
              <a:buFont typeface="Courier New" panose="020B0604020202020204" pitchFamily="34" charset="0"/>
              <a:buChar char="o"/>
            </a:pPr>
            <a:endParaRPr lang="en-US" sz="1600">
              <a:solidFill>
                <a:srgbClr val="00345D"/>
              </a:solidFill>
              <a:latin typeface="Arial"/>
              <a:cs typeface="Arial"/>
            </a:endParaRPr>
          </a:p>
        </p:txBody>
      </p:sp>
      <p:sp>
        <p:nvSpPr>
          <p:cNvPr id="3" name="Rectangle 2">
            <a:extLst>
              <a:ext uri="{FF2B5EF4-FFF2-40B4-BE49-F238E27FC236}">
                <a16:creationId xmlns:a16="http://schemas.microsoft.com/office/drawing/2014/main" id="{2C46EDA5-1DFD-6BAC-3E12-4626132D031D}"/>
              </a:ext>
            </a:extLst>
          </p:cNvPr>
          <p:cNvSpPr/>
          <p:nvPr/>
        </p:nvSpPr>
        <p:spPr>
          <a:xfrm>
            <a:off x="0" y="-39758"/>
            <a:ext cx="12193057" cy="1232959"/>
          </a:xfrm>
          <a:prstGeom prst="rect">
            <a:avLst/>
          </a:prstGeom>
          <a:solidFill>
            <a:srgbClr val="1D78BE"/>
          </a:solidFill>
          <a:ln>
            <a:solidFill>
              <a:srgbClr val="1D78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qr code with a logo&#10;&#10;Description automatically generated">
            <a:extLst>
              <a:ext uri="{FF2B5EF4-FFF2-40B4-BE49-F238E27FC236}">
                <a16:creationId xmlns:a16="http://schemas.microsoft.com/office/drawing/2014/main" id="{456AA2EE-AB82-C9B7-56EE-4F620FB9D845}"/>
              </a:ext>
            </a:extLst>
          </p:cNvPr>
          <p:cNvPicPr>
            <a:picLocks noChangeAspect="1"/>
          </p:cNvPicPr>
          <p:nvPr/>
        </p:nvPicPr>
        <p:blipFill>
          <a:blip r:embed="rId3"/>
          <a:stretch>
            <a:fillRect/>
          </a:stretch>
        </p:blipFill>
        <p:spPr>
          <a:xfrm flipH="1">
            <a:off x="11078818" y="89453"/>
            <a:ext cx="1046921" cy="1046922"/>
          </a:xfrm>
          <a:prstGeom prst="rect">
            <a:avLst/>
          </a:prstGeom>
        </p:spPr>
      </p:pic>
      <p:sp>
        <p:nvSpPr>
          <p:cNvPr id="8" name="Title 1">
            <a:extLst>
              <a:ext uri="{FF2B5EF4-FFF2-40B4-BE49-F238E27FC236}">
                <a16:creationId xmlns:a16="http://schemas.microsoft.com/office/drawing/2014/main" id="{F76EC795-54DA-ED94-D1AB-D0829BD9FDD7}"/>
              </a:ext>
            </a:extLst>
          </p:cNvPr>
          <p:cNvSpPr>
            <a:spLocks noGrp="1"/>
          </p:cNvSpPr>
          <p:nvPr/>
        </p:nvSpPr>
        <p:spPr>
          <a:xfrm>
            <a:off x="376296" y="576202"/>
            <a:ext cx="8264407" cy="56021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b="1" kern="1200">
                <a:solidFill>
                  <a:schemeClr val="bg1"/>
                </a:solidFill>
                <a:latin typeface="Arial" panose="020B0604020202020204" pitchFamily="34" charset="0"/>
                <a:ea typeface="+mj-ea"/>
                <a:cs typeface="Arial" panose="020B0604020202020204" pitchFamily="34" charset="0"/>
              </a:defRPr>
            </a:lvl1pPr>
          </a:lstStyle>
          <a:p>
            <a:pPr algn="l"/>
            <a:r>
              <a:rPr lang="en-US" sz="4200">
                <a:solidFill>
                  <a:srgbClr val="FFFFFF"/>
                </a:solidFill>
                <a:latin typeface="Arial"/>
                <a:cs typeface="Arial"/>
              </a:rPr>
              <a:t>Tailgate Zone Concessions</a:t>
            </a:r>
            <a:endParaRPr lang="en-US"/>
          </a:p>
        </p:txBody>
      </p:sp>
      <p:sp>
        <p:nvSpPr>
          <p:cNvPr id="2" name="Content Placeholder 2">
            <a:extLst>
              <a:ext uri="{FF2B5EF4-FFF2-40B4-BE49-F238E27FC236}">
                <a16:creationId xmlns:a16="http://schemas.microsoft.com/office/drawing/2014/main" id="{98A1AE1A-E4BE-2500-7147-E3991A840842}"/>
              </a:ext>
            </a:extLst>
          </p:cNvPr>
          <p:cNvSpPr>
            <a:spLocks noGrp="1"/>
          </p:cNvSpPr>
          <p:nvPr/>
        </p:nvSpPr>
        <p:spPr>
          <a:xfrm>
            <a:off x="6098251" y="1499825"/>
            <a:ext cx="5595695" cy="3882189"/>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Zilla Slab"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Courier New" panose="02070309020205020404" pitchFamily="49" charset="0"/>
              <a:buChar char="o"/>
              <a:defRPr sz="2400" kern="1200">
                <a:solidFill>
                  <a:schemeClr val="tx1"/>
                </a:solidFill>
                <a:latin typeface="Arial" panose="020B0604020202020204" pitchFamily="34" charset="0"/>
                <a:ea typeface="Zilla Slab" pitchFamily="2" charset="0"/>
                <a:cs typeface="Arial" panose="020B0604020202020204" pitchFamily="34" charset="0"/>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Arial" panose="020B0604020202020204" pitchFamily="34" charset="0"/>
                <a:ea typeface="Zilla Slab" pitchFamily="2" charset="0"/>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4pPr>
            <a:lvl5pPr marL="20574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r>
              <a:rPr lang="en-US" sz="2000">
                <a:solidFill>
                  <a:srgbClr val="00345D"/>
                </a:solidFill>
                <a:latin typeface="Arial"/>
                <a:cs typeface="Arial"/>
              </a:rPr>
              <a:t>Buffalo Wild Wings Lunch Catering</a:t>
            </a:r>
            <a:endParaRPr lang="en-US"/>
          </a:p>
          <a:p>
            <a:pPr lvl="1"/>
            <a:r>
              <a:rPr lang="en-US" sz="1800">
                <a:solidFill>
                  <a:srgbClr val="00345D"/>
                </a:solidFill>
                <a:latin typeface="Arial"/>
                <a:cs typeface="Arial"/>
              </a:rPr>
              <a:t>Order directly through Buffalo Wild Wings</a:t>
            </a:r>
          </a:p>
          <a:p>
            <a:pPr lvl="1"/>
            <a:r>
              <a:rPr lang="en-US" sz="1800">
                <a:solidFill>
                  <a:srgbClr val="00345D"/>
                </a:solidFill>
                <a:latin typeface="Arial"/>
                <a:cs typeface="Arial"/>
              </a:rPr>
              <a:t>Team lunch orders delivered to team tents by 11 a.m.</a:t>
            </a:r>
          </a:p>
          <a:p>
            <a:pPr lvl="1"/>
            <a:r>
              <a:rPr lang="en-US" sz="1800">
                <a:solidFill>
                  <a:srgbClr val="00345D"/>
                </a:solidFill>
                <a:latin typeface="Arial"/>
                <a:cs typeface="Arial"/>
              </a:rPr>
              <a:t>Teams can bring outside food</a:t>
            </a:r>
            <a:endParaRPr lang="en-US" sz="1800" dirty="0">
              <a:solidFill>
                <a:srgbClr val="00345D"/>
              </a:solidFill>
              <a:latin typeface="Arial"/>
              <a:cs typeface="Arial"/>
            </a:endParaRPr>
          </a:p>
          <a:p>
            <a:pPr lvl="1"/>
            <a:endParaRPr lang="en-US" sz="1600">
              <a:solidFill>
                <a:srgbClr val="00345D"/>
              </a:solidFill>
              <a:latin typeface="Arial"/>
              <a:cs typeface="Arial"/>
            </a:endParaRPr>
          </a:p>
          <a:p>
            <a:pPr marL="342900" indent="-342900"/>
            <a:r>
              <a:rPr lang="en-US" sz="2000">
                <a:solidFill>
                  <a:srgbClr val="00345D"/>
                </a:solidFill>
                <a:latin typeface="Arial"/>
                <a:cs typeface="Arial"/>
              </a:rPr>
              <a:t>Gather, From Dawn to Dusk Breakfast Catering</a:t>
            </a:r>
          </a:p>
          <a:p>
            <a:pPr lvl="1"/>
            <a:r>
              <a:rPr lang="en-US" sz="1800">
                <a:solidFill>
                  <a:srgbClr val="00345D"/>
                </a:solidFill>
                <a:latin typeface="Arial"/>
                <a:cs typeface="Arial"/>
              </a:rPr>
              <a:t>Order directly through Gather</a:t>
            </a:r>
          </a:p>
          <a:p>
            <a:pPr lvl="1"/>
            <a:r>
              <a:rPr lang="en-US" sz="1800">
                <a:solidFill>
                  <a:srgbClr val="00345D"/>
                </a:solidFill>
                <a:latin typeface="Arial"/>
                <a:cs typeface="Arial"/>
              </a:rPr>
              <a:t>Team orders delivered to team tents at 8 a.m.</a:t>
            </a:r>
          </a:p>
          <a:p>
            <a:pPr lvl="1"/>
            <a:r>
              <a:rPr lang="en-US" sz="1800">
                <a:solidFill>
                  <a:srgbClr val="00345D"/>
                </a:solidFill>
                <a:latin typeface="Arial"/>
                <a:cs typeface="Arial"/>
              </a:rPr>
              <a:t>Onsite individual options (breakfast + lunch)</a:t>
            </a:r>
          </a:p>
          <a:p>
            <a:pPr lvl="1"/>
            <a:r>
              <a:rPr lang="en-US" sz="1800">
                <a:solidFill>
                  <a:srgbClr val="00345D"/>
                </a:solidFill>
                <a:latin typeface="Arial"/>
                <a:cs typeface="Arial"/>
              </a:rPr>
              <a:t>Complimentary coffee to participants all day out of concession stand!</a:t>
            </a:r>
            <a:endParaRPr lang="en-US" sz="1800" dirty="0">
              <a:solidFill>
                <a:srgbClr val="00345D"/>
              </a:solidFill>
              <a:latin typeface="Arial"/>
              <a:cs typeface="Arial"/>
            </a:endParaRPr>
          </a:p>
          <a:p>
            <a:pPr lvl="3">
              <a:buFont typeface="Arial" panose="02070309020205020404" pitchFamily="49" charset="0"/>
              <a:buChar char="•"/>
            </a:pPr>
            <a:endParaRPr lang="en-US" sz="1000">
              <a:solidFill>
                <a:srgbClr val="00345D"/>
              </a:solidFill>
              <a:latin typeface="Arial"/>
              <a:cs typeface="Arial"/>
            </a:endParaRPr>
          </a:p>
          <a:p>
            <a:pPr marL="800100" lvl="1" indent="-342900">
              <a:buFont typeface="Courier New" panose="020B0604020202020204" pitchFamily="34" charset="0"/>
              <a:buChar char="o"/>
            </a:pPr>
            <a:endParaRPr lang="en-US" sz="1600">
              <a:solidFill>
                <a:srgbClr val="00345D"/>
              </a:solidFill>
              <a:latin typeface="Arial"/>
              <a:cs typeface="Arial"/>
            </a:endParaRPr>
          </a:p>
          <a:p>
            <a:pPr lvl="2">
              <a:buFont typeface="Wingdings" panose="02070309020205020404" pitchFamily="49" charset="0"/>
              <a:buChar char="§"/>
            </a:pPr>
            <a:endParaRPr lang="en-US" sz="1600">
              <a:solidFill>
                <a:srgbClr val="00345D"/>
              </a:solidFill>
              <a:latin typeface="Arial"/>
              <a:cs typeface="Arial"/>
            </a:endParaRPr>
          </a:p>
          <a:p>
            <a:pPr marL="800100" lvl="1" indent="-342900">
              <a:lnSpc>
                <a:spcPct val="100000"/>
              </a:lnSpc>
              <a:buFont typeface="Courier New" panose="020B0604020202020204" pitchFamily="34" charset="0"/>
              <a:buChar char="o"/>
            </a:pPr>
            <a:endParaRPr lang="en-US" sz="1600">
              <a:solidFill>
                <a:srgbClr val="00345D"/>
              </a:solidFill>
              <a:latin typeface="Arial"/>
              <a:cs typeface="Arial"/>
            </a:endParaRPr>
          </a:p>
        </p:txBody>
      </p:sp>
      <p:sp>
        <p:nvSpPr>
          <p:cNvPr id="7" name="TextBox 6">
            <a:extLst>
              <a:ext uri="{FF2B5EF4-FFF2-40B4-BE49-F238E27FC236}">
                <a16:creationId xmlns:a16="http://schemas.microsoft.com/office/drawing/2014/main" id="{92446338-A2D3-54E4-F9BF-B474E94F1780}"/>
              </a:ext>
            </a:extLst>
          </p:cNvPr>
          <p:cNvSpPr txBox="1"/>
          <p:nvPr/>
        </p:nvSpPr>
        <p:spPr>
          <a:xfrm>
            <a:off x="1846385" y="6213231"/>
            <a:ext cx="7508631"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2" algn="l" rtl="0"/>
            <a:r>
              <a:rPr lang="en-US" sz="1800" b="0" i="0" u="none" strike="noStrike" baseline="0">
                <a:solidFill>
                  <a:srgbClr val="00345D"/>
                </a:solidFill>
                <a:latin typeface="Arial"/>
                <a:ea typeface="Arial"/>
                <a:cs typeface="Arial"/>
              </a:rPr>
              <a:t>All menus can be found under </a:t>
            </a:r>
            <a:r>
              <a:rPr lang="en-US" sz="1800" b="0" i="0" u="sng" strike="noStrike" baseline="0" dirty="0">
                <a:solidFill>
                  <a:srgbClr val="467886"/>
                </a:solidFill>
                <a:latin typeface="Arial"/>
                <a:ea typeface="Arial"/>
                <a:cs typeface="Arial"/>
                <a:hlinkClick r:id="rId4"/>
              </a:rPr>
              <a:t>Team Captain Resources page</a:t>
            </a:r>
            <a:r>
              <a:rPr lang="en-US" sz="1800" b="0" i="0">
                <a:solidFill>
                  <a:srgbClr val="000000"/>
                </a:solidFill>
                <a:latin typeface="Arial"/>
                <a:ea typeface="Arial"/>
                <a:cs typeface="Arial"/>
              </a:rPr>
              <a:t>​</a:t>
            </a:r>
            <a:endParaRPr lang="en-US"/>
          </a:p>
          <a:p>
            <a:pPr algn="ctr"/>
            <a:endParaRPr lang="en-US"/>
          </a:p>
        </p:txBody>
      </p:sp>
      <p:sp>
        <p:nvSpPr>
          <p:cNvPr id="10" name="TextBox 9">
            <a:extLst>
              <a:ext uri="{FF2B5EF4-FFF2-40B4-BE49-F238E27FC236}">
                <a16:creationId xmlns:a16="http://schemas.microsoft.com/office/drawing/2014/main" id="{E5566B0A-C40A-CA0B-6BDE-E87B824935E7}"/>
              </a:ext>
            </a:extLst>
          </p:cNvPr>
          <p:cNvSpPr txBox="1"/>
          <p:nvPr/>
        </p:nvSpPr>
        <p:spPr>
          <a:xfrm>
            <a:off x="1846384" y="5287107"/>
            <a:ext cx="7936523"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solidFill>
                  <a:srgbClr val="00345D"/>
                </a:solidFill>
                <a:latin typeface="Aptos"/>
                <a:cs typeface="Arial"/>
              </a:rPr>
              <a:t>Teams can bring external food.</a:t>
            </a:r>
            <a:br>
              <a:rPr lang="en-US" dirty="0">
                <a:solidFill>
                  <a:srgbClr val="00345D"/>
                </a:solidFill>
                <a:latin typeface="Aptos"/>
                <a:cs typeface="Arial"/>
              </a:rPr>
            </a:br>
            <a:r>
              <a:rPr lang="en-US" dirty="0">
                <a:solidFill>
                  <a:srgbClr val="00345D"/>
                </a:solidFill>
                <a:latin typeface="Aptos"/>
                <a:cs typeface="Arial"/>
              </a:rPr>
              <a:t>Teams can bring external water, ice and coffee*</a:t>
            </a:r>
            <a:br>
              <a:rPr lang="en-US" dirty="0">
                <a:solidFill>
                  <a:srgbClr val="00345D"/>
                </a:solidFill>
                <a:latin typeface="Aptos"/>
                <a:cs typeface="Arial"/>
              </a:rPr>
            </a:br>
            <a:r>
              <a:rPr lang="en-US" dirty="0">
                <a:solidFill>
                  <a:srgbClr val="00345D"/>
                </a:solidFill>
              </a:rPr>
              <a:t>*Teams </a:t>
            </a:r>
            <a:r>
              <a:rPr lang="en-US" b="1" dirty="0">
                <a:solidFill>
                  <a:srgbClr val="00345D"/>
                </a:solidFill>
              </a:rPr>
              <a:t>cannot</a:t>
            </a:r>
            <a:r>
              <a:rPr lang="en-US" dirty="0">
                <a:solidFill>
                  <a:srgbClr val="00345D"/>
                </a:solidFill>
              </a:rPr>
              <a:t> bring external alcoholic or non-alcoholic </a:t>
            </a:r>
            <a:r>
              <a:rPr lang="en-US">
                <a:solidFill>
                  <a:srgbClr val="00345D"/>
                </a:solidFill>
              </a:rPr>
              <a:t>beverages</a:t>
            </a:r>
            <a:endParaRPr lang="en-US" dirty="0">
              <a:solidFill>
                <a:srgbClr val="00345D"/>
              </a:solidFill>
            </a:endParaRPr>
          </a:p>
        </p:txBody>
      </p:sp>
    </p:spTree>
    <p:extLst>
      <p:ext uri="{BB962C8B-B14F-4D97-AF65-F5344CB8AC3E}">
        <p14:creationId xmlns:p14="http://schemas.microsoft.com/office/powerpoint/2010/main" val="11438941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139A11-31F1-6CF4-1CCB-B78ADE8A77A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8D731EE-6AE3-6114-EF98-A5DD23485D12}"/>
              </a:ext>
            </a:extLst>
          </p:cNvPr>
          <p:cNvSpPr/>
          <p:nvPr/>
        </p:nvSpPr>
        <p:spPr>
          <a:xfrm>
            <a:off x="0" y="-39758"/>
            <a:ext cx="12193057" cy="1232959"/>
          </a:xfrm>
          <a:prstGeom prst="rect">
            <a:avLst/>
          </a:prstGeom>
          <a:solidFill>
            <a:srgbClr val="1D78BE"/>
          </a:solidFill>
          <a:ln>
            <a:solidFill>
              <a:srgbClr val="1D78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qr code with a logo&#10;&#10;Description automatically generated">
            <a:extLst>
              <a:ext uri="{FF2B5EF4-FFF2-40B4-BE49-F238E27FC236}">
                <a16:creationId xmlns:a16="http://schemas.microsoft.com/office/drawing/2014/main" id="{DF8BF41C-1271-E4DE-7114-AB590CC4798A}"/>
              </a:ext>
            </a:extLst>
          </p:cNvPr>
          <p:cNvPicPr>
            <a:picLocks noChangeAspect="1"/>
          </p:cNvPicPr>
          <p:nvPr/>
        </p:nvPicPr>
        <p:blipFill>
          <a:blip r:embed="rId3"/>
          <a:stretch>
            <a:fillRect/>
          </a:stretch>
        </p:blipFill>
        <p:spPr>
          <a:xfrm flipH="1">
            <a:off x="11078818" y="89453"/>
            <a:ext cx="1046921" cy="1046922"/>
          </a:xfrm>
          <a:prstGeom prst="rect">
            <a:avLst/>
          </a:prstGeom>
        </p:spPr>
      </p:pic>
      <p:sp>
        <p:nvSpPr>
          <p:cNvPr id="8" name="Title 1">
            <a:extLst>
              <a:ext uri="{FF2B5EF4-FFF2-40B4-BE49-F238E27FC236}">
                <a16:creationId xmlns:a16="http://schemas.microsoft.com/office/drawing/2014/main" id="{15ECC745-F995-116A-0784-F4AE2E2A2A4D}"/>
              </a:ext>
            </a:extLst>
          </p:cNvPr>
          <p:cNvSpPr>
            <a:spLocks noGrp="1"/>
          </p:cNvSpPr>
          <p:nvPr/>
        </p:nvSpPr>
        <p:spPr>
          <a:xfrm>
            <a:off x="376296" y="576202"/>
            <a:ext cx="8264407" cy="56021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b="1" kern="1200">
                <a:solidFill>
                  <a:schemeClr val="bg1"/>
                </a:solidFill>
                <a:latin typeface="Arial" panose="020B0604020202020204" pitchFamily="34" charset="0"/>
                <a:ea typeface="+mj-ea"/>
                <a:cs typeface="Arial" panose="020B0604020202020204" pitchFamily="34" charset="0"/>
              </a:defRPr>
            </a:lvl1pPr>
          </a:lstStyle>
          <a:p>
            <a:pPr algn="l"/>
            <a:r>
              <a:rPr lang="en-US" sz="4200">
                <a:solidFill>
                  <a:srgbClr val="FFFFFF"/>
                </a:solidFill>
                <a:latin typeface="Arial"/>
                <a:cs typeface="Arial"/>
              </a:rPr>
              <a:t>Event Day Parking</a:t>
            </a:r>
            <a:endParaRPr lang="en-US"/>
          </a:p>
        </p:txBody>
      </p:sp>
      <p:pic>
        <p:nvPicPr>
          <p:cNvPr id="7" name="Picture 6">
            <a:extLst>
              <a:ext uri="{FF2B5EF4-FFF2-40B4-BE49-F238E27FC236}">
                <a16:creationId xmlns:a16="http://schemas.microsoft.com/office/drawing/2014/main" id="{E19756B8-3677-B4E0-F575-A3688489E24C}"/>
              </a:ext>
            </a:extLst>
          </p:cNvPr>
          <p:cNvPicPr>
            <a:picLocks noChangeAspect="1"/>
          </p:cNvPicPr>
          <p:nvPr/>
        </p:nvPicPr>
        <p:blipFill>
          <a:blip r:embed="rId4"/>
          <a:stretch>
            <a:fillRect/>
          </a:stretch>
        </p:blipFill>
        <p:spPr>
          <a:xfrm>
            <a:off x="4034090" y="1382642"/>
            <a:ext cx="4123819" cy="5327211"/>
          </a:xfrm>
          <a:prstGeom prst="rect">
            <a:avLst/>
          </a:prstGeom>
        </p:spPr>
      </p:pic>
    </p:spTree>
    <p:extLst>
      <p:ext uri="{BB962C8B-B14F-4D97-AF65-F5344CB8AC3E}">
        <p14:creationId xmlns:p14="http://schemas.microsoft.com/office/powerpoint/2010/main" val="9110248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B30E4C-5F33-2436-A1A0-40704BBAF67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40CEE6AB-4EFA-C949-4116-2E5B6DC29F3E}"/>
              </a:ext>
            </a:extLst>
          </p:cNvPr>
          <p:cNvSpPr/>
          <p:nvPr/>
        </p:nvSpPr>
        <p:spPr>
          <a:xfrm>
            <a:off x="0" y="-39758"/>
            <a:ext cx="12193057" cy="1232959"/>
          </a:xfrm>
          <a:prstGeom prst="rect">
            <a:avLst/>
          </a:prstGeom>
          <a:solidFill>
            <a:srgbClr val="1D78BE"/>
          </a:solidFill>
          <a:ln>
            <a:solidFill>
              <a:srgbClr val="1D78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qr code with a logo&#10;&#10;Description automatically generated">
            <a:extLst>
              <a:ext uri="{FF2B5EF4-FFF2-40B4-BE49-F238E27FC236}">
                <a16:creationId xmlns:a16="http://schemas.microsoft.com/office/drawing/2014/main" id="{213B6014-CF97-BF25-E63E-E2866F85B02C}"/>
              </a:ext>
            </a:extLst>
          </p:cNvPr>
          <p:cNvPicPr>
            <a:picLocks noChangeAspect="1"/>
          </p:cNvPicPr>
          <p:nvPr/>
        </p:nvPicPr>
        <p:blipFill>
          <a:blip r:embed="rId3"/>
          <a:stretch>
            <a:fillRect/>
          </a:stretch>
        </p:blipFill>
        <p:spPr>
          <a:xfrm flipH="1">
            <a:off x="11078818" y="89453"/>
            <a:ext cx="1046921" cy="1046922"/>
          </a:xfrm>
          <a:prstGeom prst="rect">
            <a:avLst/>
          </a:prstGeom>
        </p:spPr>
      </p:pic>
      <p:sp>
        <p:nvSpPr>
          <p:cNvPr id="8" name="Title 1">
            <a:extLst>
              <a:ext uri="{FF2B5EF4-FFF2-40B4-BE49-F238E27FC236}">
                <a16:creationId xmlns:a16="http://schemas.microsoft.com/office/drawing/2014/main" id="{6B746388-3E23-EB3B-964A-B1822208057F}"/>
              </a:ext>
            </a:extLst>
          </p:cNvPr>
          <p:cNvSpPr>
            <a:spLocks noGrp="1"/>
          </p:cNvSpPr>
          <p:nvPr/>
        </p:nvSpPr>
        <p:spPr>
          <a:xfrm>
            <a:off x="376296" y="576202"/>
            <a:ext cx="8264407" cy="56021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b="1" kern="1200">
                <a:solidFill>
                  <a:schemeClr val="bg1"/>
                </a:solidFill>
                <a:latin typeface="Arial" panose="020B0604020202020204" pitchFamily="34" charset="0"/>
                <a:ea typeface="+mj-ea"/>
                <a:cs typeface="Arial" panose="020B0604020202020204" pitchFamily="34" charset="0"/>
              </a:defRPr>
            </a:lvl1pPr>
          </a:lstStyle>
          <a:p>
            <a:pPr algn="l"/>
            <a:r>
              <a:rPr lang="en-US" sz="4200">
                <a:solidFill>
                  <a:srgbClr val="FFFFFF"/>
                </a:solidFill>
                <a:latin typeface="Arial"/>
                <a:cs typeface="Arial"/>
              </a:rPr>
              <a:t>Event Schedule</a:t>
            </a:r>
            <a:endParaRPr lang="en-US"/>
          </a:p>
        </p:txBody>
      </p:sp>
      <p:sp>
        <p:nvSpPr>
          <p:cNvPr id="5" name="Content Placeholder 2">
            <a:extLst>
              <a:ext uri="{FF2B5EF4-FFF2-40B4-BE49-F238E27FC236}">
                <a16:creationId xmlns:a16="http://schemas.microsoft.com/office/drawing/2014/main" id="{EA9A359B-C8C2-78D7-D458-87998BE0D5D3}"/>
              </a:ext>
            </a:extLst>
          </p:cNvPr>
          <p:cNvSpPr>
            <a:spLocks noGrp="1"/>
          </p:cNvSpPr>
          <p:nvPr/>
        </p:nvSpPr>
        <p:spPr>
          <a:xfrm>
            <a:off x="378756" y="1318275"/>
            <a:ext cx="3105779" cy="5104934"/>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Zilla Slab"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Courier New" panose="02070309020205020404" pitchFamily="49" charset="0"/>
              <a:buChar char="o"/>
              <a:defRPr sz="2400" kern="1200">
                <a:solidFill>
                  <a:schemeClr val="tx1"/>
                </a:solidFill>
                <a:latin typeface="Arial" panose="020B0604020202020204" pitchFamily="34" charset="0"/>
                <a:ea typeface="Zilla Slab" pitchFamily="2" charset="0"/>
                <a:cs typeface="Arial" panose="020B0604020202020204" pitchFamily="34" charset="0"/>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Arial" panose="020B0604020202020204" pitchFamily="34" charset="0"/>
                <a:ea typeface="Zilla Slab" pitchFamily="2" charset="0"/>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4pPr>
            <a:lvl5pPr marL="20574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a:solidFill>
                  <a:srgbClr val="00345D"/>
                </a:solidFill>
                <a:latin typeface="Arial"/>
                <a:cs typeface="Arial"/>
              </a:rPr>
              <a:t>7:30 a.m. </a:t>
            </a:r>
            <a:endParaRPr lang="en-US" sz="1200">
              <a:solidFill>
                <a:srgbClr val="000000"/>
              </a:solidFill>
            </a:endParaRPr>
          </a:p>
          <a:p>
            <a:pPr lvl="1"/>
            <a:r>
              <a:rPr lang="en-US" sz="1200">
                <a:solidFill>
                  <a:srgbClr val="00345D"/>
                </a:solidFill>
                <a:latin typeface="Arial"/>
                <a:cs typeface="Arial"/>
              </a:rPr>
              <a:t>Tailgate Zone opens</a:t>
            </a:r>
            <a:endParaRPr lang="en-US" sz="1200">
              <a:solidFill>
                <a:srgbClr val="00345D"/>
              </a:solidFill>
            </a:endParaRPr>
          </a:p>
          <a:p>
            <a:pPr lvl="1"/>
            <a:r>
              <a:rPr lang="en-US" sz="1200">
                <a:solidFill>
                  <a:srgbClr val="00345D"/>
                </a:solidFill>
                <a:latin typeface="Arial"/>
                <a:cs typeface="Arial"/>
              </a:rPr>
              <a:t>Athlete check-in and registration opens</a:t>
            </a:r>
          </a:p>
          <a:p>
            <a:pPr>
              <a:buFont typeface="Arial" panose="02070309020205020404" pitchFamily="49" charset="0"/>
              <a:buChar char="•"/>
            </a:pPr>
            <a:r>
              <a:rPr lang="en-US" sz="1200">
                <a:solidFill>
                  <a:srgbClr val="00345D"/>
                </a:solidFill>
                <a:latin typeface="Arial"/>
                <a:cs typeface="Arial"/>
              </a:rPr>
              <a:t>8:00 a.m. Breakfast Catering delivered</a:t>
            </a:r>
          </a:p>
          <a:p>
            <a:pPr>
              <a:buFont typeface="Arial" panose="02070309020205020404" pitchFamily="49" charset="0"/>
              <a:buChar char="•"/>
            </a:pPr>
            <a:r>
              <a:rPr lang="en-US" sz="1200">
                <a:solidFill>
                  <a:srgbClr val="00345D"/>
                </a:solidFill>
                <a:latin typeface="Arial"/>
                <a:cs typeface="Arial"/>
              </a:rPr>
              <a:t>8:45 a.m.</a:t>
            </a:r>
          </a:p>
          <a:p>
            <a:pPr lvl="1"/>
            <a:r>
              <a:rPr lang="en-US" sz="1200">
                <a:solidFill>
                  <a:srgbClr val="00345D"/>
                </a:solidFill>
                <a:latin typeface="Arial"/>
                <a:cs typeface="Arial"/>
              </a:rPr>
              <a:t>Opening Ceremonies</a:t>
            </a:r>
          </a:p>
          <a:p>
            <a:pPr lvl="1"/>
            <a:r>
              <a:rPr lang="en-US" sz="1200">
                <a:solidFill>
                  <a:srgbClr val="00345D"/>
                </a:solidFill>
                <a:latin typeface="Arial"/>
                <a:cs typeface="Arial"/>
              </a:rPr>
              <a:t>Road closure begins</a:t>
            </a:r>
          </a:p>
          <a:p>
            <a:pPr>
              <a:buFont typeface="Arial" panose="02070309020205020404" pitchFamily="49" charset="0"/>
              <a:buChar char="•"/>
            </a:pPr>
            <a:r>
              <a:rPr lang="en-US" sz="1200">
                <a:solidFill>
                  <a:srgbClr val="00345D"/>
                </a:solidFill>
                <a:latin typeface="Arial"/>
                <a:cs typeface="Arial"/>
              </a:rPr>
              <a:t>9:00 a.m.</a:t>
            </a:r>
          </a:p>
          <a:p>
            <a:pPr lvl="1"/>
            <a:r>
              <a:rPr lang="en-US" sz="1200">
                <a:solidFill>
                  <a:srgbClr val="00345D"/>
                </a:solidFill>
                <a:latin typeface="Arial"/>
                <a:cs typeface="Arial"/>
              </a:rPr>
              <a:t>LAZ Parking 5K Race (shotgun start)</a:t>
            </a:r>
          </a:p>
          <a:p>
            <a:pPr lvl="1"/>
            <a:r>
              <a:rPr lang="en-US" sz="1200" b="1">
                <a:solidFill>
                  <a:srgbClr val="00345D"/>
                </a:solidFill>
                <a:latin typeface="Arial"/>
                <a:cs typeface="Arial"/>
              </a:rPr>
              <a:t>Drop-in events open</a:t>
            </a:r>
          </a:p>
          <a:p>
            <a:pPr>
              <a:buFont typeface="Arial" panose="02070309020205020404" pitchFamily="49" charset="0"/>
              <a:buChar char="•"/>
            </a:pPr>
            <a:r>
              <a:rPr lang="en-US" sz="1200">
                <a:solidFill>
                  <a:srgbClr val="00345D"/>
                </a:solidFill>
                <a:latin typeface="Arial"/>
                <a:cs typeface="Arial"/>
              </a:rPr>
              <a:t>9:45 a.m.</a:t>
            </a:r>
          </a:p>
          <a:p>
            <a:pPr lvl="1"/>
            <a:r>
              <a:rPr lang="en-US" sz="1200">
                <a:solidFill>
                  <a:srgbClr val="00345D"/>
                </a:solidFill>
                <a:latin typeface="Arial"/>
                <a:cs typeface="Arial"/>
              </a:rPr>
              <a:t>One-mile Walk (shotgun start)</a:t>
            </a:r>
          </a:p>
          <a:p>
            <a:pPr>
              <a:buFont typeface="Arial" panose="02070309020205020404" pitchFamily="49" charset="0"/>
              <a:buChar char="•"/>
            </a:pPr>
            <a:r>
              <a:rPr lang="en-US" sz="1200">
                <a:solidFill>
                  <a:srgbClr val="00345D"/>
                </a:solidFill>
                <a:latin typeface="Arial"/>
                <a:cs typeface="Arial"/>
              </a:rPr>
              <a:t>10:00 a.m.</a:t>
            </a:r>
          </a:p>
          <a:p>
            <a:pPr lvl="1"/>
            <a:r>
              <a:rPr lang="en-US" sz="1200">
                <a:solidFill>
                  <a:srgbClr val="00345D"/>
                </a:solidFill>
                <a:latin typeface="Arial"/>
                <a:cs typeface="Arial"/>
              </a:rPr>
              <a:t>Division IV Dodgeball tournament</a:t>
            </a:r>
          </a:p>
          <a:p>
            <a:pPr>
              <a:buFont typeface="Arial" panose="02070309020205020404" pitchFamily="49" charset="0"/>
              <a:buChar char="•"/>
            </a:pPr>
            <a:r>
              <a:rPr lang="en-US" sz="1200">
                <a:solidFill>
                  <a:srgbClr val="00345D"/>
                </a:solidFill>
                <a:latin typeface="Arial"/>
                <a:cs typeface="Arial"/>
              </a:rPr>
              <a:t>10:30 a.m.</a:t>
            </a:r>
          </a:p>
          <a:p>
            <a:pPr lvl="1"/>
            <a:r>
              <a:rPr lang="en-US" sz="1200">
                <a:solidFill>
                  <a:srgbClr val="00345D"/>
                </a:solidFill>
                <a:latin typeface="Arial"/>
                <a:cs typeface="Arial"/>
              </a:rPr>
              <a:t>Athlete check-in relocates</a:t>
            </a:r>
          </a:p>
          <a:p>
            <a:pPr>
              <a:buFont typeface="Arial" panose="02070309020205020404" pitchFamily="49" charset="0"/>
              <a:buChar char="•"/>
            </a:pPr>
            <a:r>
              <a:rPr lang="en-US" sz="1200">
                <a:solidFill>
                  <a:srgbClr val="00345D"/>
                </a:solidFill>
                <a:latin typeface="Arial"/>
                <a:cs typeface="Arial"/>
              </a:rPr>
              <a:t>11:00 a.m.</a:t>
            </a:r>
          </a:p>
          <a:p>
            <a:pPr lvl="1"/>
            <a:r>
              <a:rPr lang="en-US" sz="1200">
                <a:solidFill>
                  <a:srgbClr val="00345D"/>
                </a:solidFill>
                <a:latin typeface="Arial"/>
                <a:cs typeface="Arial"/>
              </a:rPr>
              <a:t>Division I Dodgeball tournament</a:t>
            </a:r>
          </a:p>
          <a:p>
            <a:pPr lvl="1"/>
            <a:r>
              <a:rPr lang="en-US" sz="1200">
                <a:solidFill>
                  <a:srgbClr val="00345D"/>
                </a:solidFill>
                <a:latin typeface="Arial"/>
                <a:cs typeface="Arial"/>
              </a:rPr>
              <a:t>Lunch Catering delivered</a:t>
            </a:r>
          </a:p>
          <a:p>
            <a:pPr marL="342900" indent="-342900">
              <a:buFont typeface="Arial" panose="02070309020205020404" pitchFamily="49" charset="0"/>
              <a:buChar char="•"/>
            </a:pPr>
            <a:endParaRPr lang="en-US" sz="1600">
              <a:solidFill>
                <a:srgbClr val="00345D"/>
              </a:solidFill>
              <a:latin typeface="Arial"/>
              <a:cs typeface="Arial"/>
            </a:endParaRPr>
          </a:p>
        </p:txBody>
      </p:sp>
      <p:pic>
        <p:nvPicPr>
          <p:cNvPr id="16" name="Picture 15">
            <a:extLst>
              <a:ext uri="{FF2B5EF4-FFF2-40B4-BE49-F238E27FC236}">
                <a16:creationId xmlns:a16="http://schemas.microsoft.com/office/drawing/2014/main" id="{61B67B18-B002-50E7-5B8A-533A8DAA980E}"/>
              </a:ext>
            </a:extLst>
          </p:cNvPr>
          <p:cNvPicPr>
            <a:picLocks noChangeAspect="1"/>
          </p:cNvPicPr>
          <p:nvPr/>
        </p:nvPicPr>
        <p:blipFill>
          <a:blip r:embed="rId4"/>
          <a:stretch>
            <a:fillRect/>
          </a:stretch>
        </p:blipFill>
        <p:spPr>
          <a:xfrm>
            <a:off x="7019376" y="2163183"/>
            <a:ext cx="4587757" cy="3058505"/>
          </a:xfrm>
          <a:prstGeom prst="rect">
            <a:avLst/>
          </a:prstGeom>
          <a:ln>
            <a:noFill/>
          </a:ln>
          <a:effectLst>
            <a:outerShdw blurRad="292100" dist="139700" dir="2700000" algn="tl" rotWithShape="0">
              <a:srgbClr val="333333">
                <a:alpha val="65000"/>
              </a:srgbClr>
            </a:outerShdw>
          </a:effectLst>
        </p:spPr>
      </p:pic>
      <p:sp>
        <p:nvSpPr>
          <p:cNvPr id="2" name="Content Placeholder 2">
            <a:extLst>
              <a:ext uri="{FF2B5EF4-FFF2-40B4-BE49-F238E27FC236}">
                <a16:creationId xmlns:a16="http://schemas.microsoft.com/office/drawing/2014/main" id="{D619DB8F-C37A-562C-B2E4-2CABD042A1B4}"/>
              </a:ext>
            </a:extLst>
          </p:cNvPr>
          <p:cNvSpPr>
            <a:spLocks noGrp="1"/>
          </p:cNvSpPr>
          <p:nvPr/>
        </p:nvSpPr>
        <p:spPr>
          <a:xfrm>
            <a:off x="3458646" y="969932"/>
            <a:ext cx="3289611" cy="4911752"/>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Zilla Slab"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Courier New" panose="02070309020205020404" pitchFamily="49" charset="0"/>
              <a:buChar char="o"/>
              <a:defRPr sz="2400" kern="1200">
                <a:solidFill>
                  <a:schemeClr val="tx1"/>
                </a:solidFill>
                <a:latin typeface="Arial" panose="020B0604020202020204" pitchFamily="34" charset="0"/>
                <a:ea typeface="Zilla Slab" pitchFamily="2" charset="0"/>
                <a:cs typeface="Arial" panose="020B0604020202020204" pitchFamily="34" charset="0"/>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Arial" panose="020B0604020202020204" pitchFamily="34" charset="0"/>
                <a:ea typeface="Zilla Slab" pitchFamily="2" charset="0"/>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4pPr>
            <a:lvl5pPr marL="20574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70309020205020404" pitchFamily="49" charset="0"/>
              <a:buChar char="•"/>
            </a:pPr>
            <a:endParaRPr lang="en-US" sz="1200">
              <a:solidFill>
                <a:srgbClr val="00345D"/>
              </a:solidFill>
              <a:latin typeface="Arial"/>
              <a:cs typeface="Arial"/>
            </a:endParaRPr>
          </a:p>
          <a:p>
            <a:pPr marL="342900" indent="-342900">
              <a:buFont typeface="Arial" panose="02070309020205020404" pitchFamily="49" charset="0"/>
              <a:buChar char="•"/>
            </a:pPr>
            <a:r>
              <a:rPr lang="en-US" sz="1200">
                <a:solidFill>
                  <a:srgbClr val="00345D"/>
                </a:solidFill>
                <a:latin typeface="Arial"/>
                <a:cs typeface="Arial"/>
              </a:rPr>
              <a:t>11:30 a.m.</a:t>
            </a:r>
            <a:endParaRPr lang="en-US" sz="1200">
              <a:solidFill>
                <a:srgbClr val="000000"/>
              </a:solidFill>
              <a:latin typeface="Arial"/>
              <a:cs typeface="Arial"/>
            </a:endParaRPr>
          </a:p>
          <a:p>
            <a:pPr lvl="1">
              <a:buFont typeface="Arial,Sans-Serif" panose="02070309020205020404" pitchFamily="49" charset="0"/>
              <a:buChar char="•"/>
            </a:pPr>
            <a:r>
              <a:rPr lang="en-US" sz="1200">
                <a:solidFill>
                  <a:srgbClr val="00345D"/>
                </a:solidFill>
                <a:latin typeface="Arial"/>
                <a:cs typeface="Arial"/>
              </a:rPr>
              <a:t>Division II Dodgeball tournament</a:t>
            </a:r>
            <a:endParaRPr lang="en-US" sz="1200">
              <a:solidFill>
                <a:srgbClr val="000000"/>
              </a:solidFill>
              <a:latin typeface="Arial"/>
              <a:cs typeface="Arial"/>
            </a:endParaRPr>
          </a:p>
          <a:p>
            <a:pPr marL="342900" indent="-342900">
              <a:buFont typeface="Arial" panose="02070309020205020404" pitchFamily="49" charset="0"/>
              <a:buChar char="•"/>
            </a:pPr>
            <a:r>
              <a:rPr lang="en-US" sz="1200">
                <a:solidFill>
                  <a:srgbClr val="00345D"/>
                </a:solidFill>
                <a:latin typeface="Arial"/>
                <a:cs typeface="Arial"/>
              </a:rPr>
              <a:t>11:45 a.m.</a:t>
            </a:r>
            <a:endParaRPr lang="en-US" sz="1200">
              <a:solidFill>
                <a:srgbClr val="000000"/>
              </a:solidFill>
            </a:endParaRPr>
          </a:p>
          <a:p>
            <a:pPr marL="800100" lvl="1"/>
            <a:r>
              <a:rPr lang="en-US" sz="1200">
                <a:solidFill>
                  <a:srgbClr val="00345D"/>
                </a:solidFill>
                <a:latin typeface="Arial"/>
                <a:cs typeface="Arial"/>
              </a:rPr>
              <a:t>Division III Dodgeball tournament</a:t>
            </a:r>
            <a:endParaRPr lang="en-US" sz="1200">
              <a:solidFill>
                <a:srgbClr val="000000"/>
              </a:solidFill>
            </a:endParaRPr>
          </a:p>
          <a:p>
            <a:pPr marL="342900" indent="-342900">
              <a:buFont typeface="Arial" panose="02070309020205020404" pitchFamily="49" charset="0"/>
              <a:buChar char="•"/>
            </a:pPr>
            <a:r>
              <a:rPr lang="en-US" sz="1200" b="1">
                <a:solidFill>
                  <a:srgbClr val="00345D"/>
                </a:solidFill>
                <a:latin typeface="Arial"/>
                <a:cs typeface="Arial"/>
              </a:rPr>
              <a:t>12:45 p.m.</a:t>
            </a:r>
            <a:endParaRPr lang="en-US" sz="1200" b="1">
              <a:solidFill>
                <a:srgbClr val="000000"/>
              </a:solidFill>
            </a:endParaRPr>
          </a:p>
          <a:p>
            <a:pPr lvl="1">
              <a:buFont typeface="Courier New" panose="020B0604020202020204" pitchFamily="34" charset="0"/>
              <a:buChar char="o"/>
            </a:pPr>
            <a:r>
              <a:rPr lang="en-US" sz="1200">
                <a:solidFill>
                  <a:srgbClr val="00345D"/>
                </a:solidFill>
                <a:latin typeface="Arial"/>
                <a:cs typeface="Arial"/>
              </a:rPr>
              <a:t>Division IV Tug-of-War (all rounds except Championship)</a:t>
            </a:r>
            <a:endParaRPr lang="en-US">
              <a:solidFill>
                <a:srgbClr val="000000"/>
              </a:solidFill>
            </a:endParaRPr>
          </a:p>
          <a:p>
            <a:pPr indent="-342900"/>
            <a:r>
              <a:rPr lang="en-US" sz="1200">
                <a:solidFill>
                  <a:srgbClr val="00345D"/>
                </a:solidFill>
                <a:latin typeface="Arial"/>
                <a:cs typeface="Arial"/>
              </a:rPr>
              <a:t>1:00 p.m.</a:t>
            </a:r>
            <a:endParaRPr lang="en-US" sz="1200"/>
          </a:p>
          <a:p>
            <a:pPr lvl="1"/>
            <a:r>
              <a:rPr lang="en-US" sz="1200">
                <a:solidFill>
                  <a:srgbClr val="00345D"/>
                </a:solidFill>
                <a:latin typeface="Arial"/>
                <a:cs typeface="Arial"/>
              </a:rPr>
              <a:t>Drop-in events last call</a:t>
            </a:r>
          </a:p>
          <a:p>
            <a:pPr lvl="1"/>
            <a:r>
              <a:rPr lang="en-US" sz="1200">
                <a:solidFill>
                  <a:srgbClr val="00345D"/>
                </a:solidFill>
                <a:latin typeface="Arial"/>
                <a:cs typeface="Arial"/>
              </a:rPr>
              <a:t>Athlete check-in </a:t>
            </a:r>
          </a:p>
          <a:p>
            <a:pPr lvl="1"/>
            <a:r>
              <a:rPr lang="en-US" sz="1200" b="1">
                <a:solidFill>
                  <a:srgbClr val="00345D"/>
                </a:solidFill>
                <a:latin typeface="Arial"/>
                <a:cs typeface="Arial"/>
              </a:rPr>
              <a:t>Community Cup Happy Hour</a:t>
            </a:r>
          </a:p>
          <a:p>
            <a:pPr>
              <a:buFont typeface="Arial" panose="02070309020205020404" pitchFamily="49" charset="0"/>
              <a:buChar char="•"/>
            </a:pPr>
            <a:r>
              <a:rPr lang="en-US" sz="1200">
                <a:solidFill>
                  <a:srgbClr val="00345D"/>
                </a:solidFill>
                <a:latin typeface="Arial"/>
                <a:cs typeface="Arial"/>
              </a:rPr>
              <a:t>1:15 p.m.</a:t>
            </a:r>
          </a:p>
          <a:p>
            <a:pPr lvl="1"/>
            <a:r>
              <a:rPr lang="en-US" sz="1200">
                <a:solidFill>
                  <a:srgbClr val="00345D"/>
                </a:solidFill>
                <a:latin typeface="Arial"/>
                <a:cs typeface="Arial"/>
              </a:rPr>
              <a:t>Division I Tug-of-War (all rounds except Championship)</a:t>
            </a:r>
          </a:p>
          <a:p>
            <a:pPr lvl="1"/>
            <a:r>
              <a:rPr lang="en-US" sz="1200">
                <a:solidFill>
                  <a:srgbClr val="00345D"/>
                </a:solidFill>
                <a:latin typeface="Arial"/>
                <a:cs typeface="Arial"/>
              </a:rPr>
              <a:t>Division II Tug-of-War (all rounds except Championship)</a:t>
            </a:r>
          </a:p>
          <a:p>
            <a:pPr indent="-342900">
              <a:buFont typeface="Arial" panose="02070309020205020404" pitchFamily="49" charset="0"/>
              <a:buChar char="•"/>
            </a:pPr>
            <a:r>
              <a:rPr lang="en-US" sz="1200">
                <a:solidFill>
                  <a:srgbClr val="00345D"/>
                </a:solidFill>
                <a:latin typeface="Arial"/>
                <a:cs typeface="Arial"/>
              </a:rPr>
              <a:t>1:30 p.m.</a:t>
            </a:r>
          </a:p>
          <a:p>
            <a:pPr lvl="1"/>
            <a:r>
              <a:rPr lang="en-US" sz="1200">
                <a:solidFill>
                  <a:srgbClr val="00345D"/>
                </a:solidFill>
                <a:latin typeface="Arial"/>
                <a:cs typeface="Arial"/>
              </a:rPr>
              <a:t>Division III Tug-of-War (all rounds except Championship)</a:t>
            </a:r>
          </a:p>
          <a:p>
            <a:pPr indent="-342900">
              <a:buFont typeface="Arial" panose="02070309020205020404" pitchFamily="49" charset="0"/>
              <a:buChar char="•"/>
            </a:pPr>
            <a:r>
              <a:rPr lang="en-US" sz="1200">
                <a:solidFill>
                  <a:srgbClr val="00345D"/>
                </a:solidFill>
                <a:latin typeface="Arial"/>
                <a:cs typeface="Arial"/>
              </a:rPr>
              <a:t>2:00 p.m.</a:t>
            </a:r>
          </a:p>
          <a:p>
            <a:pPr lvl="1"/>
            <a:r>
              <a:rPr lang="en-US" sz="1200">
                <a:solidFill>
                  <a:srgbClr val="00345D"/>
                </a:solidFill>
                <a:latin typeface="Arial"/>
                <a:cs typeface="Arial"/>
              </a:rPr>
              <a:t>Tug-of-War Championship matches</a:t>
            </a:r>
          </a:p>
          <a:p>
            <a:pPr indent="-342900">
              <a:buFont typeface="Arial" panose="02070309020205020404" pitchFamily="49" charset="0"/>
              <a:buChar char="•"/>
            </a:pPr>
            <a:r>
              <a:rPr lang="en-US" sz="1200">
                <a:solidFill>
                  <a:srgbClr val="00345D"/>
                </a:solidFill>
                <a:latin typeface="Arial"/>
                <a:cs typeface="Arial"/>
              </a:rPr>
              <a:t>2:30 p.m.</a:t>
            </a:r>
          </a:p>
          <a:p>
            <a:pPr lvl="1"/>
            <a:r>
              <a:rPr lang="en-US" sz="1200" b="1">
                <a:solidFill>
                  <a:srgbClr val="00345D"/>
                </a:solidFill>
                <a:latin typeface="Arial"/>
                <a:cs typeface="Arial"/>
              </a:rPr>
              <a:t>Closing Ceremonies, Courtyard</a:t>
            </a:r>
          </a:p>
          <a:p>
            <a:pPr marL="0" indent="0">
              <a:buNone/>
            </a:pPr>
            <a:endParaRPr lang="en-US" sz="1200">
              <a:solidFill>
                <a:srgbClr val="00345D"/>
              </a:solidFill>
              <a:latin typeface="Arial"/>
              <a:cs typeface="Arial"/>
            </a:endParaRPr>
          </a:p>
          <a:p>
            <a:pPr marL="800100" lvl="1" indent="-342900">
              <a:lnSpc>
                <a:spcPct val="100000"/>
              </a:lnSpc>
              <a:buFont typeface="Courier New" panose="020B0604020202020204" pitchFamily="34" charset="0"/>
              <a:buChar char="o"/>
            </a:pPr>
            <a:endParaRPr lang="en-US" sz="1200">
              <a:solidFill>
                <a:srgbClr val="00345D"/>
              </a:solidFill>
              <a:latin typeface="Arial"/>
              <a:cs typeface="Arial"/>
            </a:endParaRPr>
          </a:p>
        </p:txBody>
      </p:sp>
      <p:sp>
        <p:nvSpPr>
          <p:cNvPr id="4" name="TextBox 3">
            <a:extLst>
              <a:ext uri="{FF2B5EF4-FFF2-40B4-BE49-F238E27FC236}">
                <a16:creationId xmlns:a16="http://schemas.microsoft.com/office/drawing/2014/main" id="{A3250A63-01F8-F4FD-FA42-E2FB84B97B0A}"/>
              </a:ext>
            </a:extLst>
          </p:cNvPr>
          <p:cNvSpPr txBox="1"/>
          <p:nvPr/>
        </p:nvSpPr>
        <p:spPr>
          <a:xfrm>
            <a:off x="7671834" y="5510378"/>
            <a:ext cx="393522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156082"/>
                </a:solidFill>
              </a:rPr>
              <a:t>Updated schedule lives </a:t>
            </a:r>
            <a:r>
              <a:rPr lang="en-US" dirty="0">
                <a:solidFill>
                  <a:srgbClr val="156082"/>
                </a:solidFill>
                <a:hlinkClick r:id="rId5">
                  <a:extLst>
                    <a:ext uri="{A12FA001-AC4F-418D-AE19-62706E023703}">
                      <ahyp:hlinkClr xmlns:ahyp="http://schemas.microsoft.com/office/drawing/2018/hyperlinkcolor" val="tx"/>
                    </a:ext>
                  </a:extLst>
                </a:hlinkClick>
              </a:rPr>
              <a:t>here</a:t>
            </a:r>
            <a:endParaRPr lang="en-US">
              <a:solidFill>
                <a:srgbClr val="156082"/>
              </a:solidFill>
              <a:hlinkClick r:id="rId5">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25701520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9EFF4C-BE30-9BCD-6E3C-684E804A1637}"/>
            </a:ext>
          </a:extLst>
        </p:cNvPr>
        <p:cNvGrpSpPr/>
        <p:nvPr/>
      </p:nvGrpSpPr>
      <p:grpSpPr>
        <a:xfrm>
          <a:off x="0" y="0"/>
          <a:ext cx="0" cy="0"/>
          <a:chOff x="0" y="0"/>
          <a:chExt cx="0" cy="0"/>
        </a:xfrm>
      </p:grpSpPr>
      <p:sp>
        <p:nvSpPr>
          <p:cNvPr id="96" name="Content Placeholder 2">
            <a:extLst>
              <a:ext uri="{FF2B5EF4-FFF2-40B4-BE49-F238E27FC236}">
                <a16:creationId xmlns:a16="http://schemas.microsoft.com/office/drawing/2014/main" id="{9B6E6214-58B2-208D-F598-6FABDE691962}"/>
              </a:ext>
            </a:extLst>
          </p:cNvPr>
          <p:cNvSpPr>
            <a:spLocks noGrp="1"/>
          </p:cNvSpPr>
          <p:nvPr/>
        </p:nvSpPr>
        <p:spPr>
          <a:xfrm>
            <a:off x="373313" y="2338025"/>
            <a:ext cx="5595695" cy="3882189"/>
          </a:xfrm>
          <a:prstGeom prst="rect">
            <a:avLst/>
          </a:prstGeom>
        </p:spPr>
        <p:txBody>
          <a:bodyPr vert="horz" lIns="91440" tIns="45720" rIns="91440" bIns="45720" rtlCol="0" anchor="t">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Zilla Slab"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Courier New" panose="02070309020205020404" pitchFamily="49" charset="0"/>
              <a:buChar char="o"/>
              <a:defRPr sz="2400" kern="1200">
                <a:solidFill>
                  <a:schemeClr val="tx1"/>
                </a:solidFill>
                <a:latin typeface="Arial" panose="020B0604020202020204" pitchFamily="34" charset="0"/>
                <a:ea typeface="Zilla Slab" pitchFamily="2" charset="0"/>
                <a:cs typeface="Arial" panose="020B0604020202020204" pitchFamily="34" charset="0"/>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Arial" panose="020B0604020202020204" pitchFamily="34" charset="0"/>
                <a:ea typeface="Zilla Slab" pitchFamily="2" charset="0"/>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4pPr>
            <a:lvl5pPr marL="20574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r>
              <a:rPr lang="en-US" sz="2000">
                <a:solidFill>
                  <a:srgbClr val="00345D"/>
                </a:solidFill>
                <a:latin typeface="Arial"/>
                <a:cs typeface="Arial"/>
              </a:rPr>
              <a:t>Complete </a:t>
            </a:r>
            <a:r>
              <a:rPr lang="en-US" sz="2000" dirty="0">
                <a:solidFill>
                  <a:srgbClr val="00345D"/>
                </a:solidFill>
                <a:latin typeface="Arial"/>
                <a:cs typeface="Arial"/>
                <a:hlinkClick r:id="rId3"/>
              </a:rPr>
              <a:t>Athlete Registration</a:t>
            </a:r>
            <a:r>
              <a:rPr lang="en-US" sz="2000" dirty="0">
                <a:solidFill>
                  <a:srgbClr val="00345D"/>
                </a:solidFill>
                <a:latin typeface="Arial"/>
                <a:cs typeface="Arial"/>
              </a:rPr>
              <a:t> </a:t>
            </a:r>
          </a:p>
          <a:p>
            <a:pPr lvl="1"/>
            <a:r>
              <a:rPr lang="en-US" sz="1600">
                <a:solidFill>
                  <a:srgbClr val="00345D"/>
                </a:solidFill>
                <a:latin typeface="Arial"/>
                <a:cs typeface="Arial"/>
              </a:rPr>
              <a:t>any employee onsite</a:t>
            </a:r>
          </a:p>
          <a:p>
            <a:pPr marL="342900" indent="-342900"/>
            <a:r>
              <a:rPr lang="en-US" sz="2000">
                <a:solidFill>
                  <a:srgbClr val="00345D"/>
                </a:solidFill>
                <a:latin typeface="Arial"/>
                <a:cs typeface="Arial"/>
              </a:rPr>
              <a:t>Check in at the Athlete Check-in tent</a:t>
            </a:r>
            <a:endParaRPr lang="en-US"/>
          </a:p>
          <a:p>
            <a:pPr lvl="1"/>
            <a:r>
              <a:rPr lang="en-US" sz="1600">
                <a:solidFill>
                  <a:srgbClr val="00345D"/>
                </a:solidFill>
                <a:latin typeface="Arial"/>
                <a:cs typeface="Arial"/>
              </a:rPr>
              <a:t>QR Code Ready line</a:t>
            </a:r>
          </a:p>
          <a:p>
            <a:pPr lvl="1"/>
            <a:r>
              <a:rPr lang="en-US" sz="1600">
                <a:solidFill>
                  <a:srgbClr val="00345D"/>
                </a:solidFill>
                <a:latin typeface="Arial"/>
                <a:cs typeface="Arial"/>
              </a:rPr>
              <a:t>Need to Register line</a:t>
            </a:r>
          </a:p>
          <a:p>
            <a:pPr>
              <a:buFont typeface="Arial" panose="02070309020205020404" pitchFamily="49" charset="0"/>
              <a:buChar char="•"/>
            </a:pPr>
            <a:r>
              <a:rPr lang="en-US" sz="2000">
                <a:solidFill>
                  <a:srgbClr val="00345D"/>
                </a:solidFill>
                <a:latin typeface="Arial"/>
                <a:cs typeface="Arial"/>
              </a:rPr>
              <a:t>Wristband needed to participate</a:t>
            </a:r>
          </a:p>
          <a:p>
            <a:pPr>
              <a:buFont typeface="Arial" panose="02070309020205020404" pitchFamily="49" charset="0"/>
              <a:buChar char="•"/>
            </a:pPr>
            <a:r>
              <a:rPr lang="en-US" sz="2000">
                <a:solidFill>
                  <a:srgbClr val="00345D"/>
                </a:solidFill>
                <a:latin typeface="Arial"/>
                <a:cs typeface="Arial"/>
              </a:rPr>
              <a:t>At check-in you will receive:</a:t>
            </a:r>
          </a:p>
          <a:p>
            <a:pPr lvl="1"/>
            <a:r>
              <a:rPr lang="en-US" sz="1600">
                <a:solidFill>
                  <a:srgbClr val="00345D"/>
                </a:solidFill>
                <a:latin typeface="Arial"/>
                <a:cs typeface="Arial"/>
              </a:rPr>
              <a:t>Resources/Captain's clipboard</a:t>
            </a:r>
          </a:p>
          <a:p>
            <a:pPr lvl="1"/>
            <a:r>
              <a:rPr lang="en-US" sz="1600">
                <a:solidFill>
                  <a:srgbClr val="00345D"/>
                </a:solidFill>
                <a:latin typeface="Arial"/>
                <a:cs typeface="Arial"/>
              </a:rPr>
              <a:t>5K bibs</a:t>
            </a:r>
            <a:endParaRPr lang="en-US"/>
          </a:p>
          <a:p>
            <a:pPr lvl="1"/>
            <a:r>
              <a:rPr lang="en-US" sz="1600">
                <a:solidFill>
                  <a:srgbClr val="00345D"/>
                </a:solidFill>
                <a:latin typeface="Arial"/>
                <a:cs typeface="Arial"/>
              </a:rPr>
              <a:t>Passport for Points card</a:t>
            </a:r>
          </a:p>
          <a:p>
            <a:pPr lvl="1"/>
            <a:endParaRPr lang="en-US" sz="1600">
              <a:solidFill>
                <a:srgbClr val="00345D"/>
              </a:solidFill>
              <a:latin typeface="Arial"/>
              <a:cs typeface="Arial"/>
            </a:endParaRPr>
          </a:p>
          <a:p>
            <a:pPr>
              <a:buFont typeface="Arial" panose="02070309020205020404" pitchFamily="49" charset="0"/>
              <a:buChar char="•"/>
            </a:pPr>
            <a:r>
              <a:rPr lang="en-US" sz="2000">
                <a:solidFill>
                  <a:srgbClr val="00345D"/>
                </a:solidFill>
                <a:latin typeface="Arial"/>
                <a:cs typeface="Arial"/>
              </a:rPr>
              <a:t>At check in you provide:</a:t>
            </a:r>
          </a:p>
          <a:p>
            <a:pPr lvl="1"/>
            <a:r>
              <a:rPr lang="en-US" sz="1600">
                <a:solidFill>
                  <a:srgbClr val="00345D"/>
                </a:solidFill>
                <a:latin typeface="Arial"/>
                <a:cs typeface="Arial"/>
              </a:rPr>
              <a:t>One-mile Walk roster</a:t>
            </a:r>
          </a:p>
          <a:p>
            <a:pPr marL="800100" lvl="1" indent="-342900">
              <a:lnSpc>
                <a:spcPct val="100000"/>
              </a:lnSpc>
              <a:buFont typeface="Courier New" panose="020B0604020202020204" pitchFamily="34" charset="0"/>
              <a:buChar char="o"/>
            </a:pPr>
            <a:endParaRPr lang="en-US" sz="1600">
              <a:solidFill>
                <a:srgbClr val="00345D"/>
              </a:solidFill>
              <a:latin typeface="Arial"/>
              <a:cs typeface="Arial"/>
            </a:endParaRPr>
          </a:p>
        </p:txBody>
      </p:sp>
      <p:sp>
        <p:nvSpPr>
          <p:cNvPr id="3" name="Rectangle 2">
            <a:extLst>
              <a:ext uri="{FF2B5EF4-FFF2-40B4-BE49-F238E27FC236}">
                <a16:creationId xmlns:a16="http://schemas.microsoft.com/office/drawing/2014/main" id="{EB9A285C-C75F-3B6B-C7A1-9174DB2AC1B7}"/>
              </a:ext>
            </a:extLst>
          </p:cNvPr>
          <p:cNvSpPr/>
          <p:nvPr/>
        </p:nvSpPr>
        <p:spPr>
          <a:xfrm>
            <a:off x="0" y="-39758"/>
            <a:ext cx="12193057" cy="1232959"/>
          </a:xfrm>
          <a:prstGeom prst="rect">
            <a:avLst/>
          </a:prstGeom>
          <a:solidFill>
            <a:srgbClr val="1D78BE"/>
          </a:solidFill>
          <a:ln>
            <a:solidFill>
              <a:srgbClr val="1D78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qr code with a logo&#10;&#10;Description automatically generated">
            <a:extLst>
              <a:ext uri="{FF2B5EF4-FFF2-40B4-BE49-F238E27FC236}">
                <a16:creationId xmlns:a16="http://schemas.microsoft.com/office/drawing/2014/main" id="{3F3D8550-1EA8-CFB6-FF65-066902FBBA5C}"/>
              </a:ext>
            </a:extLst>
          </p:cNvPr>
          <p:cNvPicPr>
            <a:picLocks noChangeAspect="1"/>
          </p:cNvPicPr>
          <p:nvPr/>
        </p:nvPicPr>
        <p:blipFill>
          <a:blip r:embed="rId4"/>
          <a:stretch>
            <a:fillRect/>
          </a:stretch>
        </p:blipFill>
        <p:spPr>
          <a:xfrm flipH="1">
            <a:off x="11078818" y="89453"/>
            <a:ext cx="1046921" cy="1046922"/>
          </a:xfrm>
          <a:prstGeom prst="rect">
            <a:avLst/>
          </a:prstGeom>
        </p:spPr>
      </p:pic>
      <p:sp>
        <p:nvSpPr>
          <p:cNvPr id="8" name="Title 1">
            <a:extLst>
              <a:ext uri="{FF2B5EF4-FFF2-40B4-BE49-F238E27FC236}">
                <a16:creationId xmlns:a16="http://schemas.microsoft.com/office/drawing/2014/main" id="{6B8DFA30-8BA0-6B32-B4B4-224ED913F829}"/>
              </a:ext>
            </a:extLst>
          </p:cNvPr>
          <p:cNvSpPr>
            <a:spLocks noGrp="1"/>
          </p:cNvSpPr>
          <p:nvPr/>
        </p:nvSpPr>
        <p:spPr>
          <a:xfrm>
            <a:off x="376296" y="576202"/>
            <a:ext cx="8264407" cy="56021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b="1" kern="1200">
                <a:solidFill>
                  <a:schemeClr val="bg1"/>
                </a:solidFill>
                <a:latin typeface="Arial" panose="020B0604020202020204" pitchFamily="34" charset="0"/>
                <a:ea typeface="+mj-ea"/>
                <a:cs typeface="Arial" panose="020B0604020202020204" pitchFamily="34" charset="0"/>
              </a:defRPr>
            </a:lvl1pPr>
          </a:lstStyle>
          <a:p>
            <a:pPr algn="l"/>
            <a:r>
              <a:rPr lang="en-US" sz="4200">
                <a:solidFill>
                  <a:srgbClr val="FFFFFF"/>
                </a:solidFill>
                <a:latin typeface="Arial"/>
                <a:cs typeface="Arial"/>
              </a:rPr>
              <a:t>Athlete Check-in</a:t>
            </a:r>
            <a:endParaRPr lang="en-US"/>
          </a:p>
        </p:txBody>
      </p:sp>
      <p:pic>
        <p:nvPicPr>
          <p:cNvPr id="5" name="Picture 4" descr="A group of people in red shirts&#10;&#10;AI-generated content may be incorrect.">
            <a:extLst>
              <a:ext uri="{FF2B5EF4-FFF2-40B4-BE49-F238E27FC236}">
                <a16:creationId xmlns:a16="http://schemas.microsoft.com/office/drawing/2014/main" id="{26611078-9692-C70C-B4B2-376B11582FED}"/>
              </a:ext>
            </a:extLst>
          </p:cNvPr>
          <p:cNvPicPr>
            <a:picLocks noChangeAspect="1"/>
          </p:cNvPicPr>
          <p:nvPr/>
        </p:nvPicPr>
        <p:blipFill>
          <a:blip r:embed="rId5"/>
          <a:stretch>
            <a:fillRect/>
          </a:stretch>
        </p:blipFill>
        <p:spPr>
          <a:xfrm>
            <a:off x="6779053" y="2339029"/>
            <a:ext cx="4587757" cy="305850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512471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 name="Content Placeholder 106" descr="A person smiling at camera&#10;&#10;AI-generated content may be incorrect.">
            <a:extLst>
              <a:ext uri="{FF2B5EF4-FFF2-40B4-BE49-F238E27FC236}">
                <a16:creationId xmlns:a16="http://schemas.microsoft.com/office/drawing/2014/main" id="{7C3C4361-9C0A-4B9E-39AA-A294ABE0AA57}"/>
              </a:ext>
            </a:extLst>
          </p:cNvPr>
          <p:cNvPicPr>
            <a:picLocks noGrp="1" noChangeAspect="1"/>
          </p:cNvPicPr>
          <p:nvPr>
            <p:ph idx="1"/>
          </p:nvPr>
        </p:nvPicPr>
        <p:blipFill>
          <a:blip r:embed="rId3"/>
          <a:srcRect t="20824" r="-344"/>
          <a:stretch>
            <a:fillRect/>
          </a:stretch>
        </p:blipFill>
        <p:spPr>
          <a:xfrm>
            <a:off x="609698" y="2220445"/>
            <a:ext cx="2752972" cy="3257947"/>
          </a:xfrm>
          <a:prstGeom prst="rect">
            <a:avLst/>
          </a:prstGeom>
        </p:spPr>
      </p:pic>
      <p:sp>
        <p:nvSpPr>
          <p:cNvPr id="109" name="Content Placeholder 2">
            <a:extLst>
              <a:ext uri="{FF2B5EF4-FFF2-40B4-BE49-F238E27FC236}">
                <a16:creationId xmlns:a16="http://schemas.microsoft.com/office/drawing/2014/main" id="{0EA59AC6-1EB8-6446-03AA-F3C0253B6450}"/>
              </a:ext>
            </a:extLst>
          </p:cNvPr>
          <p:cNvSpPr>
            <a:spLocks noGrp="1"/>
          </p:cNvSpPr>
          <p:nvPr/>
        </p:nvSpPr>
        <p:spPr>
          <a:xfrm>
            <a:off x="561461" y="5713975"/>
            <a:ext cx="2763627" cy="711893"/>
          </a:xfrm>
          <a:prstGeom prst="rect">
            <a:avLst/>
          </a:prstGeom>
        </p:spPr>
        <p:txBody>
          <a:bodyPr vert="horz" lIns="91440" tIns="45720" rIns="91440" bIns="45720" rtlCol="0" anchor="t">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Zilla Slab"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Courier New" panose="02070309020205020404" pitchFamily="49" charset="0"/>
              <a:buChar char="o"/>
              <a:defRPr sz="2400" kern="1200">
                <a:solidFill>
                  <a:schemeClr val="tx1"/>
                </a:solidFill>
                <a:latin typeface="Arial" panose="020B0604020202020204" pitchFamily="34" charset="0"/>
                <a:ea typeface="Zilla Slab" pitchFamily="2" charset="0"/>
                <a:cs typeface="Arial" panose="020B0604020202020204" pitchFamily="34" charset="0"/>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Arial" panose="020B0604020202020204" pitchFamily="34" charset="0"/>
                <a:ea typeface="Zilla Slab" pitchFamily="2" charset="0"/>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4pPr>
            <a:lvl5pPr marL="20574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a:solidFill>
                  <a:srgbClr val="00345D"/>
                </a:solidFill>
                <a:latin typeface="Arial"/>
                <a:cs typeface="Arial"/>
              </a:rPr>
              <a:t>Erica Williams</a:t>
            </a:r>
          </a:p>
          <a:p>
            <a:pPr marL="0" indent="0" algn="ctr">
              <a:buNone/>
            </a:pPr>
            <a:r>
              <a:rPr lang="en-US" sz="2000">
                <a:solidFill>
                  <a:srgbClr val="00345D"/>
                </a:solidFill>
                <a:latin typeface="Arial"/>
                <a:cs typeface="Arial"/>
              </a:rPr>
              <a:t>Events Manager, Owned Events</a:t>
            </a:r>
          </a:p>
        </p:txBody>
      </p:sp>
      <p:sp>
        <p:nvSpPr>
          <p:cNvPr id="112" name="Content Placeholder 2">
            <a:extLst>
              <a:ext uri="{FF2B5EF4-FFF2-40B4-BE49-F238E27FC236}">
                <a16:creationId xmlns:a16="http://schemas.microsoft.com/office/drawing/2014/main" id="{EB9F7C22-88FD-A671-FFC9-5B6DC27CAE14}"/>
              </a:ext>
            </a:extLst>
          </p:cNvPr>
          <p:cNvSpPr>
            <a:spLocks noGrp="1"/>
          </p:cNvSpPr>
          <p:nvPr/>
        </p:nvSpPr>
        <p:spPr>
          <a:xfrm>
            <a:off x="3364869" y="5621210"/>
            <a:ext cx="2763627" cy="71189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Zilla Slab"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Courier New" panose="02070309020205020404" pitchFamily="49" charset="0"/>
              <a:buChar char="o"/>
              <a:defRPr sz="2400" kern="1200">
                <a:solidFill>
                  <a:schemeClr val="tx1"/>
                </a:solidFill>
                <a:latin typeface="Arial" panose="020B0604020202020204" pitchFamily="34" charset="0"/>
                <a:ea typeface="Zilla Slab" pitchFamily="2" charset="0"/>
                <a:cs typeface="Arial" panose="020B0604020202020204" pitchFamily="34" charset="0"/>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Arial" panose="020B0604020202020204" pitchFamily="34" charset="0"/>
                <a:ea typeface="Zilla Slab" pitchFamily="2" charset="0"/>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4pPr>
            <a:lvl5pPr marL="20574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b="1">
                <a:solidFill>
                  <a:srgbClr val="00345D"/>
                </a:solidFill>
                <a:latin typeface="Arial"/>
                <a:cs typeface="Arial"/>
              </a:rPr>
              <a:t>Jen Beck</a:t>
            </a:r>
            <a:endParaRPr lang="en-US"/>
          </a:p>
          <a:p>
            <a:pPr marL="0" indent="0" algn="ctr">
              <a:buNone/>
            </a:pPr>
            <a:r>
              <a:rPr lang="en-US" sz="1400">
                <a:solidFill>
                  <a:srgbClr val="00345D"/>
                </a:solidFill>
                <a:latin typeface="Arial"/>
                <a:cs typeface="Arial"/>
              </a:rPr>
              <a:t>Events Manager, Client Services</a:t>
            </a:r>
            <a:endParaRPr lang="en-US"/>
          </a:p>
        </p:txBody>
      </p:sp>
      <p:pic>
        <p:nvPicPr>
          <p:cNvPr id="114" name="Content Placeholder 106" descr="A person smiling at camera&#10;&#10;AI-generated content may be incorrect.">
            <a:extLst>
              <a:ext uri="{FF2B5EF4-FFF2-40B4-BE49-F238E27FC236}">
                <a16:creationId xmlns:a16="http://schemas.microsoft.com/office/drawing/2014/main" id="{C0128CAD-5F62-16DC-E12E-24D9E041003F}"/>
              </a:ext>
            </a:extLst>
          </p:cNvPr>
          <p:cNvPicPr>
            <a:picLocks noChangeAspect="1"/>
          </p:cNvPicPr>
          <p:nvPr/>
        </p:nvPicPr>
        <p:blipFill>
          <a:blip r:embed="rId4"/>
          <a:srcRect l="-43" t="10106" r="-259" b="10239"/>
          <a:stretch>
            <a:fillRect/>
          </a:stretch>
        </p:blipFill>
        <p:spPr>
          <a:xfrm>
            <a:off x="6167915" y="2220445"/>
            <a:ext cx="2761278" cy="3259248"/>
          </a:xfrm>
          <a:prstGeom prst="rect">
            <a:avLst/>
          </a:prstGeom>
        </p:spPr>
      </p:pic>
      <p:sp>
        <p:nvSpPr>
          <p:cNvPr id="115" name="Content Placeholder 2">
            <a:extLst>
              <a:ext uri="{FF2B5EF4-FFF2-40B4-BE49-F238E27FC236}">
                <a16:creationId xmlns:a16="http://schemas.microsoft.com/office/drawing/2014/main" id="{B2930D5B-0F8A-7614-2571-5403FD668350}"/>
              </a:ext>
            </a:extLst>
          </p:cNvPr>
          <p:cNvSpPr>
            <a:spLocks noGrp="1"/>
          </p:cNvSpPr>
          <p:nvPr/>
        </p:nvSpPr>
        <p:spPr>
          <a:xfrm>
            <a:off x="6177684" y="5621210"/>
            <a:ext cx="2763627" cy="711893"/>
          </a:xfrm>
          <a:prstGeom prst="rect">
            <a:avLst/>
          </a:prstGeom>
        </p:spPr>
        <p:txBody>
          <a:bodyPr vert="horz" lIns="91440" tIns="45720" rIns="91440" bIns="45720" rtlCol="0" anchor="t">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Zilla Slab"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Courier New" panose="02070309020205020404" pitchFamily="49" charset="0"/>
              <a:buChar char="o"/>
              <a:defRPr sz="2400" kern="1200">
                <a:solidFill>
                  <a:schemeClr val="tx1"/>
                </a:solidFill>
                <a:latin typeface="Arial" panose="020B0604020202020204" pitchFamily="34" charset="0"/>
                <a:ea typeface="Zilla Slab" pitchFamily="2" charset="0"/>
                <a:cs typeface="Arial" panose="020B0604020202020204" pitchFamily="34" charset="0"/>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Arial" panose="020B0604020202020204" pitchFamily="34" charset="0"/>
                <a:ea typeface="Zilla Slab" pitchFamily="2" charset="0"/>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4pPr>
            <a:lvl5pPr marL="20574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b="1">
                <a:solidFill>
                  <a:srgbClr val="00345D"/>
                </a:solidFill>
                <a:latin typeface="Arial"/>
                <a:cs typeface="Arial"/>
              </a:rPr>
              <a:t>Meghan Sexton</a:t>
            </a:r>
          </a:p>
          <a:p>
            <a:pPr marL="0" indent="0" algn="ctr">
              <a:buNone/>
            </a:pPr>
            <a:r>
              <a:rPr lang="en-US" sz="1400">
                <a:solidFill>
                  <a:srgbClr val="00345D"/>
                </a:solidFill>
                <a:latin typeface="Arial"/>
                <a:cs typeface="Arial"/>
              </a:rPr>
              <a:t>Charity Challenge/Captain Liaison</a:t>
            </a:r>
          </a:p>
        </p:txBody>
      </p:sp>
      <p:sp>
        <p:nvSpPr>
          <p:cNvPr id="3" name="Rectangle 2">
            <a:extLst>
              <a:ext uri="{FF2B5EF4-FFF2-40B4-BE49-F238E27FC236}">
                <a16:creationId xmlns:a16="http://schemas.microsoft.com/office/drawing/2014/main" id="{E3D1E1EC-D2C7-C15A-DDF5-3D172E44EA76}"/>
              </a:ext>
            </a:extLst>
          </p:cNvPr>
          <p:cNvSpPr/>
          <p:nvPr/>
        </p:nvSpPr>
        <p:spPr>
          <a:xfrm>
            <a:off x="0" y="-39758"/>
            <a:ext cx="12193057" cy="1232959"/>
          </a:xfrm>
          <a:prstGeom prst="rect">
            <a:avLst/>
          </a:prstGeom>
          <a:solidFill>
            <a:srgbClr val="1D78BE"/>
          </a:solidFill>
          <a:ln>
            <a:solidFill>
              <a:srgbClr val="1D78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7" name="Content Placeholder 106">
            <a:extLst>
              <a:ext uri="{FF2B5EF4-FFF2-40B4-BE49-F238E27FC236}">
                <a16:creationId xmlns:a16="http://schemas.microsoft.com/office/drawing/2014/main" id="{1DAECB37-E1C5-AD3D-592A-20ECECEEF465}"/>
              </a:ext>
            </a:extLst>
          </p:cNvPr>
          <p:cNvPicPr>
            <a:picLocks noChangeAspect="1"/>
          </p:cNvPicPr>
          <p:nvPr/>
        </p:nvPicPr>
        <p:blipFill>
          <a:blip r:embed="rId5"/>
          <a:srcRect t="10533" b="10533"/>
          <a:stretch>
            <a:fillRect/>
          </a:stretch>
        </p:blipFill>
        <p:spPr>
          <a:xfrm>
            <a:off x="8995193" y="2220445"/>
            <a:ext cx="2752972" cy="3257947"/>
          </a:xfrm>
          <a:prstGeom prst="rect">
            <a:avLst/>
          </a:prstGeom>
        </p:spPr>
      </p:pic>
      <p:sp>
        <p:nvSpPr>
          <p:cNvPr id="118" name="Content Placeholder 2">
            <a:extLst>
              <a:ext uri="{FF2B5EF4-FFF2-40B4-BE49-F238E27FC236}">
                <a16:creationId xmlns:a16="http://schemas.microsoft.com/office/drawing/2014/main" id="{13E9139E-BA1B-6990-46ED-40980ADC81F8}"/>
              </a:ext>
            </a:extLst>
          </p:cNvPr>
          <p:cNvSpPr>
            <a:spLocks noGrp="1"/>
          </p:cNvSpPr>
          <p:nvPr/>
        </p:nvSpPr>
        <p:spPr>
          <a:xfrm>
            <a:off x="8990499" y="5621210"/>
            <a:ext cx="2763627" cy="711893"/>
          </a:xfrm>
          <a:prstGeom prst="rect">
            <a:avLst/>
          </a:prstGeom>
        </p:spPr>
        <p:txBody>
          <a:bodyPr vert="horz" lIns="91440" tIns="45720" rIns="91440" bIns="45720" rtlCol="0" anchor="t">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Zilla Slab"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Courier New" panose="02070309020205020404" pitchFamily="49" charset="0"/>
              <a:buChar char="o"/>
              <a:defRPr sz="2400" kern="1200">
                <a:solidFill>
                  <a:schemeClr val="tx1"/>
                </a:solidFill>
                <a:latin typeface="Arial" panose="020B0604020202020204" pitchFamily="34" charset="0"/>
                <a:ea typeface="Zilla Slab" pitchFamily="2" charset="0"/>
                <a:cs typeface="Arial" panose="020B0604020202020204" pitchFamily="34" charset="0"/>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Arial" panose="020B0604020202020204" pitchFamily="34" charset="0"/>
                <a:ea typeface="Zilla Slab" pitchFamily="2" charset="0"/>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4pPr>
            <a:lvl5pPr marL="20574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a:solidFill>
                  <a:srgbClr val="00345D"/>
                </a:solidFill>
                <a:latin typeface="Arial"/>
                <a:cs typeface="Arial"/>
              </a:rPr>
              <a:t>Dawn Stewart</a:t>
            </a:r>
          </a:p>
          <a:p>
            <a:pPr marL="0" indent="0" algn="ctr">
              <a:buNone/>
            </a:pPr>
            <a:r>
              <a:rPr lang="en-US" sz="2000">
                <a:solidFill>
                  <a:srgbClr val="00345D"/>
                </a:solidFill>
                <a:latin typeface="Arial"/>
                <a:cs typeface="Arial"/>
              </a:rPr>
              <a:t>Director, Strategic Partnerships</a:t>
            </a:r>
          </a:p>
        </p:txBody>
      </p:sp>
      <p:pic>
        <p:nvPicPr>
          <p:cNvPr id="5" name="Picture 4" descr="A qr code with a logo&#10;&#10;Description automatically generated">
            <a:extLst>
              <a:ext uri="{FF2B5EF4-FFF2-40B4-BE49-F238E27FC236}">
                <a16:creationId xmlns:a16="http://schemas.microsoft.com/office/drawing/2014/main" id="{EB2699C1-4E02-4D33-6D53-9DE869AC8C76}"/>
              </a:ext>
            </a:extLst>
          </p:cNvPr>
          <p:cNvPicPr>
            <a:picLocks noChangeAspect="1"/>
          </p:cNvPicPr>
          <p:nvPr/>
        </p:nvPicPr>
        <p:blipFill>
          <a:blip r:embed="rId6"/>
          <a:stretch>
            <a:fillRect/>
          </a:stretch>
        </p:blipFill>
        <p:spPr>
          <a:xfrm flipH="1">
            <a:off x="11078818" y="89453"/>
            <a:ext cx="1046921" cy="1046922"/>
          </a:xfrm>
          <a:prstGeom prst="rect">
            <a:avLst/>
          </a:prstGeom>
        </p:spPr>
      </p:pic>
      <p:sp>
        <p:nvSpPr>
          <p:cNvPr id="68" name="Title 1">
            <a:extLst>
              <a:ext uri="{FF2B5EF4-FFF2-40B4-BE49-F238E27FC236}">
                <a16:creationId xmlns:a16="http://schemas.microsoft.com/office/drawing/2014/main" id="{2256A3A3-9576-D418-4C9F-C03219E77599}"/>
              </a:ext>
            </a:extLst>
          </p:cNvPr>
          <p:cNvSpPr>
            <a:spLocks noGrp="1"/>
          </p:cNvSpPr>
          <p:nvPr/>
        </p:nvSpPr>
        <p:spPr>
          <a:xfrm>
            <a:off x="376296" y="576202"/>
            <a:ext cx="8264407" cy="56021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b="1" kern="1200">
                <a:solidFill>
                  <a:schemeClr val="bg1"/>
                </a:solidFill>
                <a:latin typeface="Arial" panose="020B0604020202020204" pitchFamily="34" charset="0"/>
                <a:ea typeface="+mj-ea"/>
                <a:cs typeface="Arial" panose="020B0604020202020204" pitchFamily="34" charset="0"/>
              </a:defRPr>
            </a:lvl1pPr>
          </a:lstStyle>
          <a:p>
            <a:pPr algn="l"/>
            <a:r>
              <a:rPr lang="en-US" sz="4200">
                <a:solidFill>
                  <a:srgbClr val="FFFFFF"/>
                </a:solidFill>
                <a:latin typeface="Arial"/>
                <a:cs typeface="Arial"/>
              </a:rPr>
              <a:t>Community Cup Staff Intros</a:t>
            </a:r>
            <a:endParaRPr lang="en-US" sz="4200"/>
          </a:p>
        </p:txBody>
      </p:sp>
      <p:pic>
        <p:nvPicPr>
          <p:cNvPr id="2" name="Picture 1">
            <a:extLst>
              <a:ext uri="{FF2B5EF4-FFF2-40B4-BE49-F238E27FC236}">
                <a16:creationId xmlns:a16="http://schemas.microsoft.com/office/drawing/2014/main" id="{DA00D0D2-C4BA-C3FB-9C0C-DD85BD5BB666}"/>
              </a:ext>
            </a:extLst>
          </p:cNvPr>
          <p:cNvPicPr>
            <a:picLocks noChangeAspect="1"/>
          </p:cNvPicPr>
          <p:nvPr/>
        </p:nvPicPr>
        <p:blipFill>
          <a:blip r:embed="rId7"/>
          <a:srcRect l="4569" t="10664" r="10018" b="18365"/>
          <a:stretch>
            <a:fillRect/>
          </a:stretch>
        </p:blipFill>
        <p:spPr>
          <a:xfrm>
            <a:off x="3437979" y="2219225"/>
            <a:ext cx="2642606" cy="3260384"/>
          </a:xfrm>
          <a:prstGeom prst="rect">
            <a:avLst/>
          </a:prstGeom>
        </p:spPr>
      </p:pic>
    </p:spTree>
    <p:extLst>
      <p:ext uri="{BB962C8B-B14F-4D97-AF65-F5344CB8AC3E}">
        <p14:creationId xmlns:p14="http://schemas.microsoft.com/office/powerpoint/2010/main" val="11397297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4EB91A-9D16-E8FE-6221-29E5426E2DDA}"/>
            </a:ext>
          </a:extLst>
        </p:cNvPr>
        <p:cNvGrpSpPr/>
        <p:nvPr/>
      </p:nvGrpSpPr>
      <p:grpSpPr>
        <a:xfrm>
          <a:off x="0" y="0"/>
          <a:ext cx="0" cy="0"/>
          <a:chOff x="0" y="0"/>
          <a:chExt cx="0" cy="0"/>
        </a:xfrm>
      </p:grpSpPr>
      <p:sp>
        <p:nvSpPr>
          <p:cNvPr id="96" name="Content Placeholder 2">
            <a:extLst>
              <a:ext uri="{FF2B5EF4-FFF2-40B4-BE49-F238E27FC236}">
                <a16:creationId xmlns:a16="http://schemas.microsoft.com/office/drawing/2014/main" id="{2756B4E2-8637-CBC3-B21B-F25DA855F9ED}"/>
              </a:ext>
            </a:extLst>
          </p:cNvPr>
          <p:cNvSpPr>
            <a:spLocks noGrp="1"/>
          </p:cNvSpPr>
          <p:nvPr/>
        </p:nvSpPr>
        <p:spPr>
          <a:xfrm>
            <a:off x="373313" y="1716855"/>
            <a:ext cx="6396609" cy="4685809"/>
          </a:xfrm>
          <a:prstGeom prst="rect">
            <a:avLst/>
          </a:prstGeom>
        </p:spPr>
        <p:txBody>
          <a:bodyPr vert="horz" lIns="91440" tIns="45720" rIns="91440" bIns="45720" rtlCol="0" anchor="t">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Zilla Slab"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Courier New" panose="02070309020205020404" pitchFamily="49" charset="0"/>
              <a:buChar char="o"/>
              <a:defRPr sz="2400" kern="1200">
                <a:solidFill>
                  <a:schemeClr val="tx1"/>
                </a:solidFill>
                <a:latin typeface="Arial" panose="020B0604020202020204" pitchFamily="34" charset="0"/>
                <a:ea typeface="Zilla Slab" pitchFamily="2" charset="0"/>
                <a:cs typeface="Arial" panose="020B0604020202020204" pitchFamily="34" charset="0"/>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Arial" panose="020B0604020202020204" pitchFamily="34" charset="0"/>
                <a:ea typeface="Zilla Slab" pitchFamily="2" charset="0"/>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4pPr>
            <a:lvl5pPr marL="20574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Courier New" panose="020B0604020202020204" pitchFamily="34" charset="0"/>
              <a:buChar char="o"/>
            </a:pPr>
            <a:r>
              <a:rPr lang="en-US" sz="2000" dirty="0">
                <a:solidFill>
                  <a:srgbClr val="00345D"/>
                </a:solidFill>
                <a:latin typeface="Arial"/>
                <a:cs typeface="Arial"/>
              </a:rPr>
              <a:t>Pickleball Tournament presented by </a:t>
            </a:r>
            <a:r>
              <a:rPr lang="en-US" sz="2000" dirty="0" err="1">
                <a:solidFill>
                  <a:srgbClr val="00345D"/>
                </a:solidFill>
                <a:latin typeface="Arial"/>
                <a:cs typeface="Arial"/>
              </a:rPr>
              <a:t>JPMorganChase</a:t>
            </a:r>
            <a:endParaRPr lang="en-US" sz="1600" dirty="0" err="1">
              <a:solidFill>
                <a:srgbClr val="000000"/>
              </a:solidFill>
              <a:latin typeface="Arial"/>
              <a:cs typeface="Arial"/>
            </a:endParaRPr>
          </a:p>
          <a:p>
            <a:pPr marL="685800">
              <a:lnSpc>
                <a:spcPct val="100000"/>
              </a:lnSpc>
              <a:buFont typeface="Courier New" panose="020B0604020202020204" pitchFamily="34" charset="0"/>
              <a:buChar char="o"/>
            </a:pPr>
            <a:r>
              <a:rPr lang="en-US" sz="1600">
                <a:solidFill>
                  <a:srgbClr val="00345D"/>
                </a:solidFill>
                <a:latin typeface="Arial"/>
                <a:cs typeface="Arial"/>
              </a:rPr>
              <a:t>Tuesday, August 11 — Novice/Advanced Novice Tournament</a:t>
            </a:r>
          </a:p>
          <a:p>
            <a:pPr lvl="1">
              <a:lnSpc>
                <a:spcPct val="100000"/>
              </a:lnSpc>
              <a:buFont typeface="Courier New" panose="020B0604020202020204" pitchFamily="34" charset="0"/>
              <a:buChar char="o"/>
            </a:pPr>
            <a:r>
              <a:rPr lang="en-US" sz="1600">
                <a:solidFill>
                  <a:srgbClr val="00345D"/>
                </a:solidFill>
                <a:latin typeface="Arial"/>
                <a:cs typeface="Arial"/>
              </a:rPr>
              <a:t>Wednesday, August 12 — Intermediate/Advanced Tournament</a:t>
            </a:r>
          </a:p>
          <a:p>
            <a:pPr marL="457200" lvl="1" indent="0">
              <a:lnSpc>
                <a:spcPct val="100000"/>
              </a:lnSpc>
              <a:buNone/>
            </a:pPr>
            <a:endParaRPr lang="en-US" sz="1600">
              <a:solidFill>
                <a:srgbClr val="00345D"/>
              </a:solidFill>
              <a:latin typeface="Arial"/>
              <a:cs typeface="Arial"/>
            </a:endParaRPr>
          </a:p>
          <a:p>
            <a:pPr>
              <a:lnSpc>
                <a:spcPct val="100000"/>
              </a:lnSpc>
              <a:buFont typeface="Courier New" panose="020B0604020202020204" pitchFamily="34" charset="0"/>
              <a:buChar char="o"/>
            </a:pPr>
            <a:r>
              <a:rPr lang="en-US" sz="2000">
                <a:solidFill>
                  <a:srgbClr val="00345D"/>
                </a:solidFill>
                <a:latin typeface="Arial"/>
                <a:cs typeface="Arial"/>
              </a:rPr>
              <a:t>Tournament Logistics</a:t>
            </a:r>
          </a:p>
          <a:p>
            <a:pPr lvl="1">
              <a:lnSpc>
                <a:spcPct val="100000"/>
              </a:lnSpc>
              <a:buFont typeface="Courier New" panose="020B0604020202020204" pitchFamily="34" charset="0"/>
              <a:buChar char="o"/>
            </a:pPr>
            <a:r>
              <a:rPr lang="en-US" sz="1600">
                <a:solidFill>
                  <a:srgbClr val="00345D"/>
                </a:solidFill>
                <a:latin typeface="Arial"/>
                <a:cs typeface="Arial"/>
              </a:rPr>
              <a:t>Pickle &amp; Chill: 880 W Henderson Rd, Columbus, OH 43214</a:t>
            </a:r>
          </a:p>
          <a:p>
            <a:pPr lvl="2">
              <a:lnSpc>
                <a:spcPct val="100000"/>
              </a:lnSpc>
              <a:buFont typeface="Wingdings" panose="020B0604020202020204" pitchFamily="34" charset="0"/>
              <a:buChar char="§"/>
            </a:pPr>
            <a:r>
              <a:rPr lang="en-US" sz="1600">
                <a:solidFill>
                  <a:srgbClr val="00345D"/>
                </a:solidFill>
                <a:latin typeface="Arial"/>
                <a:cs typeface="Arial"/>
              </a:rPr>
              <a:t>4 p.m. – Check-in and Warm-up to begin</a:t>
            </a:r>
          </a:p>
          <a:p>
            <a:pPr lvl="2">
              <a:lnSpc>
                <a:spcPct val="100000"/>
              </a:lnSpc>
              <a:buFont typeface="Wingdings" panose="020B0604020202020204" pitchFamily="34" charset="0"/>
              <a:buChar char="§"/>
            </a:pPr>
            <a:r>
              <a:rPr lang="en-US" sz="1600">
                <a:solidFill>
                  <a:srgbClr val="00345D"/>
                </a:solidFill>
                <a:latin typeface="Arial"/>
                <a:cs typeface="Arial"/>
              </a:rPr>
              <a:t>5 p.m. – Play starts (or earlier if all teams are checked in)</a:t>
            </a:r>
          </a:p>
          <a:p>
            <a:pPr lvl="2">
              <a:lnSpc>
                <a:spcPct val="100000"/>
              </a:lnSpc>
              <a:buFont typeface="Wingdings" panose="020B0604020202020204" pitchFamily="34" charset="0"/>
              <a:buChar char="§"/>
            </a:pPr>
            <a:r>
              <a:rPr lang="en-US" sz="1600">
                <a:solidFill>
                  <a:srgbClr val="00345D"/>
                </a:solidFill>
                <a:latin typeface="Arial"/>
                <a:cs typeface="Arial"/>
              </a:rPr>
              <a:t>8 p.m. – Tournament ends</a:t>
            </a:r>
          </a:p>
          <a:p>
            <a:pPr lvl="1">
              <a:lnSpc>
                <a:spcPct val="100000"/>
              </a:lnSpc>
              <a:buFont typeface="Courier New" panose="020B0604020202020204" pitchFamily="34" charset="0"/>
              <a:buChar char="o"/>
            </a:pPr>
            <a:r>
              <a:rPr lang="en-US" sz="1500">
                <a:solidFill>
                  <a:srgbClr val="00345D"/>
                </a:solidFill>
                <a:latin typeface="Arial"/>
                <a:cs typeface="Arial"/>
              </a:rPr>
              <a:t>Complete </a:t>
            </a:r>
            <a:r>
              <a:rPr lang="en-US" sz="1500" b="1" dirty="0">
                <a:solidFill>
                  <a:srgbClr val="00345D"/>
                </a:solidFill>
                <a:latin typeface="Arial"/>
                <a:cs typeface="Arial"/>
                <a:hlinkClick r:id="rId3">
                  <a:extLst>
                    <a:ext uri="{A12FA001-AC4F-418D-AE19-62706E023703}">
                      <ahyp:hlinkClr xmlns:ahyp="http://schemas.microsoft.com/office/drawing/2018/hyperlinkcolor" val="tx"/>
                    </a:ext>
                  </a:extLst>
                </a:hlinkClick>
              </a:rPr>
              <a:t>Pickleball Player Waiver</a:t>
            </a:r>
          </a:p>
          <a:p>
            <a:pPr lvl="1">
              <a:lnSpc>
                <a:spcPct val="100000"/>
              </a:lnSpc>
              <a:buFont typeface="Courier New" panose="020B0604020202020204" pitchFamily="34" charset="0"/>
              <a:buChar char="o"/>
            </a:pPr>
            <a:r>
              <a:rPr lang="en-US" sz="1600">
                <a:solidFill>
                  <a:srgbClr val="00345D"/>
                </a:solidFill>
                <a:latin typeface="Arial"/>
                <a:cs typeface="Arial"/>
              </a:rPr>
              <a:t>Wear team shirts or shirt with company name</a:t>
            </a:r>
          </a:p>
          <a:p>
            <a:pPr lvl="1">
              <a:lnSpc>
                <a:spcPct val="100000"/>
              </a:lnSpc>
              <a:buFont typeface="Courier New" panose="020B0604020202020204" pitchFamily="34" charset="0"/>
              <a:buChar char="o"/>
            </a:pPr>
            <a:r>
              <a:rPr lang="en-US" sz="1600">
                <a:solidFill>
                  <a:srgbClr val="00345D"/>
                </a:solidFill>
                <a:latin typeface="Arial"/>
                <a:cs typeface="Arial"/>
              </a:rPr>
              <a:t>Spectators allowed</a:t>
            </a:r>
          </a:p>
          <a:p>
            <a:pPr lvl="1">
              <a:lnSpc>
                <a:spcPct val="100000"/>
              </a:lnSpc>
              <a:buFont typeface="Courier New,monospace" panose="020B0604020202020204" pitchFamily="34" charset="0"/>
              <a:buChar char="o"/>
            </a:pPr>
            <a:r>
              <a:rPr lang="en-US" sz="1500">
                <a:solidFill>
                  <a:srgbClr val="00345D"/>
                </a:solidFill>
                <a:latin typeface="Arial"/>
                <a:cs typeface="Arial"/>
              </a:rPr>
              <a:t>Pickle &amp; Chill will provide equipment free of charge if needed</a:t>
            </a:r>
            <a:endParaRPr lang="en-US" sz="1500">
              <a:solidFill>
                <a:srgbClr val="000000"/>
              </a:solidFill>
              <a:latin typeface="Arial"/>
              <a:cs typeface="Arial"/>
            </a:endParaRPr>
          </a:p>
          <a:p>
            <a:pPr lvl="1">
              <a:lnSpc>
                <a:spcPct val="100000"/>
              </a:lnSpc>
              <a:buFont typeface="Courier New,monospace" panose="020B0604020202020204" pitchFamily="34" charset="0"/>
              <a:buChar char="o"/>
            </a:pPr>
            <a:r>
              <a:rPr lang="en-US" sz="1500">
                <a:solidFill>
                  <a:srgbClr val="00345D"/>
                </a:solidFill>
                <a:latin typeface="Arial"/>
                <a:cs typeface="Arial"/>
              </a:rPr>
              <a:t>Outdoor courts weather permitting – head straight to the back of P&amp;C</a:t>
            </a:r>
            <a:endParaRPr lang="en-US" sz="1500">
              <a:solidFill>
                <a:srgbClr val="00345D"/>
              </a:solidFill>
            </a:endParaRPr>
          </a:p>
          <a:p>
            <a:pPr marL="457200" lvl="1" indent="0">
              <a:lnSpc>
                <a:spcPct val="100000"/>
              </a:lnSpc>
              <a:buNone/>
            </a:pPr>
            <a:endParaRPr lang="en-US" sz="1500" b="1" i="1">
              <a:solidFill>
                <a:srgbClr val="000000"/>
              </a:solidFill>
            </a:endParaRPr>
          </a:p>
          <a:p>
            <a:pPr>
              <a:lnSpc>
                <a:spcPct val="100000"/>
              </a:lnSpc>
              <a:buFont typeface="Courier New" panose="020B0604020202020204" pitchFamily="34" charset="0"/>
              <a:buChar char="o"/>
            </a:pPr>
            <a:r>
              <a:rPr lang="en-US" sz="2000">
                <a:solidFill>
                  <a:srgbClr val="00345D"/>
                </a:solidFill>
                <a:latin typeface="Arial"/>
                <a:cs typeface="Arial"/>
              </a:rPr>
              <a:t>Scoring</a:t>
            </a:r>
          </a:p>
          <a:p>
            <a:pPr lvl="1">
              <a:lnSpc>
                <a:spcPct val="100000"/>
              </a:lnSpc>
              <a:buFont typeface="Courier New" panose="020B0604020202020204" pitchFamily="34" charset="0"/>
              <a:buChar char="o"/>
            </a:pPr>
            <a:r>
              <a:rPr lang="en-US" sz="1600">
                <a:solidFill>
                  <a:srgbClr val="00345D"/>
                </a:solidFill>
                <a:latin typeface="Arial"/>
                <a:cs typeface="Arial"/>
              </a:rPr>
              <a:t>1st place: 100 points; 2nd place: 75 points, 3rd place: 50 points, 4th place: 25 points. All other teams receive 10 for participating.</a:t>
            </a:r>
          </a:p>
          <a:p>
            <a:pPr lvl="1">
              <a:lnSpc>
                <a:spcPct val="100000"/>
              </a:lnSpc>
              <a:buFont typeface="Courier New" panose="020B0604020202020204" pitchFamily="34" charset="0"/>
              <a:buChar char="o"/>
            </a:pPr>
            <a:r>
              <a:rPr lang="en-US" sz="1600">
                <a:solidFill>
                  <a:srgbClr val="00345D"/>
                </a:solidFill>
                <a:latin typeface="Arial"/>
                <a:cs typeface="Arial"/>
              </a:rPr>
              <a:t>Will award points for places in </a:t>
            </a:r>
            <a:r>
              <a:rPr lang="en-US" sz="1600" b="1">
                <a:solidFill>
                  <a:srgbClr val="00345D"/>
                </a:solidFill>
                <a:latin typeface="Arial"/>
                <a:cs typeface="Arial"/>
              </a:rPr>
              <a:t>both </a:t>
            </a:r>
            <a:r>
              <a:rPr lang="en-US" sz="1600">
                <a:solidFill>
                  <a:srgbClr val="00345D"/>
                </a:solidFill>
                <a:latin typeface="Arial"/>
                <a:cs typeface="Arial"/>
              </a:rPr>
              <a:t>tournaments</a:t>
            </a:r>
          </a:p>
          <a:p>
            <a:pPr marL="457200" lvl="1" indent="0">
              <a:lnSpc>
                <a:spcPct val="100000"/>
              </a:lnSpc>
              <a:buNone/>
            </a:pPr>
            <a:endParaRPr lang="en-US" sz="1600">
              <a:solidFill>
                <a:srgbClr val="00345D"/>
              </a:solidFill>
              <a:latin typeface="Arial"/>
              <a:cs typeface="Arial"/>
            </a:endParaRPr>
          </a:p>
          <a:p>
            <a:pPr lvl="1">
              <a:lnSpc>
                <a:spcPct val="100000"/>
              </a:lnSpc>
              <a:buFont typeface="Courier New" panose="020B0604020202020204" pitchFamily="34" charset="0"/>
              <a:buChar char="o"/>
            </a:pPr>
            <a:endParaRPr lang="en-US" sz="1600">
              <a:solidFill>
                <a:srgbClr val="00345D"/>
              </a:solidFill>
              <a:latin typeface="Arial"/>
              <a:cs typeface="Arial"/>
            </a:endParaRPr>
          </a:p>
          <a:p>
            <a:pPr lvl="1">
              <a:lnSpc>
                <a:spcPct val="100000"/>
              </a:lnSpc>
              <a:buFont typeface="Courier New" panose="020B0604020202020204" pitchFamily="34" charset="0"/>
              <a:buChar char="o"/>
            </a:pPr>
            <a:endParaRPr lang="en-US" sz="1600">
              <a:solidFill>
                <a:srgbClr val="00345D"/>
              </a:solidFill>
              <a:latin typeface="Arial"/>
              <a:cs typeface="Arial"/>
            </a:endParaRPr>
          </a:p>
          <a:p>
            <a:pPr lvl="1">
              <a:lnSpc>
                <a:spcPct val="100000"/>
              </a:lnSpc>
              <a:buFont typeface="Courier New" panose="020B0604020202020204" pitchFamily="34" charset="0"/>
              <a:buChar char="o"/>
            </a:pPr>
            <a:endParaRPr lang="en-US" sz="1600">
              <a:solidFill>
                <a:srgbClr val="00345D"/>
              </a:solidFill>
              <a:latin typeface="Arial"/>
              <a:cs typeface="Arial"/>
            </a:endParaRPr>
          </a:p>
          <a:p>
            <a:pPr marL="457200" lvl="1" indent="0">
              <a:lnSpc>
                <a:spcPct val="100000"/>
              </a:lnSpc>
              <a:buNone/>
            </a:pPr>
            <a:endParaRPr lang="en-US" sz="1600">
              <a:solidFill>
                <a:srgbClr val="00345D"/>
              </a:solidFill>
              <a:latin typeface="Arial"/>
              <a:cs typeface="Arial"/>
            </a:endParaRPr>
          </a:p>
          <a:p>
            <a:pPr marL="800100" lvl="1" indent="-342900">
              <a:lnSpc>
                <a:spcPct val="100000"/>
              </a:lnSpc>
              <a:buFont typeface="Courier New" panose="020B0604020202020204" pitchFamily="34" charset="0"/>
              <a:buChar char="o"/>
            </a:pPr>
            <a:endParaRPr lang="en-US" sz="1600">
              <a:solidFill>
                <a:srgbClr val="00345D"/>
              </a:solidFill>
              <a:latin typeface="Arial"/>
              <a:cs typeface="Arial"/>
            </a:endParaRPr>
          </a:p>
        </p:txBody>
      </p:sp>
      <p:sp>
        <p:nvSpPr>
          <p:cNvPr id="3" name="Rectangle 2">
            <a:extLst>
              <a:ext uri="{FF2B5EF4-FFF2-40B4-BE49-F238E27FC236}">
                <a16:creationId xmlns:a16="http://schemas.microsoft.com/office/drawing/2014/main" id="{F27384AF-BA81-241C-3960-56ED05ED0CEB}"/>
              </a:ext>
            </a:extLst>
          </p:cNvPr>
          <p:cNvSpPr/>
          <p:nvPr/>
        </p:nvSpPr>
        <p:spPr>
          <a:xfrm>
            <a:off x="0" y="-39758"/>
            <a:ext cx="12193057" cy="1232959"/>
          </a:xfrm>
          <a:prstGeom prst="rect">
            <a:avLst/>
          </a:prstGeom>
          <a:solidFill>
            <a:srgbClr val="1D78BE"/>
          </a:solidFill>
          <a:ln>
            <a:solidFill>
              <a:srgbClr val="1D78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qr code with a logo&#10;&#10;Description automatically generated">
            <a:extLst>
              <a:ext uri="{FF2B5EF4-FFF2-40B4-BE49-F238E27FC236}">
                <a16:creationId xmlns:a16="http://schemas.microsoft.com/office/drawing/2014/main" id="{0FC052D2-2DFB-2399-851A-C12FEDD9CA31}"/>
              </a:ext>
            </a:extLst>
          </p:cNvPr>
          <p:cNvPicPr>
            <a:picLocks noChangeAspect="1"/>
          </p:cNvPicPr>
          <p:nvPr/>
        </p:nvPicPr>
        <p:blipFill>
          <a:blip r:embed="rId4"/>
          <a:stretch>
            <a:fillRect/>
          </a:stretch>
        </p:blipFill>
        <p:spPr>
          <a:xfrm flipH="1">
            <a:off x="11078818" y="89453"/>
            <a:ext cx="1046921" cy="1046922"/>
          </a:xfrm>
          <a:prstGeom prst="rect">
            <a:avLst/>
          </a:prstGeom>
        </p:spPr>
      </p:pic>
      <p:sp>
        <p:nvSpPr>
          <p:cNvPr id="8" name="Title 1">
            <a:extLst>
              <a:ext uri="{FF2B5EF4-FFF2-40B4-BE49-F238E27FC236}">
                <a16:creationId xmlns:a16="http://schemas.microsoft.com/office/drawing/2014/main" id="{AA4801E5-6B44-CF7D-7187-0886307B9713}"/>
              </a:ext>
            </a:extLst>
          </p:cNvPr>
          <p:cNvSpPr>
            <a:spLocks noGrp="1"/>
          </p:cNvSpPr>
          <p:nvPr/>
        </p:nvSpPr>
        <p:spPr>
          <a:xfrm>
            <a:off x="376296" y="576202"/>
            <a:ext cx="8264407" cy="56021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b="1" kern="1200">
                <a:solidFill>
                  <a:schemeClr val="bg1"/>
                </a:solidFill>
                <a:latin typeface="Arial" panose="020B0604020202020204" pitchFamily="34" charset="0"/>
                <a:ea typeface="+mj-ea"/>
                <a:cs typeface="Arial" panose="020B0604020202020204" pitchFamily="34" charset="0"/>
              </a:defRPr>
            </a:lvl1pPr>
          </a:lstStyle>
          <a:p>
            <a:pPr algn="l"/>
            <a:r>
              <a:rPr lang="en-US" sz="4200">
                <a:solidFill>
                  <a:srgbClr val="FFFFFF"/>
                </a:solidFill>
                <a:latin typeface="Arial"/>
                <a:cs typeface="Arial"/>
              </a:rPr>
              <a:t>Pickleball Tournament</a:t>
            </a:r>
            <a:endParaRPr lang="en-US"/>
          </a:p>
        </p:txBody>
      </p:sp>
      <p:pic>
        <p:nvPicPr>
          <p:cNvPr id="5" name="Picture 4" descr="People playing tennis in a large room&#10;&#10;AI-generated content may be incorrect.">
            <a:extLst>
              <a:ext uri="{FF2B5EF4-FFF2-40B4-BE49-F238E27FC236}">
                <a16:creationId xmlns:a16="http://schemas.microsoft.com/office/drawing/2014/main" id="{1D21D346-AF83-E5D1-B4AC-13EA690539A1}"/>
              </a:ext>
            </a:extLst>
          </p:cNvPr>
          <p:cNvPicPr>
            <a:picLocks noChangeAspect="1"/>
          </p:cNvPicPr>
          <p:nvPr/>
        </p:nvPicPr>
        <p:blipFill>
          <a:blip r:embed="rId5"/>
          <a:stretch>
            <a:fillRect/>
          </a:stretch>
        </p:blipFill>
        <p:spPr>
          <a:xfrm>
            <a:off x="6779053" y="2336675"/>
            <a:ext cx="4587758" cy="306321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802185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742D07-A4B4-EEDC-D54C-D85548D528D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7094037D-0A95-9903-C2E6-296FB8AE54FB}"/>
              </a:ext>
            </a:extLst>
          </p:cNvPr>
          <p:cNvSpPr/>
          <p:nvPr/>
        </p:nvSpPr>
        <p:spPr>
          <a:xfrm>
            <a:off x="0" y="-39758"/>
            <a:ext cx="12193057" cy="1232959"/>
          </a:xfrm>
          <a:prstGeom prst="rect">
            <a:avLst/>
          </a:prstGeom>
          <a:solidFill>
            <a:srgbClr val="1D78BE"/>
          </a:solidFill>
          <a:ln>
            <a:solidFill>
              <a:srgbClr val="1D78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qr code with a logo&#10;&#10;Description automatically generated">
            <a:extLst>
              <a:ext uri="{FF2B5EF4-FFF2-40B4-BE49-F238E27FC236}">
                <a16:creationId xmlns:a16="http://schemas.microsoft.com/office/drawing/2014/main" id="{1C09C563-D3FB-A036-0880-6E361A2C28E1}"/>
              </a:ext>
            </a:extLst>
          </p:cNvPr>
          <p:cNvPicPr>
            <a:picLocks noChangeAspect="1"/>
          </p:cNvPicPr>
          <p:nvPr/>
        </p:nvPicPr>
        <p:blipFill>
          <a:blip r:embed="rId3"/>
          <a:stretch>
            <a:fillRect/>
          </a:stretch>
        </p:blipFill>
        <p:spPr>
          <a:xfrm flipH="1">
            <a:off x="11078818" y="89453"/>
            <a:ext cx="1046921" cy="1046922"/>
          </a:xfrm>
          <a:prstGeom prst="rect">
            <a:avLst/>
          </a:prstGeom>
        </p:spPr>
      </p:pic>
      <p:sp>
        <p:nvSpPr>
          <p:cNvPr id="8" name="Title 1">
            <a:extLst>
              <a:ext uri="{FF2B5EF4-FFF2-40B4-BE49-F238E27FC236}">
                <a16:creationId xmlns:a16="http://schemas.microsoft.com/office/drawing/2014/main" id="{19D3B4C1-325C-44A0-DC0C-32F5FF8C156A}"/>
              </a:ext>
            </a:extLst>
          </p:cNvPr>
          <p:cNvSpPr>
            <a:spLocks noGrp="1"/>
          </p:cNvSpPr>
          <p:nvPr/>
        </p:nvSpPr>
        <p:spPr>
          <a:xfrm>
            <a:off x="376296" y="576202"/>
            <a:ext cx="8264407" cy="56021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b="1" kern="1200">
                <a:solidFill>
                  <a:schemeClr val="bg1"/>
                </a:solidFill>
                <a:latin typeface="Arial" panose="020B0604020202020204" pitchFamily="34" charset="0"/>
                <a:ea typeface="+mj-ea"/>
                <a:cs typeface="Arial" panose="020B0604020202020204" pitchFamily="34" charset="0"/>
              </a:defRPr>
            </a:lvl1pPr>
          </a:lstStyle>
          <a:p>
            <a:pPr algn="l"/>
            <a:r>
              <a:rPr lang="en-US" sz="4200">
                <a:solidFill>
                  <a:srgbClr val="FFFFFF"/>
                </a:solidFill>
                <a:latin typeface="Arial"/>
                <a:cs typeface="Arial"/>
              </a:rPr>
              <a:t> Pickleball Tournament</a:t>
            </a:r>
            <a:endParaRPr lang="en-US"/>
          </a:p>
        </p:txBody>
      </p:sp>
      <p:sp>
        <p:nvSpPr>
          <p:cNvPr id="9" name="TextBox 8">
            <a:extLst>
              <a:ext uri="{FF2B5EF4-FFF2-40B4-BE49-F238E27FC236}">
                <a16:creationId xmlns:a16="http://schemas.microsoft.com/office/drawing/2014/main" id="{3F87132D-554F-C1B2-7F95-157BCA209DD4}"/>
              </a:ext>
            </a:extLst>
          </p:cNvPr>
          <p:cNvSpPr txBox="1"/>
          <p:nvPr/>
        </p:nvSpPr>
        <p:spPr>
          <a:xfrm>
            <a:off x="418343" y="1159422"/>
            <a:ext cx="6103856" cy="646331"/>
          </a:xfrm>
          <a:prstGeom prst="rect">
            <a:avLst/>
          </a:prstGeom>
          <a:noFill/>
        </p:spPr>
        <p:txBody>
          <a:bodyPr wrap="square" lIns="91440" tIns="45720" rIns="91440" bIns="45720" anchor="t">
            <a:spAutoFit/>
          </a:bodyPr>
          <a:lstStyle/>
          <a:p>
            <a:r>
              <a:rPr lang="en-US" b="1" u="sng">
                <a:solidFill>
                  <a:srgbClr val="00345D"/>
                </a:solidFill>
              </a:rPr>
              <a:t>TOURNAMENT 1 – NOVICE/ADVANCED NOVICE</a:t>
            </a:r>
          </a:p>
          <a:p>
            <a:endParaRPr lang="en-US">
              <a:solidFill>
                <a:srgbClr val="00345D"/>
              </a:solidFill>
            </a:endParaRPr>
          </a:p>
        </p:txBody>
      </p:sp>
      <p:sp>
        <p:nvSpPr>
          <p:cNvPr id="11" name="TextBox 10">
            <a:extLst>
              <a:ext uri="{FF2B5EF4-FFF2-40B4-BE49-F238E27FC236}">
                <a16:creationId xmlns:a16="http://schemas.microsoft.com/office/drawing/2014/main" id="{2D99211F-9422-5A89-4C05-9CFF2637D4A7}"/>
              </a:ext>
            </a:extLst>
          </p:cNvPr>
          <p:cNvSpPr txBox="1"/>
          <p:nvPr/>
        </p:nvSpPr>
        <p:spPr>
          <a:xfrm>
            <a:off x="6289098" y="1196897"/>
            <a:ext cx="6103856" cy="646331"/>
          </a:xfrm>
          <a:prstGeom prst="rect">
            <a:avLst/>
          </a:prstGeom>
          <a:noFill/>
        </p:spPr>
        <p:txBody>
          <a:bodyPr wrap="square" lIns="91440" tIns="45720" rIns="91440" bIns="45720" anchor="t">
            <a:spAutoFit/>
          </a:bodyPr>
          <a:lstStyle/>
          <a:p>
            <a:r>
              <a:rPr lang="en-US" b="1" u="sng">
                <a:solidFill>
                  <a:srgbClr val="00345D"/>
                </a:solidFill>
              </a:rPr>
              <a:t>TOURNAMENT 2 – INTERMEDIATE/ADVANCED</a:t>
            </a:r>
          </a:p>
          <a:p>
            <a:endParaRPr lang="en-US">
              <a:solidFill>
                <a:srgbClr val="00345D"/>
              </a:solidFill>
            </a:endParaRPr>
          </a:p>
        </p:txBody>
      </p:sp>
      <p:sp>
        <p:nvSpPr>
          <p:cNvPr id="10" name="TextBox 9">
            <a:extLst>
              <a:ext uri="{FF2B5EF4-FFF2-40B4-BE49-F238E27FC236}">
                <a16:creationId xmlns:a16="http://schemas.microsoft.com/office/drawing/2014/main" id="{83031067-2C2A-DC61-6AF0-B021E12ADC82}"/>
              </a:ext>
            </a:extLst>
          </p:cNvPr>
          <p:cNvSpPr txBox="1"/>
          <p:nvPr/>
        </p:nvSpPr>
        <p:spPr>
          <a:xfrm>
            <a:off x="376383" y="1374652"/>
            <a:ext cx="7499425" cy="57554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91440"/>
            <a:r>
              <a:rPr lang="en-US" sz="1600">
                <a:solidFill>
                  <a:srgbClr val="00345D"/>
                </a:solidFill>
                <a:ea typeface="+mn-lt"/>
                <a:cs typeface="+mn-lt"/>
              </a:rPr>
              <a:t>AAA Club Alliance      </a:t>
            </a:r>
          </a:p>
          <a:p>
            <a:pPr marL="91440"/>
            <a:r>
              <a:rPr lang="en-US" sz="1600">
                <a:solidFill>
                  <a:srgbClr val="00345D"/>
                </a:solidFill>
                <a:ea typeface="+mn-lt"/>
                <a:cs typeface="+mn-lt"/>
              </a:rPr>
              <a:t>AEP</a:t>
            </a:r>
            <a:endParaRPr lang="en-US" sz="1600">
              <a:solidFill>
                <a:srgbClr val="00345D"/>
              </a:solidFill>
            </a:endParaRPr>
          </a:p>
          <a:p>
            <a:pPr marL="91440"/>
            <a:r>
              <a:rPr lang="en-US" sz="1600">
                <a:solidFill>
                  <a:srgbClr val="00345D"/>
                </a:solidFill>
                <a:ea typeface="+mn-lt"/>
                <a:cs typeface="+mn-lt"/>
              </a:rPr>
              <a:t>Burns &amp; McDonnell  </a:t>
            </a:r>
            <a:endParaRPr lang="en-US" sz="1600">
              <a:solidFill>
                <a:srgbClr val="00345D"/>
              </a:solidFill>
            </a:endParaRPr>
          </a:p>
          <a:p>
            <a:pPr marL="91440"/>
            <a:r>
              <a:rPr lang="en-US" sz="1600">
                <a:solidFill>
                  <a:srgbClr val="00345D"/>
                </a:solidFill>
                <a:ea typeface="+mn-lt"/>
                <a:cs typeface="+mn-lt"/>
              </a:rPr>
              <a:t>Chipotle Mexican Grill  </a:t>
            </a:r>
            <a:endParaRPr lang="en-US" sz="1600">
              <a:solidFill>
                <a:srgbClr val="00345D"/>
              </a:solidFill>
            </a:endParaRPr>
          </a:p>
          <a:p>
            <a:pPr marL="91440"/>
            <a:r>
              <a:rPr lang="en-US" sz="1600">
                <a:solidFill>
                  <a:srgbClr val="00345D"/>
                </a:solidFill>
                <a:ea typeface="+mn-lt"/>
                <a:cs typeface="+mn-lt"/>
              </a:rPr>
              <a:t>City of Obetz  </a:t>
            </a:r>
            <a:endParaRPr lang="en-US" sz="1600">
              <a:solidFill>
                <a:srgbClr val="00345D"/>
              </a:solidFill>
            </a:endParaRPr>
          </a:p>
          <a:p>
            <a:pPr marL="91440"/>
            <a:r>
              <a:rPr lang="en-US" sz="1600">
                <a:solidFill>
                  <a:srgbClr val="00345D"/>
                </a:solidFill>
                <a:ea typeface="+mn-lt"/>
                <a:cs typeface="+mn-lt"/>
              </a:rPr>
              <a:t>City Wide Facility Solutions  </a:t>
            </a:r>
            <a:endParaRPr lang="en-US" sz="1600">
              <a:solidFill>
                <a:srgbClr val="00345D"/>
              </a:solidFill>
            </a:endParaRPr>
          </a:p>
          <a:p>
            <a:pPr marL="91440"/>
            <a:r>
              <a:rPr lang="en-US" sz="1600">
                <a:solidFill>
                  <a:srgbClr val="00345D"/>
                </a:solidFill>
                <a:ea typeface="+mn-lt"/>
                <a:cs typeface="+mn-lt"/>
              </a:rPr>
              <a:t>Columbus Blue Jackets</a:t>
            </a:r>
            <a:endParaRPr lang="en-US" sz="1600">
              <a:solidFill>
                <a:srgbClr val="00345D"/>
              </a:solidFill>
            </a:endParaRPr>
          </a:p>
          <a:p>
            <a:pPr marL="91440"/>
            <a:r>
              <a:rPr lang="en-US" sz="1600">
                <a:solidFill>
                  <a:srgbClr val="00345D"/>
                </a:solidFill>
                <a:ea typeface="+mn-lt"/>
                <a:cs typeface="+mn-lt"/>
              </a:rPr>
              <a:t>Experience Columbus  </a:t>
            </a:r>
            <a:endParaRPr lang="en-US" sz="1600">
              <a:solidFill>
                <a:srgbClr val="00345D"/>
              </a:solidFill>
            </a:endParaRPr>
          </a:p>
          <a:p>
            <a:pPr marL="91440"/>
            <a:r>
              <a:rPr lang="en-US" sz="1600">
                <a:solidFill>
                  <a:srgbClr val="00345D"/>
                </a:solidFill>
                <a:ea typeface="+mn-lt"/>
                <a:cs typeface="+mn-lt"/>
              </a:rPr>
              <a:t>G2O </a:t>
            </a:r>
            <a:endParaRPr lang="en-US" sz="1600">
              <a:solidFill>
                <a:srgbClr val="00345D"/>
              </a:solidFill>
            </a:endParaRPr>
          </a:p>
          <a:p>
            <a:pPr marL="91440"/>
            <a:r>
              <a:rPr lang="en-US" sz="1600">
                <a:solidFill>
                  <a:srgbClr val="00345D"/>
                </a:solidFill>
                <a:ea typeface="+mn-lt"/>
                <a:cs typeface="+mn-lt"/>
              </a:rPr>
              <a:t>GBQ  </a:t>
            </a:r>
            <a:endParaRPr lang="en-US" sz="1600">
              <a:solidFill>
                <a:srgbClr val="00345D"/>
              </a:solidFill>
            </a:endParaRPr>
          </a:p>
          <a:p>
            <a:pPr marL="91440"/>
            <a:r>
              <a:rPr lang="en-US" sz="1600">
                <a:solidFill>
                  <a:srgbClr val="00345D"/>
                </a:solidFill>
                <a:ea typeface="+mn-lt"/>
                <a:cs typeface="+mn-lt"/>
              </a:rPr>
              <a:t>Hollywood Casino</a:t>
            </a:r>
            <a:endParaRPr lang="en-US" sz="1600" dirty="0">
              <a:solidFill>
                <a:srgbClr val="00345D"/>
              </a:solidFill>
              <a:ea typeface="+mn-lt"/>
              <a:cs typeface="+mn-lt"/>
            </a:endParaRPr>
          </a:p>
          <a:p>
            <a:pPr marL="91440"/>
            <a:r>
              <a:rPr lang="en-US" sz="1600">
                <a:solidFill>
                  <a:srgbClr val="00345D"/>
                </a:solidFill>
                <a:ea typeface="+mn-lt"/>
                <a:cs typeface="+mn-lt"/>
              </a:rPr>
              <a:t>Hyatt Regency Columbus</a:t>
            </a:r>
            <a:endParaRPr lang="en-US" sz="1600">
              <a:solidFill>
                <a:srgbClr val="00345D"/>
              </a:solidFill>
            </a:endParaRPr>
          </a:p>
          <a:p>
            <a:pPr marL="91440"/>
            <a:r>
              <a:rPr lang="en-US" sz="1600">
                <a:solidFill>
                  <a:srgbClr val="00345D"/>
                </a:solidFill>
                <a:ea typeface="+mn-lt"/>
                <a:cs typeface="+mn-lt"/>
              </a:rPr>
              <a:t>Installed Building Products </a:t>
            </a:r>
            <a:endParaRPr lang="en-US" sz="1600">
              <a:solidFill>
                <a:srgbClr val="00345D"/>
              </a:solidFill>
            </a:endParaRPr>
          </a:p>
          <a:p>
            <a:pPr marL="91440"/>
            <a:r>
              <a:rPr lang="en-US" sz="1600">
                <a:solidFill>
                  <a:srgbClr val="00345D"/>
                </a:solidFill>
                <a:ea typeface="+mn-lt"/>
                <a:cs typeface="+mn-lt"/>
              </a:rPr>
              <a:t>Jeni's Splendid Ice Creams  </a:t>
            </a:r>
            <a:endParaRPr lang="en-US" sz="1600">
              <a:solidFill>
                <a:srgbClr val="00345D"/>
              </a:solidFill>
            </a:endParaRPr>
          </a:p>
          <a:p>
            <a:pPr marL="91440"/>
            <a:r>
              <a:rPr lang="en-US" sz="1600" dirty="0" err="1">
                <a:solidFill>
                  <a:srgbClr val="00345D"/>
                </a:solidFill>
                <a:ea typeface="+mn-lt"/>
                <a:cs typeface="+mn-lt"/>
              </a:rPr>
              <a:t>JPMorganChase</a:t>
            </a:r>
            <a:r>
              <a:rPr lang="en-US" sz="1600" dirty="0">
                <a:solidFill>
                  <a:srgbClr val="00345D"/>
                </a:solidFill>
                <a:ea typeface="+mn-lt"/>
                <a:cs typeface="+mn-lt"/>
              </a:rPr>
              <a:t>  </a:t>
            </a:r>
            <a:endParaRPr lang="en-US" sz="1600" dirty="0">
              <a:solidFill>
                <a:srgbClr val="00345D"/>
              </a:solidFill>
            </a:endParaRPr>
          </a:p>
          <a:p>
            <a:pPr marL="91440"/>
            <a:r>
              <a:rPr lang="en-US" sz="1600">
                <a:solidFill>
                  <a:srgbClr val="00345D"/>
                </a:solidFill>
                <a:ea typeface="+mn-lt"/>
                <a:cs typeface="+mn-lt"/>
              </a:rPr>
              <a:t>LAZ Parking</a:t>
            </a:r>
            <a:endParaRPr lang="en-US" sz="1600">
              <a:solidFill>
                <a:srgbClr val="00345D"/>
              </a:solidFill>
            </a:endParaRPr>
          </a:p>
          <a:p>
            <a:pPr marL="91440"/>
            <a:r>
              <a:rPr lang="en-US" sz="1600" dirty="0">
                <a:solidFill>
                  <a:srgbClr val="00345D"/>
                </a:solidFill>
                <a:ea typeface="+mn-lt"/>
                <a:cs typeface="+mn-lt"/>
              </a:rPr>
              <a:t>Moo </a:t>
            </a:r>
            <a:r>
              <a:rPr lang="en-US" sz="1600" dirty="0" err="1">
                <a:solidFill>
                  <a:srgbClr val="00345D"/>
                </a:solidFill>
                <a:ea typeface="+mn-lt"/>
                <a:cs typeface="+mn-lt"/>
              </a:rPr>
              <a:t>Moo</a:t>
            </a:r>
            <a:r>
              <a:rPr lang="en-US" sz="1600" dirty="0">
                <a:solidFill>
                  <a:srgbClr val="00345D"/>
                </a:solidFill>
                <a:ea typeface="+mn-lt"/>
                <a:cs typeface="+mn-lt"/>
              </a:rPr>
              <a:t> Express Car Wash  </a:t>
            </a:r>
            <a:endParaRPr lang="en-US" sz="1600" dirty="0">
              <a:solidFill>
                <a:srgbClr val="00345D"/>
              </a:solidFill>
            </a:endParaRPr>
          </a:p>
          <a:p>
            <a:pPr marL="91440"/>
            <a:r>
              <a:rPr lang="en-US" sz="1600">
                <a:solidFill>
                  <a:srgbClr val="00345D"/>
                </a:solidFill>
                <a:ea typeface="+mn-lt"/>
                <a:cs typeface="+mn-lt"/>
              </a:rPr>
              <a:t>Oswald Companies  </a:t>
            </a:r>
            <a:endParaRPr lang="en-US" sz="1600">
              <a:solidFill>
                <a:srgbClr val="00345D"/>
              </a:solidFill>
            </a:endParaRPr>
          </a:p>
          <a:p>
            <a:pPr marL="91440"/>
            <a:r>
              <a:rPr lang="en-US" sz="1600">
                <a:solidFill>
                  <a:srgbClr val="00345D"/>
                </a:solidFill>
                <a:ea typeface="+mn-lt"/>
                <a:cs typeface="+mn-lt"/>
              </a:rPr>
              <a:t>Plante Moarn</a:t>
            </a:r>
            <a:endParaRPr lang="en-US" sz="1600" dirty="0">
              <a:solidFill>
                <a:srgbClr val="00345D"/>
              </a:solidFill>
              <a:ea typeface="+mn-lt"/>
              <a:cs typeface="+mn-lt"/>
            </a:endParaRPr>
          </a:p>
          <a:p>
            <a:pPr marL="91440"/>
            <a:r>
              <a:rPr lang="en-US" sz="1600">
                <a:solidFill>
                  <a:srgbClr val="00345D"/>
                </a:solidFill>
                <a:ea typeface="+mn-lt"/>
                <a:cs typeface="+mn-lt"/>
              </a:rPr>
              <a:t>Safelite  </a:t>
            </a:r>
            <a:endParaRPr lang="en-US" sz="1600">
              <a:solidFill>
                <a:srgbClr val="00345D"/>
              </a:solidFill>
            </a:endParaRPr>
          </a:p>
          <a:p>
            <a:pPr marL="91440"/>
            <a:r>
              <a:rPr lang="en-US" sz="1600">
                <a:solidFill>
                  <a:srgbClr val="00345D"/>
                </a:solidFill>
                <a:ea typeface="+mn-lt"/>
                <a:cs typeface="+mn-lt"/>
              </a:rPr>
              <a:t>Sports Imports  </a:t>
            </a:r>
            <a:endParaRPr lang="en-US" sz="1600">
              <a:solidFill>
                <a:srgbClr val="00345D"/>
              </a:solidFill>
            </a:endParaRPr>
          </a:p>
          <a:p>
            <a:pPr marL="91440"/>
            <a:r>
              <a:rPr lang="en-US" sz="1600">
                <a:solidFill>
                  <a:srgbClr val="00345D"/>
                </a:solidFill>
                <a:ea typeface="+mn-lt"/>
                <a:cs typeface="+mn-lt"/>
              </a:rPr>
              <a:t>Tiba LLC   </a:t>
            </a:r>
            <a:endParaRPr lang="en-US" sz="1600">
              <a:solidFill>
                <a:srgbClr val="C00000"/>
              </a:solidFill>
              <a:ea typeface="+mn-lt"/>
              <a:cs typeface="+mn-lt"/>
            </a:endParaRPr>
          </a:p>
          <a:p>
            <a:pPr marL="91440"/>
            <a:endParaRPr lang="en-US" sz="1600">
              <a:solidFill>
                <a:srgbClr val="00345D"/>
              </a:solidFill>
            </a:endParaRPr>
          </a:p>
        </p:txBody>
      </p:sp>
      <p:graphicFrame>
        <p:nvGraphicFramePr>
          <p:cNvPr id="14" name="Table 13">
            <a:extLst>
              <a:ext uri="{FF2B5EF4-FFF2-40B4-BE49-F238E27FC236}">
                <a16:creationId xmlns:a16="http://schemas.microsoft.com/office/drawing/2014/main" id="{1C8BF39E-A4C6-24C3-17DD-5D64B9A885E4}"/>
              </a:ext>
            </a:extLst>
          </p:cNvPr>
          <p:cNvGraphicFramePr>
            <a:graphicFrameLocks noGrp="1"/>
          </p:cNvGraphicFramePr>
          <p:nvPr>
            <p:extLst>
              <p:ext uri="{D42A27DB-BD31-4B8C-83A1-F6EECF244321}">
                <p14:modId xmlns:p14="http://schemas.microsoft.com/office/powerpoint/2010/main" val="4163680687"/>
              </p:ext>
            </p:extLst>
          </p:nvPr>
        </p:nvGraphicFramePr>
        <p:xfrm>
          <a:off x="6422335" y="1841168"/>
          <a:ext cx="3831030" cy="2424276"/>
        </p:xfrm>
        <a:graphic>
          <a:graphicData uri="http://schemas.openxmlformats.org/drawingml/2006/table">
            <a:tbl>
              <a:tblPr bandRow="1">
                <a:tableStyleId>{5C22544A-7EE6-4342-B048-85BDC9FD1C3A}</a:tableStyleId>
              </a:tblPr>
              <a:tblGrid>
                <a:gridCol w="3831030">
                  <a:extLst>
                    <a:ext uri="{9D8B030D-6E8A-4147-A177-3AD203B41FA5}">
                      <a16:colId xmlns:a16="http://schemas.microsoft.com/office/drawing/2014/main" val="1501345439"/>
                    </a:ext>
                  </a:extLst>
                </a:gridCol>
              </a:tblGrid>
              <a:tr h="404046">
                <a:tc>
                  <a:txBody>
                    <a:bodyPr/>
                    <a:lstStyle/>
                    <a:p>
                      <a:pPr>
                        <a:buNone/>
                      </a:pPr>
                      <a:endParaRPr lang="en-US" dirty="0">
                        <a:solidFill>
                          <a:srgbClr val="00345D"/>
                        </a:solidFill>
                        <a:effectLst/>
                      </a:endParaRPr>
                    </a:p>
                  </a:txBody>
                  <a:tcPr marL="0" marR="0" marT="0" marB="0" anchor="ctr">
                    <a:lnL>
                      <a:noFill/>
                    </a:lnL>
                    <a:lnR>
                      <a:noFill/>
                    </a:lnR>
                    <a:lnT>
                      <a:noFill/>
                    </a:lnT>
                    <a:lnB>
                      <a:noFill/>
                    </a:lnB>
                    <a:noFill/>
                  </a:tcPr>
                </a:tc>
                <a:extLst>
                  <a:ext uri="{0D108BD9-81ED-4DB2-BD59-A6C34878D82A}">
                    <a16:rowId xmlns:a16="http://schemas.microsoft.com/office/drawing/2014/main" val="361124315"/>
                  </a:ext>
                </a:extLst>
              </a:tr>
              <a:tr h="404046">
                <a:tc>
                  <a:txBody>
                    <a:bodyPr/>
                    <a:lstStyle/>
                    <a:p>
                      <a:pPr>
                        <a:buNone/>
                      </a:pPr>
                      <a:endParaRPr lang="en-US" dirty="0">
                        <a:solidFill>
                          <a:srgbClr val="00345D"/>
                        </a:solidFill>
                        <a:effectLst/>
                      </a:endParaRPr>
                    </a:p>
                  </a:txBody>
                  <a:tcPr marL="0" marR="0" marT="0" marB="0" anchor="ctr">
                    <a:lnL>
                      <a:noFill/>
                    </a:lnL>
                    <a:lnR>
                      <a:noFill/>
                    </a:lnR>
                    <a:lnT>
                      <a:noFill/>
                    </a:lnT>
                    <a:lnB>
                      <a:noFill/>
                    </a:lnB>
                    <a:noFill/>
                  </a:tcPr>
                </a:tc>
                <a:extLst>
                  <a:ext uri="{0D108BD9-81ED-4DB2-BD59-A6C34878D82A}">
                    <a16:rowId xmlns:a16="http://schemas.microsoft.com/office/drawing/2014/main" val="876069969"/>
                  </a:ext>
                </a:extLst>
              </a:tr>
              <a:tr h="404046">
                <a:tc>
                  <a:txBody>
                    <a:bodyPr/>
                    <a:lstStyle/>
                    <a:p>
                      <a:pPr>
                        <a:buNone/>
                      </a:pPr>
                      <a:endParaRPr lang="en-US" dirty="0">
                        <a:solidFill>
                          <a:srgbClr val="00345D"/>
                        </a:solidFill>
                        <a:effectLst/>
                      </a:endParaRPr>
                    </a:p>
                  </a:txBody>
                  <a:tcPr marL="0" marR="0" marT="0" marB="0" anchor="ctr">
                    <a:lnL>
                      <a:noFill/>
                    </a:lnL>
                    <a:lnR>
                      <a:noFill/>
                    </a:lnR>
                    <a:lnT>
                      <a:noFill/>
                    </a:lnT>
                    <a:lnB>
                      <a:noFill/>
                    </a:lnB>
                    <a:noFill/>
                  </a:tcPr>
                </a:tc>
                <a:extLst>
                  <a:ext uri="{0D108BD9-81ED-4DB2-BD59-A6C34878D82A}">
                    <a16:rowId xmlns:a16="http://schemas.microsoft.com/office/drawing/2014/main" val="2691357549"/>
                  </a:ext>
                </a:extLst>
              </a:tr>
              <a:tr h="404046">
                <a:tc>
                  <a:txBody>
                    <a:bodyPr/>
                    <a:lstStyle/>
                    <a:p>
                      <a:pPr>
                        <a:buNone/>
                      </a:pPr>
                      <a:endParaRPr lang="en-US" dirty="0">
                        <a:solidFill>
                          <a:srgbClr val="00345D"/>
                        </a:solidFill>
                        <a:effectLst/>
                      </a:endParaRPr>
                    </a:p>
                  </a:txBody>
                  <a:tcPr marL="0" marR="0" marT="0" marB="0" anchor="ctr">
                    <a:lnL>
                      <a:noFill/>
                    </a:lnL>
                    <a:lnR>
                      <a:noFill/>
                    </a:lnR>
                    <a:lnT>
                      <a:noFill/>
                    </a:lnT>
                    <a:lnB>
                      <a:noFill/>
                    </a:lnB>
                    <a:noFill/>
                  </a:tcPr>
                </a:tc>
                <a:extLst>
                  <a:ext uri="{0D108BD9-81ED-4DB2-BD59-A6C34878D82A}">
                    <a16:rowId xmlns:a16="http://schemas.microsoft.com/office/drawing/2014/main" val="416146487"/>
                  </a:ext>
                </a:extLst>
              </a:tr>
              <a:tr h="404046">
                <a:tc>
                  <a:txBody>
                    <a:bodyPr/>
                    <a:lstStyle/>
                    <a:p>
                      <a:pPr>
                        <a:buNone/>
                      </a:pPr>
                      <a:endParaRPr lang="en-US" dirty="0">
                        <a:solidFill>
                          <a:srgbClr val="00345D"/>
                        </a:solidFill>
                        <a:effectLst/>
                      </a:endParaRPr>
                    </a:p>
                  </a:txBody>
                  <a:tcPr marL="0" marR="0" marT="0" marB="0" anchor="ctr">
                    <a:lnL>
                      <a:noFill/>
                    </a:lnL>
                    <a:lnR>
                      <a:noFill/>
                    </a:lnR>
                    <a:lnT>
                      <a:noFill/>
                    </a:lnT>
                    <a:lnB>
                      <a:noFill/>
                    </a:lnB>
                    <a:noFill/>
                  </a:tcPr>
                </a:tc>
                <a:extLst>
                  <a:ext uri="{0D108BD9-81ED-4DB2-BD59-A6C34878D82A}">
                    <a16:rowId xmlns:a16="http://schemas.microsoft.com/office/drawing/2014/main" val="3009493916"/>
                  </a:ext>
                </a:extLst>
              </a:tr>
              <a:tr h="404046">
                <a:tc>
                  <a:txBody>
                    <a:bodyPr/>
                    <a:lstStyle/>
                    <a:p>
                      <a:pPr>
                        <a:buNone/>
                      </a:pPr>
                      <a:endParaRPr lang="en-US" dirty="0">
                        <a:solidFill>
                          <a:srgbClr val="00345D"/>
                        </a:solidFill>
                        <a:effectLst/>
                      </a:endParaRPr>
                    </a:p>
                  </a:txBody>
                  <a:tcPr marL="0" marR="0" marT="0" marB="0" anchor="ctr">
                    <a:lnL>
                      <a:noFill/>
                    </a:lnL>
                    <a:lnR>
                      <a:noFill/>
                    </a:lnR>
                    <a:lnT>
                      <a:noFill/>
                    </a:lnT>
                    <a:lnB>
                      <a:noFill/>
                    </a:lnB>
                    <a:noFill/>
                  </a:tcPr>
                </a:tc>
                <a:extLst>
                  <a:ext uri="{0D108BD9-81ED-4DB2-BD59-A6C34878D82A}">
                    <a16:rowId xmlns:a16="http://schemas.microsoft.com/office/drawing/2014/main" val="3959695418"/>
                  </a:ext>
                </a:extLst>
              </a:tr>
            </a:tbl>
          </a:graphicData>
        </a:graphic>
      </p:graphicFrame>
      <p:graphicFrame>
        <p:nvGraphicFramePr>
          <p:cNvPr id="4" name="Table 3">
            <a:extLst>
              <a:ext uri="{FF2B5EF4-FFF2-40B4-BE49-F238E27FC236}">
                <a16:creationId xmlns:a16="http://schemas.microsoft.com/office/drawing/2014/main" id="{E54C666D-01DF-1D2F-ED99-29F3D1F02916}"/>
              </a:ext>
            </a:extLst>
          </p:cNvPr>
          <p:cNvGraphicFramePr>
            <a:graphicFrameLocks noGrp="1"/>
          </p:cNvGraphicFramePr>
          <p:nvPr>
            <p:extLst>
              <p:ext uri="{D42A27DB-BD31-4B8C-83A1-F6EECF244321}">
                <p14:modId xmlns:p14="http://schemas.microsoft.com/office/powerpoint/2010/main" val="3865185984"/>
              </p:ext>
            </p:extLst>
          </p:nvPr>
        </p:nvGraphicFramePr>
        <p:xfrm>
          <a:off x="6421803" y="1715086"/>
          <a:ext cx="5596825" cy="2194560"/>
        </p:xfrm>
        <a:graphic>
          <a:graphicData uri="http://schemas.openxmlformats.org/drawingml/2006/table">
            <a:tbl>
              <a:tblPr bandRow="1">
                <a:tableStyleId>{5C22544A-7EE6-4342-B048-85BDC9FD1C3A}</a:tableStyleId>
              </a:tblPr>
              <a:tblGrid>
                <a:gridCol w="5596825">
                  <a:extLst>
                    <a:ext uri="{9D8B030D-6E8A-4147-A177-3AD203B41FA5}">
                      <a16:colId xmlns:a16="http://schemas.microsoft.com/office/drawing/2014/main" val="3388776254"/>
                    </a:ext>
                  </a:extLst>
                </a:gridCol>
              </a:tblGrid>
              <a:tr h="180975">
                <a:tc>
                  <a:txBody>
                    <a:bodyPr/>
                    <a:lstStyle/>
                    <a:p>
                      <a:pPr>
                        <a:buNone/>
                      </a:pPr>
                      <a:r>
                        <a:rPr lang="en-US">
                          <a:solidFill>
                            <a:srgbClr val="00345D"/>
                          </a:solidFill>
                          <a:effectLst/>
                        </a:rPr>
                        <a:t>Columbus Crew</a:t>
                      </a:r>
                      <a:endParaRPr lang="en-US" dirty="0">
                        <a:solidFill>
                          <a:srgbClr val="00345D"/>
                        </a:solidFill>
                        <a:effectLst/>
                      </a:endParaRPr>
                    </a:p>
                  </a:txBody>
                  <a:tcPr marL="0" marR="0" marT="0" marB="0" anchor="ctr">
                    <a:lnL>
                      <a:noFill/>
                    </a:lnL>
                    <a:lnR>
                      <a:noFill/>
                    </a:lnR>
                    <a:lnT>
                      <a:noFill/>
                    </a:lnT>
                    <a:lnB>
                      <a:noFill/>
                    </a:lnB>
                    <a:noFill/>
                  </a:tcPr>
                </a:tc>
                <a:extLst>
                  <a:ext uri="{0D108BD9-81ED-4DB2-BD59-A6C34878D82A}">
                    <a16:rowId xmlns:a16="http://schemas.microsoft.com/office/drawing/2014/main" val="128179822"/>
                  </a:ext>
                </a:extLst>
              </a:tr>
              <a:tr h="180975">
                <a:tc>
                  <a:txBody>
                    <a:bodyPr/>
                    <a:lstStyle/>
                    <a:p>
                      <a:pPr>
                        <a:buNone/>
                      </a:pPr>
                      <a:r>
                        <a:rPr lang="en-US">
                          <a:solidFill>
                            <a:srgbClr val="00345D"/>
                          </a:solidFill>
                          <a:effectLst/>
                        </a:rPr>
                        <a:t>Eclipse Creative</a:t>
                      </a:r>
                      <a:endParaRPr lang="en-US" dirty="0">
                        <a:solidFill>
                          <a:srgbClr val="00345D"/>
                        </a:solidFill>
                        <a:effectLst/>
                      </a:endParaRPr>
                    </a:p>
                  </a:txBody>
                  <a:tcPr marL="0" marR="0" marT="0" marB="0" anchor="ctr">
                    <a:lnL>
                      <a:noFill/>
                    </a:lnL>
                    <a:lnR>
                      <a:noFill/>
                    </a:lnR>
                    <a:lnT>
                      <a:noFill/>
                    </a:lnT>
                    <a:lnB>
                      <a:noFill/>
                    </a:lnB>
                    <a:noFill/>
                  </a:tcPr>
                </a:tc>
                <a:extLst>
                  <a:ext uri="{0D108BD9-81ED-4DB2-BD59-A6C34878D82A}">
                    <a16:rowId xmlns:a16="http://schemas.microsoft.com/office/drawing/2014/main" val="3426557703"/>
                  </a:ext>
                </a:extLst>
              </a:tr>
              <a:tr h="180975">
                <a:tc>
                  <a:txBody>
                    <a:bodyPr/>
                    <a:lstStyle/>
                    <a:p>
                      <a:pPr>
                        <a:buNone/>
                      </a:pPr>
                      <a:r>
                        <a:rPr lang="en-US">
                          <a:solidFill>
                            <a:srgbClr val="00345D"/>
                          </a:solidFill>
                          <a:effectLst/>
                        </a:rPr>
                        <a:t>NiSource Columbia Gas</a:t>
                      </a:r>
                      <a:endParaRPr lang="en-US" dirty="0">
                        <a:solidFill>
                          <a:srgbClr val="00345D"/>
                        </a:solidFill>
                        <a:effectLst/>
                      </a:endParaRPr>
                    </a:p>
                  </a:txBody>
                  <a:tcPr marL="0" marR="0" marT="0" marB="0" anchor="ctr">
                    <a:lnL>
                      <a:noFill/>
                    </a:lnL>
                    <a:lnR>
                      <a:noFill/>
                    </a:lnR>
                    <a:lnT>
                      <a:noFill/>
                    </a:lnT>
                    <a:lnB>
                      <a:noFill/>
                    </a:lnB>
                    <a:noFill/>
                  </a:tcPr>
                </a:tc>
                <a:extLst>
                  <a:ext uri="{0D108BD9-81ED-4DB2-BD59-A6C34878D82A}">
                    <a16:rowId xmlns:a16="http://schemas.microsoft.com/office/drawing/2014/main" val="3688660927"/>
                  </a:ext>
                </a:extLst>
              </a:tr>
              <a:tr h="180975">
                <a:tc>
                  <a:txBody>
                    <a:bodyPr/>
                    <a:lstStyle/>
                    <a:p>
                      <a:pPr>
                        <a:buNone/>
                      </a:pPr>
                      <a:r>
                        <a:rPr lang="en-US">
                          <a:solidFill>
                            <a:srgbClr val="00345D"/>
                          </a:solidFill>
                          <a:effectLst/>
                        </a:rPr>
                        <a:t>Ohio State Athletics </a:t>
                      </a:r>
                      <a:endParaRPr lang="en-US" dirty="0">
                        <a:solidFill>
                          <a:srgbClr val="00345D"/>
                        </a:solidFill>
                        <a:effectLst/>
                      </a:endParaRPr>
                    </a:p>
                  </a:txBody>
                  <a:tcPr marL="0" marR="0" marT="0" marB="0" anchor="ctr">
                    <a:lnL>
                      <a:noFill/>
                    </a:lnL>
                    <a:lnR>
                      <a:noFill/>
                    </a:lnR>
                    <a:lnT>
                      <a:noFill/>
                    </a:lnT>
                    <a:lnB>
                      <a:noFill/>
                    </a:lnB>
                    <a:noFill/>
                  </a:tcPr>
                </a:tc>
                <a:extLst>
                  <a:ext uri="{0D108BD9-81ED-4DB2-BD59-A6C34878D82A}">
                    <a16:rowId xmlns:a16="http://schemas.microsoft.com/office/drawing/2014/main" val="4209433728"/>
                  </a:ext>
                </a:extLst>
              </a:tr>
              <a:tr h="180975">
                <a:tc>
                  <a:txBody>
                    <a:bodyPr/>
                    <a:lstStyle/>
                    <a:p>
                      <a:pPr>
                        <a:buNone/>
                      </a:pPr>
                      <a:r>
                        <a:rPr lang="en-US">
                          <a:solidFill>
                            <a:srgbClr val="00345D"/>
                          </a:solidFill>
                          <a:effectLst/>
                        </a:rPr>
                        <a:t>Ohio's Electric Cooperatives</a:t>
                      </a:r>
                      <a:endParaRPr lang="en-US" dirty="0">
                        <a:solidFill>
                          <a:srgbClr val="00345D"/>
                        </a:solidFill>
                        <a:effectLst/>
                      </a:endParaRPr>
                    </a:p>
                  </a:txBody>
                  <a:tcPr marL="0" marR="0" marT="0" marB="0" anchor="ctr">
                    <a:lnL>
                      <a:noFill/>
                    </a:lnL>
                    <a:lnR>
                      <a:noFill/>
                    </a:lnR>
                    <a:lnT>
                      <a:noFill/>
                    </a:lnT>
                    <a:lnB>
                      <a:noFill/>
                    </a:lnB>
                    <a:noFill/>
                  </a:tcPr>
                </a:tc>
                <a:extLst>
                  <a:ext uri="{0D108BD9-81ED-4DB2-BD59-A6C34878D82A}">
                    <a16:rowId xmlns:a16="http://schemas.microsoft.com/office/drawing/2014/main" val="3221733728"/>
                  </a:ext>
                </a:extLst>
              </a:tr>
              <a:tr h="180975">
                <a:tc>
                  <a:txBody>
                    <a:bodyPr/>
                    <a:lstStyle/>
                    <a:p>
                      <a:pPr>
                        <a:buNone/>
                      </a:pPr>
                      <a:r>
                        <a:rPr lang="en-US" dirty="0" err="1">
                          <a:solidFill>
                            <a:srgbClr val="00345D"/>
                          </a:solidFill>
                          <a:effectLst/>
                        </a:rPr>
                        <a:t>OneCompass</a:t>
                      </a:r>
                      <a:r>
                        <a:rPr lang="en-US" dirty="0">
                          <a:solidFill>
                            <a:srgbClr val="00345D"/>
                          </a:solidFill>
                          <a:effectLst/>
                        </a:rPr>
                        <a:t> Holdings</a:t>
                      </a:r>
                    </a:p>
                  </a:txBody>
                  <a:tcPr marL="0" marR="0" marT="0" marB="0" anchor="ctr">
                    <a:lnL>
                      <a:noFill/>
                    </a:lnL>
                    <a:lnR>
                      <a:noFill/>
                    </a:lnR>
                    <a:lnT>
                      <a:noFill/>
                    </a:lnT>
                    <a:lnB>
                      <a:noFill/>
                    </a:lnB>
                    <a:noFill/>
                  </a:tcPr>
                </a:tc>
                <a:extLst>
                  <a:ext uri="{0D108BD9-81ED-4DB2-BD59-A6C34878D82A}">
                    <a16:rowId xmlns:a16="http://schemas.microsoft.com/office/drawing/2014/main" val="1499708100"/>
                  </a:ext>
                </a:extLst>
              </a:tr>
              <a:tr h="180975">
                <a:tc>
                  <a:txBody>
                    <a:bodyPr/>
                    <a:lstStyle/>
                    <a:p>
                      <a:pPr>
                        <a:buNone/>
                      </a:pPr>
                      <a:r>
                        <a:rPr lang="en-US">
                          <a:solidFill>
                            <a:srgbClr val="00345D"/>
                          </a:solidFill>
                          <a:effectLst/>
                        </a:rPr>
                        <a:t>The Columbus Foundation</a:t>
                      </a:r>
                      <a:endParaRPr lang="en-US" dirty="0">
                        <a:solidFill>
                          <a:srgbClr val="00345D"/>
                        </a:solidFill>
                        <a:effectLst/>
                      </a:endParaRPr>
                    </a:p>
                  </a:txBody>
                  <a:tcPr marL="0" marR="0" marT="0" marB="0" anchor="ctr">
                    <a:lnL>
                      <a:noFill/>
                    </a:lnL>
                    <a:lnR>
                      <a:noFill/>
                    </a:lnR>
                    <a:lnT>
                      <a:noFill/>
                    </a:lnT>
                    <a:lnB>
                      <a:noFill/>
                    </a:lnB>
                    <a:noFill/>
                  </a:tcPr>
                </a:tc>
                <a:extLst>
                  <a:ext uri="{0D108BD9-81ED-4DB2-BD59-A6C34878D82A}">
                    <a16:rowId xmlns:a16="http://schemas.microsoft.com/office/drawing/2014/main" val="2455629328"/>
                  </a:ext>
                </a:extLst>
              </a:tr>
              <a:tr h="180975">
                <a:tc>
                  <a:txBody>
                    <a:bodyPr/>
                    <a:lstStyle/>
                    <a:p>
                      <a:pPr>
                        <a:buNone/>
                      </a:pPr>
                      <a:r>
                        <a:rPr lang="en-US">
                          <a:solidFill>
                            <a:srgbClr val="00345D"/>
                          </a:solidFill>
                          <a:effectLst/>
                        </a:rPr>
                        <a:t>The Osborn Engineering Company</a:t>
                      </a:r>
                      <a:endParaRPr lang="en-US" dirty="0">
                        <a:solidFill>
                          <a:srgbClr val="00345D"/>
                        </a:solidFill>
                        <a:effectLst/>
                      </a:endParaRPr>
                    </a:p>
                  </a:txBody>
                  <a:tcPr marL="0" marR="0" marT="0" marB="0" anchor="ctr">
                    <a:lnL>
                      <a:noFill/>
                    </a:lnL>
                    <a:lnR>
                      <a:noFill/>
                    </a:lnR>
                    <a:lnT>
                      <a:noFill/>
                    </a:lnT>
                    <a:lnB>
                      <a:noFill/>
                    </a:lnB>
                    <a:noFill/>
                  </a:tcPr>
                </a:tc>
                <a:extLst>
                  <a:ext uri="{0D108BD9-81ED-4DB2-BD59-A6C34878D82A}">
                    <a16:rowId xmlns:a16="http://schemas.microsoft.com/office/drawing/2014/main" val="190909845"/>
                  </a:ext>
                </a:extLst>
              </a:tr>
            </a:tbl>
          </a:graphicData>
        </a:graphic>
      </p:graphicFrame>
    </p:spTree>
    <p:extLst>
      <p:ext uri="{BB962C8B-B14F-4D97-AF65-F5344CB8AC3E}">
        <p14:creationId xmlns:p14="http://schemas.microsoft.com/office/powerpoint/2010/main" val="15331285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BF5C80-DFBF-E230-9CB7-D706775E6C9D}"/>
            </a:ext>
          </a:extLst>
        </p:cNvPr>
        <p:cNvGrpSpPr/>
        <p:nvPr/>
      </p:nvGrpSpPr>
      <p:grpSpPr>
        <a:xfrm>
          <a:off x="0" y="0"/>
          <a:ext cx="0" cy="0"/>
          <a:chOff x="0" y="0"/>
          <a:chExt cx="0" cy="0"/>
        </a:xfrm>
      </p:grpSpPr>
      <p:sp>
        <p:nvSpPr>
          <p:cNvPr id="96" name="Content Placeholder 2">
            <a:extLst>
              <a:ext uri="{FF2B5EF4-FFF2-40B4-BE49-F238E27FC236}">
                <a16:creationId xmlns:a16="http://schemas.microsoft.com/office/drawing/2014/main" id="{398E6A79-1B19-FBCD-E137-9E5EF6620BF2}"/>
              </a:ext>
            </a:extLst>
          </p:cNvPr>
          <p:cNvSpPr>
            <a:spLocks noGrp="1"/>
          </p:cNvSpPr>
          <p:nvPr/>
        </p:nvSpPr>
        <p:spPr>
          <a:xfrm>
            <a:off x="373313" y="1554561"/>
            <a:ext cx="5595695" cy="4955427"/>
          </a:xfrm>
          <a:prstGeom prst="rect">
            <a:avLst/>
          </a:prstGeom>
        </p:spPr>
        <p:txBody>
          <a:bodyPr vert="horz" lIns="91440" tIns="45720" rIns="91440" bIns="45720" rtlCol="0" anchor="t">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Zilla Slab"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Courier New" panose="02070309020205020404" pitchFamily="49" charset="0"/>
              <a:buChar char="o"/>
              <a:defRPr sz="2400" kern="1200">
                <a:solidFill>
                  <a:schemeClr val="tx1"/>
                </a:solidFill>
                <a:latin typeface="Arial" panose="020B0604020202020204" pitchFamily="34" charset="0"/>
                <a:ea typeface="Zilla Slab" pitchFamily="2" charset="0"/>
                <a:cs typeface="Arial" panose="020B0604020202020204" pitchFamily="34" charset="0"/>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Arial" panose="020B0604020202020204" pitchFamily="34" charset="0"/>
                <a:ea typeface="Zilla Slab" pitchFamily="2" charset="0"/>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4pPr>
            <a:lvl5pPr marL="20574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r>
              <a:rPr lang="en-US" sz="1600">
                <a:solidFill>
                  <a:srgbClr val="00345D"/>
                </a:solidFill>
                <a:latin typeface="Arial"/>
                <a:cs typeface="Arial"/>
              </a:rPr>
              <a:t>5K Race</a:t>
            </a:r>
            <a:endParaRPr lang="en-US" sz="1600"/>
          </a:p>
          <a:p>
            <a:pPr lvl="1"/>
            <a:r>
              <a:rPr lang="en-US" sz="1600">
                <a:solidFill>
                  <a:srgbClr val="00345D"/>
                </a:solidFill>
                <a:latin typeface="Arial"/>
                <a:cs typeface="Arial"/>
              </a:rPr>
              <a:t>Begins at 9 a.m. </a:t>
            </a:r>
            <a:endParaRPr lang="en-US" sz="1600"/>
          </a:p>
          <a:p>
            <a:pPr lvl="1"/>
            <a:r>
              <a:rPr lang="en-US" sz="1600">
                <a:solidFill>
                  <a:srgbClr val="00345D"/>
                </a:solidFill>
                <a:latin typeface="Arial"/>
                <a:cs typeface="Arial"/>
              </a:rPr>
              <a:t>Scoring </a:t>
            </a:r>
          </a:p>
          <a:p>
            <a:pPr lvl="2">
              <a:buFont typeface="Wingdings" panose="02070309020205020404" pitchFamily="49" charset="0"/>
              <a:buChar char="§"/>
            </a:pPr>
            <a:r>
              <a:rPr lang="en-US" sz="1500">
                <a:solidFill>
                  <a:srgbClr val="00345D"/>
                </a:solidFill>
                <a:latin typeface="Arial"/>
                <a:cs typeface="Arial"/>
              </a:rPr>
              <a:t>The top two (2) male finishers and top two (2) female finishers from each team will be combined to create a </a:t>
            </a:r>
            <a:r>
              <a:rPr lang="en-US" sz="1500" u="sng">
                <a:solidFill>
                  <a:srgbClr val="00345D"/>
                </a:solidFill>
                <a:latin typeface="Arial"/>
                <a:cs typeface="Arial"/>
              </a:rPr>
              <a:t>cumulative team time</a:t>
            </a:r>
            <a:r>
              <a:rPr lang="en-US" sz="1500">
                <a:solidFill>
                  <a:srgbClr val="00345D"/>
                </a:solidFill>
                <a:latin typeface="Arial"/>
                <a:cs typeface="Arial"/>
              </a:rPr>
              <a:t>. Rank will be based on division.</a:t>
            </a:r>
          </a:p>
          <a:p>
            <a:pPr lvl="2">
              <a:buFont typeface="Wingdings" panose="02070309020205020404" pitchFamily="49" charset="0"/>
              <a:buChar char="§"/>
            </a:pPr>
            <a:r>
              <a:rPr lang="en-US" sz="1500">
                <a:solidFill>
                  <a:srgbClr val="00345D"/>
                </a:solidFill>
                <a:latin typeface="Arial"/>
                <a:cs typeface="Arial"/>
              </a:rPr>
              <a:t>There must be a minimum of two (2) men and two (2) women to qualify for team time ranking. The top four (4) teams per division will be awarded 100, 75, 50 and 25 points accordingly.</a:t>
            </a:r>
          </a:p>
          <a:p>
            <a:pPr lvl="2">
              <a:buFont typeface="Wingdings" panose="02070309020205020404" pitchFamily="49" charset="0"/>
              <a:buChar char="§"/>
            </a:pPr>
            <a:r>
              <a:rPr lang="en-US" sz="1500">
                <a:solidFill>
                  <a:srgbClr val="00345D"/>
                </a:solidFill>
                <a:latin typeface="Arial"/>
                <a:cs typeface="Arial"/>
              </a:rPr>
              <a:t>The team with the largest number of finishing participants in each division can earn a bonus of 25 points to their team's score. Teams do not have to finish in the top four to receive bonus points.</a:t>
            </a:r>
          </a:p>
          <a:p>
            <a:pPr lvl="2">
              <a:buFont typeface="Wingdings" panose="02070309020205020404" pitchFamily="49" charset="0"/>
              <a:buChar char="§"/>
            </a:pPr>
            <a:r>
              <a:rPr lang="en-US" sz="1500">
                <a:solidFill>
                  <a:srgbClr val="00345D"/>
                </a:solidFill>
                <a:latin typeface="Arial"/>
                <a:cs typeface="Arial"/>
              </a:rPr>
              <a:t>Participating teams that do not place receive 10 points.</a:t>
            </a:r>
          </a:p>
          <a:p>
            <a:pPr lvl="1"/>
            <a:r>
              <a:rPr lang="en-US" sz="1600">
                <a:solidFill>
                  <a:srgbClr val="00345D"/>
                </a:solidFill>
                <a:latin typeface="Arial"/>
                <a:cs typeface="Arial"/>
              </a:rPr>
              <a:t>Unlimited participation</a:t>
            </a:r>
          </a:p>
          <a:p>
            <a:pPr lvl="1"/>
            <a:r>
              <a:rPr lang="en-US" sz="1600">
                <a:solidFill>
                  <a:srgbClr val="00345D"/>
                </a:solidFill>
                <a:latin typeface="Arial"/>
                <a:cs typeface="Arial"/>
              </a:rPr>
              <a:t>Bibs &amp; timing chips onsite</a:t>
            </a:r>
          </a:p>
          <a:p>
            <a:pPr lvl="1"/>
            <a:r>
              <a:rPr lang="en-US" sz="1600">
                <a:solidFill>
                  <a:srgbClr val="00345D"/>
                </a:solidFill>
                <a:latin typeface="Arial"/>
                <a:cs typeface="Arial"/>
              </a:rPr>
              <a:t>No onsite registration</a:t>
            </a:r>
          </a:p>
          <a:p>
            <a:pPr lvl="1"/>
            <a:r>
              <a:rPr lang="en-US" sz="1600">
                <a:solidFill>
                  <a:srgbClr val="00345D"/>
                </a:solidFill>
                <a:latin typeface="Arial"/>
                <a:cs typeface="Arial"/>
              </a:rPr>
              <a:t>No entry via Recreational Trail until 9 a.m.</a:t>
            </a:r>
          </a:p>
          <a:p>
            <a:pPr lvl="2">
              <a:buFont typeface="Wingdings" panose="02070309020205020404" pitchFamily="49" charset="0"/>
              <a:buChar char="§"/>
            </a:pPr>
            <a:r>
              <a:rPr lang="en-US" sz="1500">
                <a:solidFill>
                  <a:srgbClr val="00345D"/>
                </a:solidFill>
                <a:latin typeface="Arial"/>
                <a:cs typeface="Arial"/>
              </a:rPr>
              <a:t>Maureen Blvd (East entrance)</a:t>
            </a:r>
          </a:p>
          <a:p>
            <a:pPr lvl="2">
              <a:buFont typeface="Wingdings" panose="02070309020205020404" pitchFamily="49" charset="0"/>
              <a:buChar char="§"/>
            </a:pPr>
            <a:r>
              <a:rPr lang="en-US" sz="1500">
                <a:solidFill>
                  <a:srgbClr val="00345D"/>
                </a:solidFill>
                <a:latin typeface="Arial"/>
                <a:cs typeface="Arial"/>
              </a:rPr>
              <a:t>Orchard lane (West entrance)</a:t>
            </a:r>
          </a:p>
          <a:p>
            <a:pPr marL="0" indent="0">
              <a:buNone/>
            </a:pPr>
            <a:endParaRPr lang="en-US" sz="2000">
              <a:solidFill>
                <a:srgbClr val="00345D"/>
              </a:solidFill>
              <a:latin typeface="Arial"/>
              <a:cs typeface="Arial"/>
            </a:endParaRPr>
          </a:p>
          <a:p>
            <a:pPr marL="457200" lvl="1" indent="0">
              <a:buNone/>
            </a:pPr>
            <a:endParaRPr lang="en-US" sz="1600">
              <a:solidFill>
                <a:srgbClr val="00345D"/>
              </a:solidFill>
              <a:latin typeface="Arial"/>
              <a:cs typeface="Arial"/>
            </a:endParaRPr>
          </a:p>
        </p:txBody>
      </p:sp>
      <p:sp>
        <p:nvSpPr>
          <p:cNvPr id="3" name="Rectangle 2">
            <a:extLst>
              <a:ext uri="{FF2B5EF4-FFF2-40B4-BE49-F238E27FC236}">
                <a16:creationId xmlns:a16="http://schemas.microsoft.com/office/drawing/2014/main" id="{F4194EA8-47E3-ED44-E348-60F355B4E244}"/>
              </a:ext>
            </a:extLst>
          </p:cNvPr>
          <p:cNvSpPr/>
          <p:nvPr/>
        </p:nvSpPr>
        <p:spPr>
          <a:xfrm>
            <a:off x="0" y="-39758"/>
            <a:ext cx="12193057" cy="1232959"/>
          </a:xfrm>
          <a:prstGeom prst="rect">
            <a:avLst/>
          </a:prstGeom>
          <a:solidFill>
            <a:srgbClr val="1D78BE"/>
          </a:solidFill>
          <a:ln>
            <a:solidFill>
              <a:srgbClr val="1D78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qr code with a logo&#10;&#10;Description automatically generated">
            <a:extLst>
              <a:ext uri="{FF2B5EF4-FFF2-40B4-BE49-F238E27FC236}">
                <a16:creationId xmlns:a16="http://schemas.microsoft.com/office/drawing/2014/main" id="{40FBE4B3-D54B-C157-A98A-C72C430C2C44}"/>
              </a:ext>
            </a:extLst>
          </p:cNvPr>
          <p:cNvPicPr>
            <a:picLocks noChangeAspect="1"/>
          </p:cNvPicPr>
          <p:nvPr/>
        </p:nvPicPr>
        <p:blipFill>
          <a:blip r:embed="rId3"/>
          <a:stretch>
            <a:fillRect/>
          </a:stretch>
        </p:blipFill>
        <p:spPr>
          <a:xfrm flipH="1">
            <a:off x="11078818" y="89453"/>
            <a:ext cx="1046921" cy="1046922"/>
          </a:xfrm>
          <a:prstGeom prst="rect">
            <a:avLst/>
          </a:prstGeom>
        </p:spPr>
      </p:pic>
      <p:sp>
        <p:nvSpPr>
          <p:cNvPr id="8" name="Title 1">
            <a:extLst>
              <a:ext uri="{FF2B5EF4-FFF2-40B4-BE49-F238E27FC236}">
                <a16:creationId xmlns:a16="http://schemas.microsoft.com/office/drawing/2014/main" id="{91F6C16C-467A-0373-0A31-0CA809266FE0}"/>
              </a:ext>
            </a:extLst>
          </p:cNvPr>
          <p:cNvSpPr>
            <a:spLocks noGrp="1"/>
          </p:cNvSpPr>
          <p:nvPr/>
        </p:nvSpPr>
        <p:spPr>
          <a:xfrm>
            <a:off x="376296" y="598948"/>
            <a:ext cx="9902136" cy="52609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b="1" kern="1200">
                <a:solidFill>
                  <a:schemeClr val="bg1"/>
                </a:solidFill>
                <a:latin typeface="Arial" panose="020B0604020202020204" pitchFamily="34" charset="0"/>
                <a:ea typeface="+mj-ea"/>
                <a:cs typeface="Arial" panose="020B0604020202020204" pitchFamily="34" charset="0"/>
              </a:defRPr>
            </a:lvl1pPr>
          </a:lstStyle>
          <a:p>
            <a:pPr algn="l"/>
            <a:r>
              <a:rPr lang="en-US" sz="4200">
                <a:solidFill>
                  <a:srgbClr val="FFFFFF"/>
                </a:solidFill>
                <a:latin typeface="Arial"/>
                <a:cs typeface="Arial"/>
              </a:rPr>
              <a:t>UPDATED: Events</a:t>
            </a:r>
            <a:endParaRPr lang="en-US"/>
          </a:p>
        </p:txBody>
      </p:sp>
      <p:pic>
        <p:nvPicPr>
          <p:cNvPr id="5" name="Picture 4" descr="A group of people running under a sign&#10;&#10;AI-generated content may be incorrect.">
            <a:extLst>
              <a:ext uri="{FF2B5EF4-FFF2-40B4-BE49-F238E27FC236}">
                <a16:creationId xmlns:a16="http://schemas.microsoft.com/office/drawing/2014/main" id="{891425C4-60DB-4BFA-0BA0-2F8306DE4F67}"/>
              </a:ext>
            </a:extLst>
          </p:cNvPr>
          <p:cNvPicPr>
            <a:picLocks noChangeAspect="1"/>
          </p:cNvPicPr>
          <p:nvPr/>
        </p:nvPicPr>
        <p:blipFill>
          <a:blip r:embed="rId4"/>
          <a:stretch>
            <a:fillRect/>
          </a:stretch>
        </p:blipFill>
        <p:spPr>
          <a:xfrm>
            <a:off x="6779053" y="2339029"/>
            <a:ext cx="4587757" cy="305850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096819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1265F0-E83E-B145-AF14-87188E4C2697}"/>
            </a:ext>
          </a:extLst>
        </p:cNvPr>
        <p:cNvGrpSpPr/>
        <p:nvPr/>
      </p:nvGrpSpPr>
      <p:grpSpPr>
        <a:xfrm>
          <a:off x="0" y="0"/>
          <a:ext cx="0" cy="0"/>
          <a:chOff x="0" y="0"/>
          <a:chExt cx="0" cy="0"/>
        </a:xfrm>
      </p:grpSpPr>
      <p:sp>
        <p:nvSpPr>
          <p:cNvPr id="96" name="Content Placeholder 2">
            <a:extLst>
              <a:ext uri="{FF2B5EF4-FFF2-40B4-BE49-F238E27FC236}">
                <a16:creationId xmlns:a16="http://schemas.microsoft.com/office/drawing/2014/main" id="{0AF9102D-7A2A-612F-3C3E-14790D06348B}"/>
              </a:ext>
            </a:extLst>
          </p:cNvPr>
          <p:cNvSpPr>
            <a:spLocks noGrp="1"/>
          </p:cNvSpPr>
          <p:nvPr/>
        </p:nvSpPr>
        <p:spPr>
          <a:xfrm>
            <a:off x="373313" y="1554561"/>
            <a:ext cx="5595695" cy="495542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Zilla Slab"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Courier New" panose="02070309020205020404" pitchFamily="49" charset="0"/>
              <a:buChar char="o"/>
              <a:defRPr sz="2400" kern="1200">
                <a:solidFill>
                  <a:schemeClr val="tx1"/>
                </a:solidFill>
                <a:latin typeface="Arial" panose="020B0604020202020204" pitchFamily="34" charset="0"/>
                <a:ea typeface="Zilla Slab" pitchFamily="2" charset="0"/>
                <a:cs typeface="Arial" panose="020B0604020202020204" pitchFamily="34" charset="0"/>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Arial" panose="020B0604020202020204" pitchFamily="34" charset="0"/>
                <a:ea typeface="Zilla Slab" pitchFamily="2" charset="0"/>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4pPr>
            <a:lvl5pPr marL="20574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Arial" panose="02070309020205020404" pitchFamily="49" charset="0"/>
            </a:pPr>
            <a:r>
              <a:rPr lang="en-US" sz="2000">
                <a:solidFill>
                  <a:srgbClr val="00345D"/>
                </a:solidFill>
                <a:latin typeface="Arial"/>
                <a:cs typeface="Arial"/>
              </a:rPr>
              <a:t>Frisbee Golf</a:t>
            </a:r>
          </a:p>
          <a:p>
            <a:pPr lvl="1"/>
            <a:r>
              <a:rPr lang="en-US" sz="1600">
                <a:solidFill>
                  <a:srgbClr val="00345D"/>
                </a:solidFill>
                <a:latin typeface="Arial"/>
                <a:cs typeface="Arial"/>
              </a:rPr>
              <a:t>Replaced Frisbee Toss in 2025</a:t>
            </a:r>
          </a:p>
          <a:p>
            <a:pPr lvl="1"/>
            <a:r>
              <a:rPr lang="en-US" sz="1600">
                <a:solidFill>
                  <a:srgbClr val="00345D"/>
                </a:solidFill>
                <a:latin typeface="Arial"/>
                <a:cs typeface="Arial"/>
              </a:rPr>
              <a:t>Three (3) disc golf cages set at different distances</a:t>
            </a:r>
            <a:endParaRPr lang="en-US"/>
          </a:p>
          <a:p>
            <a:pPr lvl="1"/>
            <a:r>
              <a:rPr lang="en-US" sz="1600">
                <a:solidFill>
                  <a:srgbClr val="00345D"/>
                </a:solidFill>
                <a:latin typeface="Arial"/>
                <a:cs typeface="Arial"/>
              </a:rPr>
              <a:t>Scoring based on difficulty (5,10, 15)</a:t>
            </a:r>
            <a:endParaRPr lang="en-US"/>
          </a:p>
          <a:p>
            <a:pPr>
              <a:buFont typeface="Arial" panose="02070309020205020404" pitchFamily="49" charset="0"/>
              <a:buChar char="•"/>
            </a:pPr>
            <a:r>
              <a:rPr lang="en-US" sz="2000">
                <a:solidFill>
                  <a:srgbClr val="00345D"/>
                </a:solidFill>
                <a:latin typeface="Arial"/>
                <a:cs typeface="Arial"/>
              </a:rPr>
              <a:t>Golf Putting</a:t>
            </a:r>
            <a:endParaRPr lang="en-US" sz="2400"/>
          </a:p>
          <a:p>
            <a:pPr lvl="1"/>
            <a:r>
              <a:rPr lang="en-US" sz="1600">
                <a:solidFill>
                  <a:srgbClr val="00345D"/>
                </a:solidFill>
                <a:latin typeface="Arial"/>
                <a:cs typeface="Arial"/>
              </a:rPr>
              <a:t>Replaced Golf Chipping in 2025</a:t>
            </a:r>
          </a:p>
          <a:p>
            <a:pPr lvl="1"/>
            <a:r>
              <a:rPr lang="en-US" sz="1600">
                <a:solidFill>
                  <a:srgbClr val="00345D"/>
                </a:solidFill>
                <a:latin typeface="Arial"/>
                <a:cs typeface="Arial"/>
              </a:rPr>
              <a:t>Final details TBD</a:t>
            </a:r>
          </a:p>
          <a:p>
            <a:pPr lvl="1"/>
            <a:r>
              <a:rPr lang="en-US" sz="1600">
                <a:solidFill>
                  <a:srgbClr val="00345D"/>
                </a:solidFill>
                <a:latin typeface="Arial"/>
                <a:cs typeface="Arial"/>
              </a:rPr>
              <a:t>Scoring will be based on difficulty (5, 10,15)</a:t>
            </a:r>
          </a:p>
          <a:p>
            <a:pPr>
              <a:buFont typeface="Arial" panose="02070309020205020404" pitchFamily="49" charset="0"/>
              <a:buChar char="•"/>
            </a:pPr>
            <a:r>
              <a:rPr lang="en-US" sz="2000">
                <a:solidFill>
                  <a:srgbClr val="00345D"/>
                </a:solidFill>
                <a:latin typeface="Arial"/>
                <a:cs typeface="Arial"/>
              </a:rPr>
              <a:t>Relay Race</a:t>
            </a:r>
          </a:p>
          <a:p>
            <a:pPr lvl="1"/>
            <a:r>
              <a:rPr lang="en-US" sz="1600">
                <a:solidFill>
                  <a:srgbClr val="00345D"/>
                </a:solidFill>
                <a:latin typeface="Arial"/>
                <a:cs typeface="Arial"/>
              </a:rPr>
              <a:t>Field day "legs"</a:t>
            </a:r>
          </a:p>
          <a:p>
            <a:pPr lvl="1"/>
            <a:r>
              <a:rPr lang="en-US" sz="1600">
                <a:solidFill>
                  <a:srgbClr val="00345D"/>
                </a:solidFill>
                <a:latin typeface="Arial"/>
                <a:cs typeface="Arial"/>
              </a:rPr>
              <a:t>Timed event </a:t>
            </a:r>
          </a:p>
          <a:p>
            <a:pPr lvl="1"/>
            <a:r>
              <a:rPr lang="en-US" sz="1600">
                <a:solidFill>
                  <a:srgbClr val="00345D"/>
                </a:solidFill>
                <a:latin typeface="Arial"/>
                <a:cs typeface="Arial"/>
              </a:rPr>
              <a:t>Scoring: 100, 75, 50, &amp; 25 points awarded to top four teams</a:t>
            </a:r>
          </a:p>
          <a:p>
            <a:pPr marL="457200" lvl="1" indent="0">
              <a:buNone/>
            </a:pPr>
            <a:endParaRPr lang="en-US" sz="1600">
              <a:solidFill>
                <a:srgbClr val="00345D"/>
              </a:solidFill>
              <a:latin typeface="Arial"/>
              <a:cs typeface="Arial"/>
            </a:endParaRPr>
          </a:p>
        </p:txBody>
      </p:sp>
      <p:sp>
        <p:nvSpPr>
          <p:cNvPr id="3" name="Rectangle 2">
            <a:extLst>
              <a:ext uri="{FF2B5EF4-FFF2-40B4-BE49-F238E27FC236}">
                <a16:creationId xmlns:a16="http://schemas.microsoft.com/office/drawing/2014/main" id="{C630E337-E4C2-F837-B953-C0BF4F3D1D5C}"/>
              </a:ext>
            </a:extLst>
          </p:cNvPr>
          <p:cNvSpPr/>
          <p:nvPr/>
        </p:nvSpPr>
        <p:spPr>
          <a:xfrm>
            <a:off x="0" y="-39758"/>
            <a:ext cx="12193057" cy="1232959"/>
          </a:xfrm>
          <a:prstGeom prst="rect">
            <a:avLst/>
          </a:prstGeom>
          <a:solidFill>
            <a:srgbClr val="1D78BE"/>
          </a:solidFill>
          <a:ln>
            <a:solidFill>
              <a:srgbClr val="1D78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qr code with a logo&#10;&#10;Description automatically generated">
            <a:extLst>
              <a:ext uri="{FF2B5EF4-FFF2-40B4-BE49-F238E27FC236}">
                <a16:creationId xmlns:a16="http://schemas.microsoft.com/office/drawing/2014/main" id="{4952AB64-41CB-CE0A-1C7C-C6ED7E7A5470}"/>
              </a:ext>
            </a:extLst>
          </p:cNvPr>
          <p:cNvPicPr>
            <a:picLocks noChangeAspect="1"/>
          </p:cNvPicPr>
          <p:nvPr/>
        </p:nvPicPr>
        <p:blipFill>
          <a:blip r:embed="rId3"/>
          <a:stretch>
            <a:fillRect/>
          </a:stretch>
        </p:blipFill>
        <p:spPr>
          <a:xfrm flipH="1">
            <a:off x="11078818" y="89453"/>
            <a:ext cx="1046921" cy="1046922"/>
          </a:xfrm>
          <a:prstGeom prst="rect">
            <a:avLst/>
          </a:prstGeom>
        </p:spPr>
      </p:pic>
      <p:sp>
        <p:nvSpPr>
          <p:cNvPr id="8" name="Title 1">
            <a:extLst>
              <a:ext uri="{FF2B5EF4-FFF2-40B4-BE49-F238E27FC236}">
                <a16:creationId xmlns:a16="http://schemas.microsoft.com/office/drawing/2014/main" id="{15DFCB4E-51A4-8CE0-C4E9-9FBB8EFE8CCE}"/>
              </a:ext>
            </a:extLst>
          </p:cNvPr>
          <p:cNvSpPr>
            <a:spLocks noGrp="1"/>
          </p:cNvSpPr>
          <p:nvPr/>
        </p:nvSpPr>
        <p:spPr>
          <a:xfrm>
            <a:off x="376296" y="598948"/>
            <a:ext cx="9902136" cy="52609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b="1" kern="1200">
                <a:solidFill>
                  <a:schemeClr val="bg1"/>
                </a:solidFill>
                <a:latin typeface="Arial" panose="020B0604020202020204" pitchFamily="34" charset="0"/>
                <a:ea typeface="+mj-ea"/>
                <a:cs typeface="Arial" panose="020B0604020202020204" pitchFamily="34" charset="0"/>
              </a:defRPr>
            </a:lvl1pPr>
          </a:lstStyle>
          <a:p>
            <a:pPr algn="l"/>
            <a:r>
              <a:rPr lang="en-US" sz="4200">
                <a:solidFill>
                  <a:srgbClr val="FFFFFF"/>
                </a:solidFill>
                <a:latin typeface="Arial"/>
                <a:cs typeface="Arial"/>
              </a:rPr>
              <a:t>UPDATED: Events</a:t>
            </a:r>
            <a:endParaRPr lang="en-US"/>
          </a:p>
        </p:txBody>
      </p:sp>
      <p:pic>
        <p:nvPicPr>
          <p:cNvPr id="5" name="Picture 4" descr="A person holding a golf club&#10;&#10;AI-generated content may be incorrect.">
            <a:extLst>
              <a:ext uri="{FF2B5EF4-FFF2-40B4-BE49-F238E27FC236}">
                <a16:creationId xmlns:a16="http://schemas.microsoft.com/office/drawing/2014/main" id="{78287C11-6E1B-BC70-1937-AD2907843D28}"/>
              </a:ext>
            </a:extLst>
          </p:cNvPr>
          <p:cNvPicPr>
            <a:picLocks noChangeAspect="1"/>
          </p:cNvPicPr>
          <p:nvPr/>
        </p:nvPicPr>
        <p:blipFill>
          <a:blip r:embed="rId4"/>
          <a:stretch>
            <a:fillRect/>
          </a:stretch>
        </p:blipFill>
        <p:spPr>
          <a:xfrm>
            <a:off x="6779053" y="2339029"/>
            <a:ext cx="4587757" cy="305850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09340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0C6C1B-C2F7-60FF-936B-55C5FAD505F7}"/>
            </a:ext>
          </a:extLst>
        </p:cNvPr>
        <p:cNvGrpSpPr/>
        <p:nvPr/>
      </p:nvGrpSpPr>
      <p:grpSpPr>
        <a:xfrm>
          <a:off x="0" y="0"/>
          <a:ext cx="0" cy="0"/>
          <a:chOff x="0" y="0"/>
          <a:chExt cx="0" cy="0"/>
        </a:xfrm>
      </p:grpSpPr>
      <p:sp>
        <p:nvSpPr>
          <p:cNvPr id="96" name="Content Placeholder 2">
            <a:extLst>
              <a:ext uri="{FF2B5EF4-FFF2-40B4-BE49-F238E27FC236}">
                <a16:creationId xmlns:a16="http://schemas.microsoft.com/office/drawing/2014/main" id="{0737AE04-437D-D236-8C0B-C15E7F0FD852}"/>
              </a:ext>
            </a:extLst>
          </p:cNvPr>
          <p:cNvSpPr>
            <a:spLocks noGrp="1"/>
          </p:cNvSpPr>
          <p:nvPr/>
        </p:nvSpPr>
        <p:spPr>
          <a:xfrm>
            <a:off x="373313" y="1554561"/>
            <a:ext cx="5595695" cy="495542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Zilla Slab"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Courier New" panose="02070309020205020404" pitchFamily="49" charset="0"/>
              <a:buChar char="o"/>
              <a:defRPr sz="2400" kern="1200">
                <a:solidFill>
                  <a:schemeClr val="tx1"/>
                </a:solidFill>
                <a:latin typeface="Arial" panose="020B0604020202020204" pitchFamily="34" charset="0"/>
                <a:ea typeface="Zilla Slab" pitchFamily="2" charset="0"/>
                <a:cs typeface="Arial" panose="020B0604020202020204" pitchFamily="34" charset="0"/>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Arial" panose="020B0604020202020204" pitchFamily="34" charset="0"/>
                <a:ea typeface="Zilla Slab" pitchFamily="2" charset="0"/>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4pPr>
            <a:lvl5pPr marL="20574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Arial" panose="02070309020205020404" pitchFamily="49" charset="0"/>
            </a:pPr>
            <a:r>
              <a:rPr lang="en-US" sz="2000">
                <a:solidFill>
                  <a:srgbClr val="00345D"/>
                </a:solidFill>
                <a:latin typeface="Arial"/>
                <a:cs typeface="Arial"/>
              </a:rPr>
              <a:t>Unlimited participation</a:t>
            </a:r>
          </a:p>
          <a:p>
            <a:pPr>
              <a:buFont typeface="Arial" panose="02070309020205020404" pitchFamily="49" charset="0"/>
              <a:buChar char="•"/>
            </a:pPr>
            <a:r>
              <a:rPr lang="en-US" sz="2000">
                <a:solidFill>
                  <a:srgbClr val="00345D"/>
                </a:solidFill>
                <a:latin typeface="Arial"/>
                <a:cs typeface="Arial"/>
              </a:rPr>
              <a:t>4 points per athlete</a:t>
            </a:r>
          </a:p>
          <a:p>
            <a:pPr>
              <a:buFont typeface="Arial" panose="02070309020205020404" pitchFamily="49" charset="0"/>
              <a:buChar char="•"/>
            </a:pPr>
            <a:r>
              <a:rPr lang="en-US" sz="2000">
                <a:solidFill>
                  <a:srgbClr val="00345D"/>
                </a:solidFill>
                <a:latin typeface="Arial"/>
                <a:cs typeface="Arial"/>
              </a:rPr>
              <a:t>Max: 100 points per team</a:t>
            </a:r>
          </a:p>
          <a:p>
            <a:pPr>
              <a:buFont typeface="Arial" panose="02070309020205020404" pitchFamily="49" charset="0"/>
              <a:buChar char="•"/>
            </a:pPr>
            <a:r>
              <a:rPr lang="en-US" sz="2000">
                <a:solidFill>
                  <a:srgbClr val="00345D"/>
                </a:solidFill>
                <a:latin typeface="Arial"/>
                <a:cs typeface="Arial"/>
              </a:rPr>
              <a:t>Fill out One-mile walk </a:t>
            </a:r>
            <a:r>
              <a:rPr lang="en-US" sz="2000" i="1">
                <a:solidFill>
                  <a:srgbClr val="00345D"/>
                </a:solidFill>
                <a:latin typeface="Arial"/>
                <a:cs typeface="Arial"/>
              </a:rPr>
              <a:t>roster </a:t>
            </a:r>
            <a:r>
              <a:rPr lang="en-US" sz="2000">
                <a:solidFill>
                  <a:srgbClr val="00345D"/>
                </a:solidFill>
                <a:latin typeface="Arial"/>
                <a:cs typeface="Arial"/>
              </a:rPr>
              <a:t>prior to 9:45 a.m.</a:t>
            </a:r>
          </a:p>
          <a:p>
            <a:pPr>
              <a:buFont typeface="Arial" panose="02070309020205020404" pitchFamily="49" charset="0"/>
              <a:buChar char="•"/>
            </a:pPr>
            <a:r>
              <a:rPr lang="en-US" sz="2000">
                <a:solidFill>
                  <a:srgbClr val="00345D"/>
                </a:solidFill>
                <a:latin typeface="Arial"/>
                <a:cs typeface="Arial"/>
              </a:rPr>
              <a:t>Turn in completed roster at athlete check-in or One-mile walk check-in </a:t>
            </a:r>
            <a:endParaRPr lang="en-US"/>
          </a:p>
          <a:p>
            <a:pPr>
              <a:buFont typeface="Arial" panose="02070309020205020404" pitchFamily="49" charset="0"/>
              <a:buChar char="•"/>
            </a:pPr>
            <a:endParaRPr lang="en-US" sz="2000">
              <a:solidFill>
                <a:srgbClr val="00345D"/>
              </a:solidFill>
              <a:latin typeface="Arial"/>
              <a:cs typeface="Arial"/>
            </a:endParaRPr>
          </a:p>
          <a:p>
            <a:pPr marL="457200" lvl="1" indent="0">
              <a:buNone/>
            </a:pPr>
            <a:endParaRPr lang="en-US" sz="1600">
              <a:solidFill>
                <a:srgbClr val="00345D"/>
              </a:solidFill>
              <a:latin typeface="Arial"/>
              <a:cs typeface="Arial"/>
            </a:endParaRPr>
          </a:p>
        </p:txBody>
      </p:sp>
      <p:sp>
        <p:nvSpPr>
          <p:cNvPr id="3" name="Rectangle 2">
            <a:extLst>
              <a:ext uri="{FF2B5EF4-FFF2-40B4-BE49-F238E27FC236}">
                <a16:creationId xmlns:a16="http://schemas.microsoft.com/office/drawing/2014/main" id="{E7AAFA69-14A4-1B18-63F4-00764616C5B7}"/>
              </a:ext>
            </a:extLst>
          </p:cNvPr>
          <p:cNvSpPr/>
          <p:nvPr/>
        </p:nvSpPr>
        <p:spPr>
          <a:xfrm>
            <a:off x="0" y="-39758"/>
            <a:ext cx="12193057" cy="1232959"/>
          </a:xfrm>
          <a:prstGeom prst="rect">
            <a:avLst/>
          </a:prstGeom>
          <a:solidFill>
            <a:srgbClr val="1D78BE"/>
          </a:solidFill>
          <a:ln>
            <a:solidFill>
              <a:srgbClr val="1D78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qr code with a logo&#10;&#10;Description automatically generated">
            <a:extLst>
              <a:ext uri="{FF2B5EF4-FFF2-40B4-BE49-F238E27FC236}">
                <a16:creationId xmlns:a16="http://schemas.microsoft.com/office/drawing/2014/main" id="{7B121D35-53AD-F7CD-B5DC-55FF03D3A829}"/>
              </a:ext>
            </a:extLst>
          </p:cNvPr>
          <p:cNvPicPr>
            <a:picLocks noChangeAspect="1"/>
          </p:cNvPicPr>
          <p:nvPr/>
        </p:nvPicPr>
        <p:blipFill>
          <a:blip r:embed="rId3"/>
          <a:stretch>
            <a:fillRect/>
          </a:stretch>
        </p:blipFill>
        <p:spPr>
          <a:xfrm flipH="1">
            <a:off x="11078818" y="89453"/>
            <a:ext cx="1046921" cy="1046922"/>
          </a:xfrm>
          <a:prstGeom prst="rect">
            <a:avLst/>
          </a:prstGeom>
        </p:spPr>
      </p:pic>
      <p:sp>
        <p:nvSpPr>
          <p:cNvPr id="8" name="Title 1">
            <a:extLst>
              <a:ext uri="{FF2B5EF4-FFF2-40B4-BE49-F238E27FC236}">
                <a16:creationId xmlns:a16="http://schemas.microsoft.com/office/drawing/2014/main" id="{61ADC3F0-447A-59B5-F59E-3A8A1087E7F3}"/>
              </a:ext>
            </a:extLst>
          </p:cNvPr>
          <p:cNvSpPr>
            <a:spLocks noGrp="1"/>
          </p:cNvSpPr>
          <p:nvPr/>
        </p:nvSpPr>
        <p:spPr>
          <a:xfrm>
            <a:off x="376296" y="598948"/>
            <a:ext cx="9902136" cy="52609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b="1" kern="1200">
                <a:solidFill>
                  <a:schemeClr val="bg1"/>
                </a:solidFill>
                <a:latin typeface="Arial" panose="020B0604020202020204" pitchFamily="34" charset="0"/>
                <a:ea typeface="+mj-ea"/>
                <a:cs typeface="Arial" panose="020B0604020202020204" pitchFamily="34" charset="0"/>
              </a:defRPr>
            </a:lvl1pPr>
          </a:lstStyle>
          <a:p>
            <a:pPr algn="l"/>
            <a:r>
              <a:rPr lang="en-US" sz="4200">
                <a:latin typeface="Arial"/>
                <a:cs typeface="Arial"/>
              </a:rPr>
              <a:t>One-mile Walk</a:t>
            </a:r>
            <a:endParaRPr lang="en-US" sz="4200"/>
          </a:p>
        </p:txBody>
      </p:sp>
      <p:pic>
        <p:nvPicPr>
          <p:cNvPr id="5" name="Picture 4" descr="A group of people walking in a race&#10;&#10;AI-generated content may be incorrect.">
            <a:extLst>
              <a:ext uri="{FF2B5EF4-FFF2-40B4-BE49-F238E27FC236}">
                <a16:creationId xmlns:a16="http://schemas.microsoft.com/office/drawing/2014/main" id="{10CD473F-F8F4-DFFC-9E60-E594C4D7B749}"/>
              </a:ext>
            </a:extLst>
          </p:cNvPr>
          <p:cNvPicPr>
            <a:picLocks noChangeAspect="1"/>
          </p:cNvPicPr>
          <p:nvPr/>
        </p:nvPicPr>
        <p:blipFill>
          <a:blip r:embed="rId4"/>
          <a:stretch>
            <a:fillRect/>
          </a:stretch>
        </p:blipFill>
        <p:spPr>
          <a:xfrm>
            <a:off x="6779053" y="2339029"/>
            <a:ext cx="4587756" cy="305850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784091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93C5EB-2858-4E4C-C038-6FBA80B9A0C7}"/>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72B872E3-2390-B9B8-10CD-4395654FE17A}"/>
              </a:ext>
            </a:extLst>
          </p:cNvPr>
          <p:cNvSpPr/>
          <p:nvPr/>
        </p:nvSpPr>
        <p:spPr>
          <a:xfrm>
            <a:off x="0" y="-39758"/>
            <a:ext cx="12193057" cy="1232959"/>
          </a:xfrm>
          <a:prstGeom prst="rect">
            <a:avLst/>
          </a:prstGeom>
          <a:solidFill>
            <a:srgbClr val="1D78BE"/>
          </a:solidFill>
          <a:ln>
            <a:solidFill>
              <a:srgbClr val="1D78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qr code with a logo&#10;&#10;Description automatically generated">
            <a:extLst>
              <a:ext uri="{FF2B5EF4-FFF2-40B4-BE49-F238E27FC236}">
                <a16:creationId xmlns:a16="http://schemas.microsoft.com/office/drawing/2014/main" id="{438FFD38-B84B-2216-47B9-B721F09FE24E}"/>
              </a:ext>
            </a:extLst>
          </p:cNvPr>
          <p:cNvPicPr>
            <a:picLocks noChangeAspect="1"/>
          </p:cNvPicPr>
          <p:nvPr/>
        </p:nvPicPr>
        <p:blipFill>
          <a:blip r:embed="rId3"/>
          <a:stretch>
            <a:fillRect/>
          </a:stretch>
        </p:blipFill>
        <p:spPr>
          <a:xfrm flipH="1">
            <a:off x="11078818" y="89453"/>
            <a:ext cx="1046921" cy="1046922"/>
          </a:xfrm>
          <a:prstGeom prst="rect">
            <a:avLst/>
          </a:prstGeom>
        </p:spPr>
      </p:pic>
      <p:sp>
        <p:nvSpPr>
          <p:cNvPr id="8" name="Title 1">
            <a:extLst>
              <a:ext uri="{FF2B5EF4-FFF2-40B4-BE49-F238E27FC236}">
                <a16:creationId xmlns:a16="http://schemas.microsoft.com/office/drawing/2014/main" id="{47725CE7-3088-D17E-E2A4-C9ECBE072268}"/>
              </a:ext>
            </a:extLst>
          </p:cNvPr>
          <p:cNvSpPr>
            <a:spLocks noGrp="1"/>
          </p:cNvSpPr>
          <p:nvPr/>
        </p:nvSpPr>
        <p:spPr>
          <a:xfrm>
            <a:off x="376296" y="576202"/>
            <a:ext cx="8264407" cy="56021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b="1" kern="1200">
                <a:solidFill>
                  <a:schemeClr val="bg1"/>
                </a:solidFill>
                <a:latin typeface="Arial" panose="020B0604020202020204" pitchFamily="34" charset="0"/>
                <a:ea typeface="+mj-ea"/>
                <a:cs typeface="Arial" panose="020B0604020202020204" pitchFamily="34" charset="0"/>
              </a:defRPr>
            </a:lvl1pPr>
          </a:lstStyle>
          <a:p>
            <a:pPr algn="l"/>
            <a:r>
              <a:rPr lang="en-US" sz="4200">
                <a:solidFill>
                  <a:srgbClr val="FFFFFF"/>
                </a:solidFill>
                <a:latin typeface="Arial"/>
                <a:cs typeface="Arial"/>
              </a:rPr>
              <a:t>Dodgeball</a:t>
            </a:r>
            <a:endParaRPr lang="en-US"/>
          </a:p>
        </p:txBody>
      </p:sp>
      <p:sp>
        <p:nvSpPr>
          <p:cNvPr id="5" name="Content Placeholder 2">
            <a:extLst>
              <a:ext uri="{FF2B5EF4-FFF2-40B4-BE49-F238E27FC236}">
                <a16:creationId xmlns:a16="http://schemas.microsoft.com/office/drawing/2014/main" id="{2C504DB1-6611-75DE-E0B8-560CE6AF0C8D}"/>
              </a:ext>
            </a:extLst>
          </p:cNvPr>
          <p:cNvSpPr>
            <a:spLocks noGrp="1"/>
          </p:cNvSpPr>
          <p:nvPr/>
        </p:nvSpPr>
        <p:spPr>
          <a:xfrm>
            <a:off x="676874" y="1717253"/>
            <a:ext cx="4740069" cy="5019075"/>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Zilla Slab"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Courier New" panose="02070309020205020404" pitchFamily="49" charset="0"/>
              <a:buChar char="o"/>
              <a:defRPr sz="2400" kern="1200">
                <a:solidFill>
                  <a:schemeClr val="tx1"/>
                </a:solidFill>
                <a:latin typeface="Arial" panose="020B0604020202020204" pitchFamily="34" charset="0"/>
                <a:ea typeface="Zilla Slab" pitchFamily="2" charset="0"/>
                <a:cs typeface="Arial" panose="020B0604020202020204" pitchFamily="34" charset="0"/>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Arial" panose="020B0604020202020204" pitchFamily="34" charset="0"/>
                <a:ea typeface="Zilla Slab" pitchFamily="2" charset="0"/>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4pPr>
            <a:lvl5pPr marL="20574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sz="1400" u="sng">
                <a:solidFill>
                  <a:srgbClr val="00345D"/>
                </a:solidFill>
                <a:latin typeface="Arial"/>
                <a:ea typeface="Verdana"/>
                <a:cs typeface="Arial"/>
              </a:rPr>
              <a:t>4 ACTIVE COURTS (Sample Schedule)</a:t>
            </a:r>
            <a:endParaRPr lang="en-US" sz="1400" u="sng"/>
          </a:p>
          <a:p>
            <a:pPr>
              <a:lnSpc>
                <a:spcPct val="100000"/>
              </a:lnSpc>
              <a:spcBef>
                <a:spcPts val="0"/>
              </a:spcBef>
              <a:buFont typeface="Arial" panose="020B0604020202020204" pitchFamily="34" charset="0"/>
              <a:buChar char="•"/>
            </a:pPr>
            <a:r>
              <a:rPr lang="en-US" sz="1400">
                <a:solidFill>
                  <a:srgbClr val="00345D"/>
                </a:solidFill>
                <a:latin typeface="Arial"/>
                <a:ea typeface="Verdana"/>
                <a:cs typeface="Arial"/>
              </a:rPr>
              <a:t>Division IV (17 teams)</a:t>
            </a:r>
          </a:p>
          <a:p>
            <a:pPr marL="685800" lvl="2">
              <a:lnSpc>
                <a:spcPct val="100000"/>
              </a:lnSpc>
              <a:spcBef>
                <a:spcPts val="0"/>
              </a:spcBef>
              <a:buFont typeface="Wingdings" panose="020B0604020202020204" pitchFamily="34" charset="0"/>
              <a:buChar char="§"/>
            </a:pPr>
            <a:r>
              <a:rPr lang="en-US" sz="1400">
                <a:solidFill>
                  <a:srgbClr val="00345D"/>
                </a:solidFill>
                <a:latin typeface="Arial"/>
                <a:ea typeface="Verdana"/>
                <a:cs typeface="Arial"/>
              </a:rPr>
              <a:t>10am-11:30am – Courts 1-4</a:t>
            </a:r>
          </a:p>
          <a:p>
            <a:pPr marL="685800" lvl="2">
              <a:lnSpc>
                <a:spcPct val="100000"/>
              </a:lnSpc>
              <a:spcBef>
                <a:spcPts val="0"/>
              </a:spcBef>
              <a:buFont typeface="Wingdings" panose="020B0604020202020204" pitchFamily="34" charset="0"/>
              <a:buChar char="§"/>
            </a:pPr>
            <a:r>
              <a:rPr lang="en-US" sz="1400">
                <a:solidFill>
                  <a:srgbClr val="00345D"/>
                </a:solidFill>
                <a:latin typeface="Arial"/>
                <a:ea typeface="Verdana"/>
                <a:cs typeface="Arial"/>
              </a:rPr>
              <a:t>Championship – 11:15am – Court 1</a:t>
            </a:r>
          </a:p>
          <a:p>
            <a:pPr lvl="1">
              <a:lnSpc>
                <a:spcPct val="100000"/>
              </a:lnSpc>
              <a:spcBef>
                <a:spcPts val="0"/>
              </a:spcBef>
              <a:buFont typeface="Arial" panose="020B0604020202020204" pitchFamily="34" charset="0"/>
              <a:buChar char="•"/>
            </a:pPr>
            <a:endParaRPr lang="en-US" sz="1400">
              <a:solidFill>
                <a:srgbClr val="00345D"/>
              </a:solidFill>
              <a:latin typeface="Arial"/>
              <a:ea typeface="Calibri"/>
              <a:cs typeface="Calibri"/>
            </a:endParaRPr>
          </a:p>
          <a:p>
            <a:pPr>
              <a:lnSpc>
                <a:spcPct val="100000"/>
              </a:lnSpc>
              <a:spcBef>
                <a:spcPts val="0"/>
              </a:spcBef>
            </a:pPr>
            <a:r>
              <a:rPr lang="en-US" sz="1400">
                <a:solidFill>
                  <a:srgbClr val="00345D"/>
                </a:solidFill>
                <a:latin typeface="Arial"/>
                <a:ea typeface="Verdana"/>
                <a:cs typeface="Arial"/>
              </a:rPr>
              <a:t>Division I (7 teams)</a:t>
            </a:r>
          </a:p>
          <a:p>
            <a:pPr marL="685800" lvl="2">
              <a:lnSpc>
                <a:spcPct val="100000"/>
              </a:lnSpc>
              <a:spcBef>
                <a:spcPts val="0"/>
              </a:spcBef>
              <a:buFont typeface="Wingdings" panose="020B0604020202020204" pitchFamily="34" charset="0"/>
              <a:buChar char="§"/>
            </a:pPr>
            <a:r>
              <a:rPr lang="en-US" sz="1400">
                <a:solidFill>
                  <a:srgbClr val="00345D"/>
                </a:solidFill>
                <a:latin typeface="Arial"/>
                <a:ea typeface="Verdana"/>
                <a:cs typeface="Arial"/>
              </a:rPr>
              <a:t>11am-12pm – Courts 3-4</a:t>
            </a:r>
          </a:p>
          <a:p>
            <a:pPr marL="685800" lvl="2">
              <a:lnSpc>
                <a:spcPct val="100000"/>
              </a:lnSpc>
              <a:spcBef>
                <a:spcPts val="0"/>
              </a:spcBef>
              <a:buFont typeface="Wingdings" panose="020B0604020202020204" pitchFamily="34" charset="0"/>
              <a:buChar char="§"/>
            </a:pPr>
            <a:r>
              <a:rPr lang="en-US" sz="1400">
                <a:solidFill>
                  <a:srgbClr val="00345D"/>
                </a:solidFill>
                <a:latin typeface="Arial"/>
                <a:ea typeface="Verdana"/>
                <a:cs typeface="Arial"/>
              </a:rPr>
              <a:t>Championship – 11:45am – Court 4</a:t>
            </a:r>
          </a:p>
          <a:p>
            <a:pPr lvl="1">
              <a:lnSpc>
                <a:spcPct val="100000"/>
              </a:lnSpc>
              <a:spcBef>
                <a:spcPts val="0"/>
              </a:spcBef>
              <a:buFont typeface="Arial" panose="020B0604020202020204" pitchFamily="34" charset="0"/>
              <a:buChar char="•"/>
            </a:pPr>
            <a:endParaRPr lang="en-US" sz="1400">
              <a:solidFill>
                <a:srgbClr val="00345D"/>
              </a:solidFill>
              <a:latin typeface="Arial"/>
              <a:ea typeface="Calibri"/>
              <a:cs typeface="Calibri"/>
            </a:endParaRPr>
          </a:p>
          <a:p>
            <a:pPr>
              <a:lnSpc>
                <a:spcPct val="100000"/>
              </a:lnSpc>
              <a:spcBef>
                <a:spcPts val="0"/>
              </a:spcBef>
            </a:pPr>
            <a:r>
              <a:rPr lang="en-US" sz="1400">
                <a:solidFill>
                  <a:srgbClr val="00345D"/>
                </a:solidFill>
                <a:latin typeface="Arial"/>
                <a:ea typeface="Verdana"/>
                <a:cs typeface="Arial"/>
              </a:rPr>
              <a:t>Division II (8 teams)</a:t>
            </a:r>
          </a:p>
          <a:p>
            <a:pPr lvl="1">
              <a:lnSpc>
                <a:spcPct val="100000"/>
              </a:lnSpc>
              <a:spcBef>
                <a:spcPts val="0"/>
              </a:spcBef>
              <a:buFont typeface="Arial" panose="020B0604020202020204" pitchFamily="34" charset="0"/>
              <a:buChar char="•"/>
            </a:pPr>
            <a:r>
              <a:rPr lang="en-US" sz="1400">
                <a:solidFill>
                  <a:srgbClr val="00345D"/>
                </a:solidFill>
                <a:latin typeface="Arial"/>
                <a:ea typeface="Verdana"/>
                <a:cs typeface="Arial"/>
              </a:rPr>
              <a:t>11:30am-12:30pm – Courts 1-2</a:t>
            </a:r>
          </a:p>
          <a:p>
            <a:pPr marL="685800" lvl="2">
              <a:lnSpc>
                <a:spcPct val="100000"/>
              </a:lnSpc>
              <a:spcBef>
                <a:spcPts val="0"/>
              </a:spcBef>
              <a:buFont typeface="Wingdings" panose="020B0604020202020204" pitchFamily="34" charset="0"/>
              <a:buChar char="§"/>
            </a:pPr>
            <a:r>
              <a:rPr lang="en-US" sz="1400">
                <a:solidFill>
                  <a:srgbClr val="00345D"/>
                </a:solidFill>
                <a:latin typeface="Arial"/>
                <a:ea typeface="Verdana"/>
                <a:cs typeface="Arial"/>
              </a:rPr>
              <a:t>Championship – 12:15pm – Court 1</a:t>
            </a:r>
          </a:p>
          <a:p>
            <a:pPr lvl="1">
              <a:lnSpc>
                <a:spcPct val="100000"/>
              </a:lnSpc>
              <a:spcBef>
                <a:spcPts val="0"/>
              </a:spcBef>
              <a:buFont typeface="Arial" panose="020B0604020202020204" pitchFamily="34" charset="0"/>
              <a:buChar char="•"/>
            </a:pPr>
            <a:endParaRPr lang="en-US" sz="1400">
              <a:solidFill>
                <a:srgbClr val="00345D"/>
              </a:solidFill>
              <a:latin typeface="Arial"/>
              <a:ea typeface="Calibri"/>
              <a:cs typeface="Calibri"/>
            </a:endParaRPr>
          </a:p>
          <a:p>
            <a:pPr>
              <a:lnSpc>
                <a:spcPct val="100000"/>
              </a:lnSpc>
              <a:spcBef>
                <a:spcPts val="0"/>
              </a:spcBef>
            </a:pPr>
            <a:r>
              <a:rPr lang="en-US" sz="1400">
                <a:solidFill>
                  <a:srgbClr val="00345D"/>
                </a:solidFill>
                <a:latin typeface="Arial"/>
                <a:ea typeface="Verdana"/>
                <a:cs typeface="Arial"/>
              </a:rPr>
              <a:t>Division III (11 teams)</a:t>
            </a:r>
          </a:p>
          <a:p>
            <a:pPr marL="685800" lvl="2">
              <a:lnSpc>
                <a:spcPct val="100000"/>
              </a:lnSpc>
              <a:spcBef>
                <a:spcPts val="0"/>
              </a:spcBef>
              <a:buFont typeface="Wingdings" panose="020B0604020202020204" pitchFamily="34" charset="0"/>
              <a:buChar char="§"/>
            </a:pPr>
            <a:r>
              <a:rPr lang="en-US" sz="1400">
                <a:solidFill>
                  <a:srgbClr val="00345D"/>
                </a:solidFill>
                <a:latin typeface="Arial"/>
                <a:ea typeface="Verdana"/>
                <a:cs typeface="Arial"/>
              </a:rPr>
              <a:t>11:45am-1pm – Courts 2-4</a:t>
            </a:r>
            <a:endParaRPr lang="en-US" sz="1400">
              <a:solidFill>
                <a:srgbClr val="00345D"/>
              </a:solidFill>
              <a:latin typeface="Arial"/>
              <a:ea typeface="Verdana"/>
            </a:endParaRPr>
          </a:p>
          <a:p>
            <a:pPr marL="685800" lvl="2">
              <a:lnSpc>
                <a:spcPct val="100000"/>
              </a:lnSpc>
              <a:spcBef>
                <a:spcPts val="0"/>
              </a:spcBef>
              <a:buFont typeface="Wingdings" panose="020B0604020202020204" pitchFamily="34" charset="0"/>
              <a:buChar char="§"/>
            </a:pPr>
            <a:r>
              <a:rPr lang="en-US" sz="1400">
                <a:solidFill>
                  <a:srgbClr val="00345D"/>
                </a:solidFill>
                <a:latin typeface="Arial"/>
                <a:ea typeface="Verdana"/>
                <a:cs typeface="Arial"/>
              </a:rPr>
              <a:t>Championship – 12:45pm – Court 3</a:t>
            </a:r>
            <a:endParaRPr lang="en-US" sz="1400">
              <a:solidFill>
                <a:srgbClr val="00345D"/>
              </a:solidFill>
              <a:latin typeface="Arial"/>
            </a:endParaRPr>
          </a:p>
        </p:txBody>
      </p:sp>
      <p:pic>
        <p:nvPicPr>
          <p:cNvPr id="16" name="Picture 15" descr="A person in a yellow shirt holding a yellow ball&#10;&#10;AI-generated content may be incorrect.">
            <a:extLst>
              <a:ext uri="{FF2B5EF4-FFF2-40B4-BE49-F238E27FC236}">
                <a16:creationId xmlns:a16="http://schemas.microsoft.com/office/drawing/2014/main" id="{B0B91D86-B6FA-321F-4E4F-81FBDABA22DD}"/>
              </a:ext>
            </a:extLst>
          </p:cNvPr>
          <p:cNvPicPr>
            <a:picLocks noChangeAspect="1"/>
          </p:cNvPicPr>
          <p:nvPr/>
        </p:nvPicPr>
        <p:blipFill>
          <a:blip r:embed="rId4"/>
          <a:stretch>
            <a:fillRect/>
          </a:stretch>
        </p:blipFill>
        <p:spPr>
          <a:xfrm>
            <a:off x="6779053" y="2339029"/>
            <a:ext cx="4587757" cy="305850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222026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6B5D2F-9C8C-937A-D954-6A876864F225}"/>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FBA51A80-8A89-DC80-3E37-A010C0EC154D}"/>
              </a:ext>
            </a:extLst>
          </p:cNvPr>
          <p:cNvSpPr/>
          <p:nvPr/>
        </p:nvSpPr>
        <p:spPr>
          <a:xfrm>
            <a:off x="0" y="-39758"/>
            <a:ext cx="12193057" cy="1232959"/>
          </a:xfrm>
          <a:prstGeom prst="rect">
            <a:avLst/>
          </a:prstGeom>
          <a:solidFill>
            <a:srgbClr val="1D78BE"/>
          </a:solidFill>
          <a:ln>
            <a:solidFill>
              <a:srgbClr val="1D78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qr code with a logo&#10;&#10;Description automatically generated">
            <a:extLst>
              <a:ext uri="{FF2B5EF4-FFF2-40B4-BE49-F238E27FC236}">
                <a16:creationId xmlns:a16="http://schemas.microsoft.com/office/drawing/2014/main" id="{94F6634C-FDAB-EC92-2084-1CD5B0F392AA}"/>
              </a:ext>
            </a:extLst>
          </p:cNvPr>
          <p:cNvPicPr>
            <a:picLocks noChangeAspect="1"/>
          </p:cNvPicPr>
          <p:nvPr/>
        </p:nvPicPr>
        <p:blipFill>
          <a:blip r:embed="rId3"/>
          <a:stretch>
            <a:fillRect/>
          </a:stretch>
        </p:blipFill>
        <p:spPr>
          <a:xfrm flipH="1">
            <a:off x="11078818" y="89453"/>
            <a:ext cx="1046921" cy="1046922"/>
          </a:xfrm>
          <a:prstGeom prst="rect">
            <a:avLst/>
          </a:prstGeom>
        </p:spPr>
      </p:pic>
      <p:sp>
        <p:nvSpPr>
          <p:cNvPr id="8" name="Title 1">
            <a:extLst>
              <a:ext uri="{FF2B5EF4-FFF2-40B4-BE49-F238E27FC236}">
                <a16:creationId xmlns:a16="http://schemas.microsoft.com/office/drawing/2014/main" id="{9F505536-2C4A-DC81-BF35-6982B8F24B23}"/>
              </a:ext>
            </a:extLst>
          </p:cNvPr>
          <p:cNvSpPr>
            <a:spLocks noGrp="1"/>
          </p:cNvSpPr>
          <p:nvPr/>
        </p:nvSpPr>
        <p:spPr>
          <a:xfrm>
            <a:off x="376296" y="576202"/>
            <a:ext cx="8264407" cy="56021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b="1" kern="1200">
                <a:solidFill>
                  <a:schemeClr val="bg1"/>
                </a:solidFill>
                <a:latin typeface="Arial" panose="020B0604020202020204" pitchFamily="34" charset="0"/>
                <a:ea typeface="+mj-ea"/>
                <a:cs typeface="Arial" panose="020B0604020202020204" pitchFamily="34" charset="0"/>
              </a:defRPr>
            </a:lvl1pPr>
          </a:lstStyle>
          <a:p>
            <a:pPr algn="l"/>
            <a:r>
              <a:rPr lang="en-US" sz="4200">
                <a:latin typeface="Arial"/>
                <a:cs typeface="Arial"/>
              </a:rPr>
              <a:t>Dodgeball</a:t>
            </a:r>
            <a:endParaRPr lang="en-US" sz="4200"/>
          </a:p>
        </p:txBody>
      </p:sp>
      <p:sp>
        <p:nvSpPr>
          <p:cNvPr id="5" name="Content Placeholder 2">
            <a:extLst>
              <a:ext uri="{FF2B5EF4-FFF2-40B4-BE49-F238E27FC236}">
                <a16:creationId xmlns:a16="http://schemas.microsoft.com/office/drawing/2014/main" id="{1A7E1A15-B964-4B36-8314-3F70204CC7DF}"/>
              </a:ext>
            </a:extLst>
          </p:cNvPr>
          <p:cNvSpPr>
            <a:spLocks noGrp="1"/>
          </p:cNvSpPr>
          <p:nvPr/>
        </p:nvSpPr>
        <p:spPr>
          <a:xfrm>
            <a:off x="676874" y="1717253"/>
            <a:ext cx="4740069" cy="5019075"/>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Zilla Slab"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Courier New" panose="02070309020205020404" pitchFamily="49" charset="0"/>
              <a:buChar char="o"/>
              <a:defRPr sz="2400" kern="1200">
                <a:solidFill>
                  <a:schemeClr val="tx1"/>
                </a:solidFill>
                <a:latin typeface="Arial" panose="020B0604020202020204" pitchFamily="34" charset="0"/>
                <a:ea typeface="Zilla Slab" pitchFamily="2" charset="0"/>
                <a:cs typeface="Arial" panose="020B0604020202020204" pitchFamily="34" charset="0"/>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Arial" panose="020B0604020202020204" pitchFamily="34" charset="0"/>
                <a:ea typeface="Zilla Slab" pitchFamily="2" charset="0"/>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4pPr>
            <a:lvl5pPr marL="20574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endParaRPr lang="en-US" sz="1400" u="sng">
              <a:ea typeface="Verdana"/>
            </a:endParaRPr>
          </a:p>
        </p:txBody>
      </p:sp>
      <p:graphicFrame>
        <p:nvGraphicFramePr>
          <p:cNvPr id="4" name="Table 3">
            <a:extLst>
              <a:ext uri="{FF2B5EF4-FFF2-40B4-BE49-F238E27FC236}">
                <a16:creationId xmlns:a16="http://schemas.microsoft.com/office/drawing/2014/main" id="{9E57FB28-7EE2-813E-1AEB-DF1EAFF6A696}"/>
              </a:ext>
            </a:extLst>
          </p:cNvPr>
          <p:cNvGraphicFramePr>
            <a:graphicFrameLocks noGrp="1"/>
          </p:cNvGraphicFramePr>
          <p:nvPr>
            <p:extLst>
              <p:ext uri="{D42A27DB-BD31-4B8C-83A1-F6EECF244321}">
                <p14:modId xmlns:p14="http://schemas.microsoft.com/office/powerpoint/2010/main" val="322867228"/>
              </p:ext>
            </p:extLst>
          </p:nvPr>
        </p:nvGraphicFramePr>
        <p:xfrm>
          <a:off x="170288" y="1393091"/>
          <a:ext cx="2241823" cy="3657600"/>
        </p:xfrm>
        <a:graphic>
          <a:graphicData uri="http://schemas.openxmlformats.org/drawingml/2006/table">
            <a:tbl>
              <a:tblPr bandRow="1">
                <a:tableStyleId>{5C22544A-7EE6-4342-B048-85BDC9FD1C3A}</a:tableStyleId>
              </a:tblPr>
              <a:tblGrid>
                <a:gridCol w="2241823">
                  <a:extLst>
                    <a:ext uri="{9D8B030D-6E8A-4147-A177-3AD203B41FA5}">
                      <a16:colId xmlns:a16="http://schemas.microsoft.com/office/drawing/2014/main" val="4005759106"/>
                    </a:ext>
                  </a:extLst>
                </a:gridCol>
              </a:tblGrid>
              <a:tr h="137893">
                <a:tc>
                  <a:txBody>
                    <a:bodyPr/>
                    <a:lstStyle/>
                    <a:p>
                      <a:pPr marL="0" indent="0">
                        <a:buNone/>
                      </a:pPr>
                      <a:r>
                        <a:rPr lang="en-US" u="sng">
                          <a:effectLst/>
                        </a:rPr>
                        <a:t>DIVISION I</a:t>
                      </a:r>
                    </a:p>
                    <a:p>
                      <a:pPr marL="0" indent="0">
                        <a:buNone/>
                      </a:pPr>
                      <a:endParaRPr lang="en-US" u="sng">
                        <a:effectLst/>
                      </a:endParaRPr>
                    </a:p>
                    <a:p>
                      <a:pPr marL="0" lvl="0" indent="0">
                        <a:buNone/>
                      </a:pPr>
                      <a:endParaRPr lang="en-US" u="sng">
                        <a:effectLst/>
                      </a:endParaRPr>
                    </a:p>
                  </a:txBody>
                  <a:tcPr anchor="ctr">
                    <a:lnL>
                      <a:noFill/>
                    </a:lnL>
                    <a:lnR>
                      <a:noFill/>
                    </a:lnR>
                    <a:lnT>
                      <a:noFill/>
                    </a:lnT>
                    <a:lnB>
                      <a:noFill/>
                    </a:lnB>
                    <a:noFill/>
                  </a:tcPr>
                </a:tc>
                <a:extLst>
                  <a:ext uri="{0D108BD9-81ED-4DB2-BD59-A6C34878D82A}">
                    <a16:rowId xmlns:a16="http://schemas.microsoft.com/office/drawing/2014/main" val="4091058280"/>
                  </a:ext>
                </a:extLst>
              </a:tr>
              <a:tr h="0">
                <a:tc>
                  <a:txBody>
                    <a:bodyPr/>
                    <a:lstStyle/>
                    <a:p>
                      <a:pPr marL="0" indent="0">
                        <a:buNone/>
                      </a:pPr>
                      <a:endParaRPr lang="en-US">
                        <a:effectLst/>
                      </a:endParaRPr>
                    </a:p>
                  </a:txBody>
                  <a:tcPr anchor="ctr">
                    <a:lnL>
                      <a:noFill/>
                    </a:lnL>
                    <a:lnR>
                      <a:noFill/>
                    </a:lnR>
                    <a:lnT>
                      <a:noFill/>
                    </a:lnT>
                    <a:lnB>
                      <a:noFill/>
                    </a:lnB>
                    <a:noFill/>
                  </a:tcPr>
                </a:tc>
                <a:extLst>
                  <a:ext uri="{0D108BD9-81ED-4DB2-BD59-A6C34878D82A}">
                    <a16:rowId xmlns:a16="http://schemas.microsoft.com/office/drawing/2014/main" val="2354077061"/>
                  </a:ext>
                </a:extLst>
              </a:tr>
              <a:tr h="0">
                <a:tc>
                  <a:txBody>
                    <a:bodyPr/>
                    <a:lstStyle/>
                    <a:p>
                      <a:pPr marL="0" indent="0">
                        <a:buNone/>
                      </a:pPr>
                      <a:endParaRPr lang="en-US">
                        <a:effectLst/>
                      </a:endParaRPr>
                    </a:p>
                  </a:txBody>
                  <a:tcPr anchor="ctr">
                    <a:lnL>
                      <a:noFill/>
                    </a:lnL>
                    <a:lnR>
                      <a:noFill/>
                    </a:lnR>
                    <a:lnT>
                      <a:noFill/>
                    </a:lnT>
                    <a:lnB>
                      <a:noFill/>
                    </a:lnB>
                    <a:noFill/>
                  </a:tcPr>
                </a:tc>
                <a:extLst>
                  <a:ext uri="{0D108BD9-81ED-4DB2-BD59-A6C34878D82A}">
                    <a16:rowId xmlns:a16="http://schemas.microsoft.com/office/drawing/2014/main" val="2181381951"/>
                  </a:ext>
                </a:extLst>
              </a:tr>
              <a:tr h="0">
                <a:tc>
                  <a:txBody>
                    <a:bodyPr/>
                    <a:lstStyle/>
                    <a:p>
                      <a:pPr marL="0" indent="0">
                        <a:buNone/>
                      </a:pPr>
                      <a:endParaRPr lang="en-US">
                        <a:effectLst/>
                      </a:endParaRPr>
                    </a:p>
                  </a:txBody>
                  <a:tcPr anchor="ctr">
                    <a:lnL>
                      <a:noFill/>
                    </a:lnL>
                    <a:lnR>
                      <a:noFill/>
                    </a:lnR>
                    <a:lnT>
                      <a:noFill/>
                    </a:lnT>
                    <a:lnB>
                      <a:noFill/>
                    </a:lnB>
                    <a:noFill/>
                  </a:tcPr>
                </a:tc>
                <a:extLst>
                  <a:ext uri="{0D108BD9-81ED-4DB2-BD59-A6C34878D82A}">
                    <a16:rowId xmlns:a16="http://schemas.microsoft.com/office/drawing/2014/main" val="2788735151"/>
                  </a:ext>
                </a:extLst>
              </a:tr>
              <a:tr h="0">
                <a:tc>
                  <a:txBody>
                    <a:bodyPr/>
                    <a:lstStyle/>
                    <a:p>
                      <a:pPr marL="0" indent="0">
                        <a:buNone/>
                      </a:pPr>
                      <a:endParaRPr lang="en-US">
                        <a:effectLst/>
                      </a:endParaRPr>
                    </a:p>
                  </a:txBody>
                  <a:tcPr anchor="ctr">
                    <a:lnL>
                      <a:noFill/>
                    </a:lnL>
                    <a:lnR>
                      <a:noFill/>
                    </a:lnR>
                    <a:lnT>
                      <a:noFill/>
                    </a:lnT>
                    <a:lnB>
                      <a:noFill/>
                    </a:lnB>
                    <a:noFill/>
                  </a:tcPr>
                </a:tc>
                <a:extLst>
                  <a:ext uri="{0D108BD9-81ED-4DB2-BD59-A6C34878D82A}">
                    <a16:rowId xmlns:a16="http://schemas.microsoft.com/office/drawing/2014/main" val="2834769246"/>
                  </a:ext>
                </a:extLst>
              </a:tr>
              <a:tr h="0">
                <a:tc>
                  <a:txBody>
                    <a:bodyPr/>
                    <a:lstStyle/>
                    <a:p>
                      <a:pPr marL="0" indent="0">
                        <a:buNone/>
                      </a:pPr>
                      <a:endParaRPr lang="en-US">
                        <a:effectLst/>
                      </a:endParaRPr>
                    </a:p>
                  </a:txBody>
                  <a:tcPr anchor="ctr">
                    <a:lnL>
                      <a:noFill/>
                    </a:lnL>
                    <a:lnR>
                      <a:noFill/>
                    </a:lnR>
                    <a:lnT>
                      <a:noFill/>
                    </a:lnT>
                    <a:lnB>
                      <a:noFill/>
                    </a:lnB>
                    <a:noFill/>
                  </a:tcPr>
                </a:tc>
                <a:extLst>
                  <a:ext uri="{0D108BD9-81ED-4DB2-BD59-A6C34878D82A}">
                    <a16:rowId xmlns:a16="http://schemas.microsoft.com/office/drawing/2014/main" val="3470780126"/>
                  </a:ext>
                </a:extLst>
              </a:tr>
              <a:tr h="137893">
                <a:tc>
                  <a:txBody>
                    <a:bodyPr/>
                    <a:lstStyle/>
                    <a:p>
                      <a:pPr marL="0" indent="0">
                        <a:buNone/>
                      </a:pPr>
                      <a:endParaRPr lang="en-US">
                        <a:effectLst/>
                      </a:endParaRPr>
                    </a:p>
                    <a:p>
                      <a:pPr marL="285750" lvl="0" indent="-285750">
                        <a:buFont typeface="Arial"/>
                        <a:buChar char="•"/>
                      </a:pPr>
                      <a:endParaRPr lang="en-US">
                        <a:effectLst/>
                      </a:endParaRPr>
                    </a:p>
                    <a:p>
                      <a:pPr marL="0" lvl="0" indent="0">
                        <a:buNone/>
                      </a:pPr>
                      <a:endParaRPr lang="en-US">
                        <a:effectLst/>
                      </a:endParaRPr>
                    </a:p>
                  </a:txBody>
                  <a:tcPr anchor="ctr">
                    <a:lnL>
                      <a:noFill/>
                    </a:lnL>
                    <a:lnR>
                      <a:noFill/>
                    </a:lnR>
                    <a:lnT>
                      <a:noFill/>
                    </a:lnT>
                    <a:lnB>
                      <a:noFill/>
                    </a:lnB>
                    <a:noFill/>
                  </a:tcPr>
                </a:tc>
                <a:extLst>
                  <a:ext uri="{0D108BD9-81ED-4DB2-BD59-A6C34878D82A}">
                    <a16:rowId xmlns:a16="http://schemas.microsoft.com/office/drawing/2014/main" val="3670463881"/>
                  </a:ext>
                </a:extLst>
              </a:tr>
            </a:tbl>
          </a:graphicData>
        </a:graphic>
      </p:graphicFrame>
      <p:graphicFrame>
        <p:nvGraphicFramePr>
          <p:cNvPr id="11" name="Table 10">
            <a:extLst>
              <a:ext uri="{FF2B5EF4-FFF2-40B4-BE49-F238E27FC236}">
                <a16:creationId xmlns:a16="http://schemas.microsoft.com/office/drawing/2014/main" id="{7C61E67C-02ED-B8CB-6F7F-1B8EE2271BAB}"/>
              </a:ext>
            </a:extLst>
          </p:cNvPr>
          <p:cNvGraphicFramePr>
            <a:graphicFrameLocks noGrp="1"/>
          </p:cNvGraphicFramePr>
          <p:nvPr>
            <p:extLst>
              <p:ext uri="{D42A27DB-BD31-4B8C-83A1-F6EECF244321}">
                <p14:modId xmlns:p14="http://schemas.microsoft.com/office/powerpoint/2010/main" val="2122871039"/>
              </p:ext>
            </p:extLst>
          </p:nvPr>
        </p:nvGraphicFramePr>
        <p:xfrm>
          <a:off x="2841709" y="1393091"/>
          <a:ext cx="1742375" cy="1392785"/>
        </p:xfrm>
        <a:graphic>
          <a:graphicData uri="http://schemas.openxmlformats.org/drawingml/2006/table">
            <a:tbl>
              <a:tblPr bandRow="1">
                <a:tableStyleId>{5C22544A-7EE6-4342-B048-85BDC9FD1C3A}</a:tableStyleId>
              </a:tblPr>
              <a:tblGrid>
                <a:gridCol w="1742375">
                  <a:extLst>
                    <a:ext uri="{9D8B030D-6E8A-4147-A177-3AD203B41FA5}">
                      <a16:colId xmlns:a16="http://schemas.microsoft.com/office/drawing/2014/main" val="306834015"/>
                    </a:ext>
                  </a:extLst>
                </a:gridCol>
              </a:tblGrid>
              <a:tr h="326955">
                <a:tc>
                  <a:txBody>
                    <a:bodyPr/>
                    <a:lstStyle/>
                    <a:p>
                      <a:pPr>
                        <a:buNone/>
                      </a:pPr>
                      <a:r>
                        <a:rPr lang="en-US" u="sng">
                          <a:effectLst/>
                        </a:rPr>
                        <a:t>DIVISION II</a:t>
                      </a:r>
                    </a:p>
                  </a:txBody>
                  <a:tcPr anchor="ctr">
                    <a:lnL>
                      <a:noFill/>
                    </a:lnL>
                    <a:lnR>
                      <a:noFill/>
                    </a:lnR>
                    <a:lnT>
                      <a:noFill/>
                    </a:lnT>
                    <a:lnB>
                      <a:noFill/>
                    </a:lnB>
                    <a:noFill/>
                  </a:tcPr>
                </a:tc>
                <a:extLst>
                  <a:ext uri="{0D108BD9-81ED-4DB2-BD59-A6C34878D82A}">
                    <a16:rowId xmlns:a16="http://schemas.microsoft.com/office/drawing/2014/main" val="3243721264"/>
                  </a:ext>
                </a:extLst>
              </a:tr>
              <a:tr h="326955">
                <a:tc>
                  <a:txBody>
                    <a:bodyPr/>
                    <a:lstStyle/>
                    <a:p>
                      <a:pPr marL="0" indent="0">
                        <a:buNone/>
                      </a:pPr>
                      <a:endParaRPr lang="en-US"/>
                    </a:p>
                  </a:txBody>
                  <a:tcPr anchor="ctr">
                    <a:lnL>
                      <a:noFill/>
                    </a:lnL>
                    <a:lnR>
                      <a:noFill/>
                    </a:lnR>
                    <a:lnT>
                      <a:noFill/>
                    </a:lnT>
                    <a:lnB>
                      <a:noFill/>
                    </a:lnB>
                    <a:noFill/>
                  </a:tcPr>
                </a:tc>
                <a:extLst>
                  <a:ext uri="{0D108BD9-81ED-4DB2-BD59-A6C34878D82A}">
                    <a16:rowId xmlns:a16="http://schemas.microsoft.com/office/drawing/2014/main" val="2006877541"/>
                  </a:ext>
                </a:extLst>
              </a:tr>
              <a:tr h="661265">
                <a:tc>
                  <a:txBody>
                    <a:bodyPr/>
                    <a:lstStyle/>
                    <a:p>
                      <a:pPr marL="0" indent="0">
                        <a:buNone/>
                      </a:pPr>
                      <a:endParaRPr lang="en-US">
                        <a:effectLst/>
                      </a:endParaRPr>
                    </a:p>
                  </a:txBody>
                  <a:tcPr anchor="ctr">
                    <a:lnL>
                      <a:noFill/>
                    </a:lnL>
                    <a:lnR>
                      <a:noFill/>
                    </a:lnR>
                    <a:lnT>
                      <a:noFill/>
                    </a:lnT>
                    <a:lnB>
                      <a:noFill/>
                    </a:lnB>
                    <a:noFill/>
                  </a:tcPr>
                </a:tc>
                <a:extLst>
                  <a:ext uri="{0D108BD9-81ED-4DB2-BD59-A6C34878D82A}">
                    <a16:rowId xmlns:a16="http://schemas.microsoft.com/office/drawing/2014/main" val="1252408637"/>
                  </a:ext>
                </a:extLst>
              </a:tr>
            </a:tbl>
          </a:graphicData>
        </a:graphic>
      </p:graphicFrame>
      <p:graphicFrame>
        <p:nvGraphicFramePr>
          <p:cNvPr id="13" name="Table 12">
            <a:extLst>
              <a:ext uri="{FF2B5EF4-FFF2-40B4-BE49-F238E27FC236}">
                <a16:creationId xmlns:a16="http://schemas.microsoft.com/office/drawing/2014/main" id="{5B5A3BB8-FAA3-1320-18B7-249335A29ADE}"/>
              </a:ext>
            </a:extLst>
          </p:cNvPr>
          <p:cNvGraphicFramePr>
            <a:graphicFrameLocks noGrp="1"/>
          </p:cNvGraphicFramePr>
          <p:nvPr>
            <p:extLst>
              <p:ext uri="{D42A27DB-BD31-4B8C-83A1-F6EECF244321}">
                <p14:modId xmlns:p14="http://schemas.microsoft.com/office/powerpoint/2010/main" val="2405564921"/>
              </p:ext>
            </p:extLst>
          </p:nvPr>
        </p:nvGraphicFramePr>
        <p:xfrm>
          <a:off x="6815665" y="2254249"/>
          <a:ext cx="3174392" cy="2194560"/>
        </p:xfrm>
        <a:graphic>
          <a:graphicData uri="http://schemas.openxmlformats.org/drawingml/2006/table">
            <a:tbl>
              <a:tblPr bandRow="1">
                <a:tableStyleId>{5C22544A-7EE6-4342-B048-85BDC9FD1C3A}</a:tableStyleId>
              </a:tblPr>
              <a:tblGrid>
                <a:gridCol w="1587196">
                  <a:extLst>
                    <a:ext uri="{9D8B030D-6E8A-4147-A177-3AD203B41FA5}">
                      <a16:colId xmlns:a16="http://schemas.microsoft.com/office/drawing/2014/main" val="306834015"/>
                    </a:ext>
                  </a:extLst>
                </a:gridCol>
                <a:gridCol w="1587196">
                  <a:extLst>
                    <a:ext uri="{9D8B030D-6E8A-4147-A177-3AD203B41FA5}">
                      <a16:colId xmlns:a16="http://schemas.microsoft.com/office/drawing/2014/main" val="3956825768"/>
                    </a:ext>
                  </a:extLst>
                </a:gridCol>
              </a:tblGrid>
              <a:tr h="190500">
                <a:tc>
                  <a:txBody>
                    <a:bodyPr/>
                    <a:lstStyle/>
                    <a:p>
                      <a:pPr>
                        <a:buNone/>
                      </a:pPr>
                      <a:endParaRPr lang="en-US" u="sng">
                        <a:effectLst/>
                      </a:endParaRPr>
                    </a:p>
                  </a:txBody>
                  <a:tcPr anchor="ctr">
                    <a:lnL>
                      <a:noFill/>
                    </a:lnL>
                    <a:lnR>
                      <a:noFill/>
                    </a:lnR>
                    <a:lnT>
                      <a:noFill/>
                    </a:lnT>
                    <a:lnB>
                      <a:noFill/>
                    </a:lnB>
                    <a:noFill/>
                  </a:tcPr>
                </a:tc>
                <a:tc>
                  <a:txBody>
                    <a:bodyPr/>
                    <a:lstStyle/>
                    <a:p>
                      <a:pPr lvl="0">
                        <a:buNone/>
                      </a:pPr>
                      <a:endParaRPr lang="en-US" u="sng">
                        <a:effectLst/>
                      </a:endParaRPr>
                    </a:p>
                  </a:txBody>
                  <a:tcPr anchor="ctr">
                    <a:lnL w="0">
                      <a:noFill/>
                    </a:lnL>
                    <a:lnR w="0">
                      <a:noFill/>
                    </a:lnR>
                    <a:lnT w="0">
                      <a:noFill/>
                    </a:lnT>
                    <a:lnB w="0">
                      <a:noFill/>
                    </a:lnB>
                    <a:noFill/>
                  </a:tcPr>
                </a:tc>
                <a:extLst>
                  <a:ext uri="{0D108BD9-81ED-4DB2-BD59-A6C34878D82A}">
                    <a16:rowId xmlns:a16="http://schemas.microsoft.com/office/drawing/2014/main" val="3243721264"/>
                  </a:ext>
                </a:extLst>
              </a:tr>
              <a:tr h="190500">
                <a:tc>
                  <a:txBody>
                    <a:bodyPr/>
                    <a:lstStyle/>
                    <a:p>
                      <a:pPr marL="285750" indent="-285750">
                        <a:buFont typeface="Arial"/>
                        <a:buChar char="•"/>
                      </a:pPr>
                      <a:endParaRPr lang="en-US">
                        <a:effectLst/>
                      </a:endParaRPr>
                    </a:p>
                  </a:txBody>
                  <a:tcPr anchor="ctr">
                    <a:lnL>
                      <a:noFill/>
                    </a:lnL>
                    <a:lnR>
                      <a:noFill/>
                    </a:lnR>
                    <a:lnT>
                      <a:noFill/>
                    </a:lnT>
                    <a:lnB>
                      <a:noFill/>
                    </a:lnB>
                    <a:noFill/>
                  </a:tcPr>
                </a:tc>
                <a:tc>
                  <a:txBody>
                    <a:bodyPr/>
                    <a:lstStyle/>
                    <a:p>
                      <a:pPr marL="285750" lvl="0" indent="-285750">
                        <a:buFont typeface="Arial"/>
                        <a:buChar char="•"/>
                      </a:pPr>
                      <a:endParaRPr lang="en-US">
                        <a:effectLst/>
                      </a:endParaRPr>
                    </a:p>
                  </a:txBody>
                  <a:tcPr anchor="ctr">
                    <a:lnL w="0">
                      <a:noFill/>
                    </a:lnL>
                    <a:lnR w="0">
                      <a:noFill/>
                    </a:lnR>
                    <a:lnT w="0">
                      <a:noFill/>
                    </a:lnT>
                    <a:lnB w="0">
                      <a:noFill/>
                    </a:lnB>
                    <a:noFill/>
                  </a:tcPr>
                </a:tc>
                <a:extLst>
                  <a:ext uri="{0D108BD9-81ED-4DB2-BD59-A6C34878D82A}">
                    <a16:rowId xmlns:a16="http://schemas.microsoft.com/office/drawing/2014/main" val="2628896924"/>
                  </a:ext>
                </a:extLst>
              </a:tr>
              <a:tr h="190500">
                <a:tc>
                  <a:txBody>
                    <a:bodyPr/>
                    <a:lstStyle/>
                    <a:p>
                      <a:pPr marL="285750" indent="-285750">
                        <a:buFont typeface="Arial"/>
                        <a:buChar char="•"/>
                      </a:pPr>
                      <a:endParaRPr lang="en-US">
                        <a:effectLst/>
                      </a:endParaRPr>
                    </a:p>
                  </a:txBody>
                  <a:tcPr anchor="ctr">
                    <a:lnL>
                      <a:noFill/>
                    </a:lnL>
                    <a:lnR>
                      <a:noFill/>
                    </a:lnR>
                    <a:lnT>
                      <a:noFill/>
                    </a:lnT>
                    <a:lnB>
                      <a:noFill/>
                    </a:lnB>
                    <a:noFill/>
                  </a:tcPr>
                </a:tc>
                <a:tc>
                  <a:txBody>
                    <a:bodyPr/>
                    <a:lstStyle/>
                    <a:p>
                      <a:pPr marL="285750" lvl="0" indent="-285750">
                        <a:buFont typeface="Arial"/>
                        <a:buChar char="•"/>
                      </a:pPr>
                      <a:endParaRPr lang="en-US">
                        <a:effectLst/>
                      </a:endParaRPr>
                    </a:p>
                  </a:txBody>
                  <a:tcPr anchor="ctr">
                    <a:lnL w="0">
                      <a:noFill/>
                    </a:lnL>
                    <a:lnR w="0">
                      <a:noFill/>
                    </a:lnR>
                    <a:lnT w="0">
                      <a:noFill/>
                    </a:lnT>
                    <a:lnB w="0">
                      <a:noFill/>
                    </a:lnB>
                    <a:noFill/>
                  </a:tcPr>
                </a:tc>
                <a:extLst>
                  <a:ext uri="{0D108BD9-81ED-4DB2-BD59-A6C34878D82A}">
                    <a16:rowId xmlns:a16="http://schemas.microsoft.com/office/drawing/2014/main" val="3355148148"/>
                  </a:ext>
                </a:extLst>
              </a:tr>
              <a:tr h="190500">
                <a:tc>
                  <a:txBody>
                    <a:bodyPr/>
                    <a:lstStyle/>
                    <a:p>
                      <a:pPr marL="285750" indent="-285750">
                        <a:buFont typeface="Arial"/>
                        <a:buChar char="•"/>
                      </a:pPr>
                      <a:endParaRPr lang="en-US">
                        <a:effectLst/>
                      </a:endParaRPr>
                    </a:p>
                  </a:txBody>
                  <a:tcPr anchor="ctr">
                    <a:lnL>
                      <a:noFill/>
                    </a:lnL>
                    <a:lnR>
                      <a:noFill/>
                    </a:lnR>
                    <a:lnT>
                      <a:noFill/>
                    </a:lnT>
                    <a:lnB>
                      <a:noFill/>
                    </a:lnB>
                    <a:noFill/>
                  </a:tcPr>
                </a:tc>
                <a:tc>
                  <a:txBody>
                    <a:bodyPr/>
                    <a:lstStyle/>
                    <a:p>
                      <a:pPr marL="285750" lvl="0" indent="-285750">
                        <a:buFont typeface="Arial"/>
                        <a:buChar char="•"/>
                      </a:pPr>
                      <a:endParaRPr lang="en-US">
                        <a:effectLst/>
                      </a:endParaRPr>
                    </a:p>
                  </a:txBody>
                  <a:tcPr anchor="ctr">
                    <a:lnL w="0">
                      <a:noFill/>
                    </a:lnL>
                    <a:lnR w="0">
                      <a:noFill/>
                    </a:lnR>
                    <a:lnT w="0">
                      <a:noFill/>
                    </a:lnT>
                    <a:lnB w="0">
                      <a:noFill/>
                    </a:lnB>
                    <a:noFill/>
                  </a:tcPr>
                </a:tc>
                <a:extLst>
                  <a:ext uri="{0D108BD9-81ED-4DB2-BD59-A6C34878D82A}">
                    <a16:rowId xmlns:a16="http://schemas.microsoft.com/office/drawing/2014/main" val="3495021698"/>
                  </a:ext>
                </a:extLst>
              </a:tr>
              <a:tr h="190500">
                <a:tc>
                  <a:txBody>
                    <a:bodyPr/>
                    <a:lstStyle/>
                    <a:p>
                      <a:pPr marL="285750" indent="-285750">
                        <a:buFont typeface="Arial"/>
                        <a:buChar char="•"/>
                      </a:pPr>
                      <a:endParaRPr lang="en-US">
                        <a:effectLst/>
                      </a:endParaRPr>
                    </a:p>
                  </a:txBody>
                  <a:tcPr anchor="ctr">
                    <a:lnL>
                      <a:noFill/>
                    </a:lnL>
                    <a:lnR>
                      <a:noFill/>
                    </a:lnR>
                    <a:lnT>
                      <a:noFill/>
                    </a:lnT>
                    <a:lnB>
                      <a:noFill/>
                    </a:lnB>
                    <a:noFill/>
                  </a:tcPr>
                </a:tc>
                <a:tc>
                  <a:txBody>
                    <a:bodyPr/>
                    <a:lstStyle/>
                    <a:p>
                      <a:pPr marL="285750" lvl="0" indent="-285750">
                        <a:buFont typeface="Arial"/>
                        <a:buChar char="•"/>
                      </a:pPr>
                      <a:endParaRPr lang="en-US">
                        <a:effectLst/>
                      </a:endParaRPr>
                    </a:p>
                  </a:txBody>
                  <a:tcPr anchor="ctr">
                    <a:lnL w="0">
                      <a:noFill/>
                    </a:lnL>
                    <a:lnR w="0">
                      <a:noFill/>
                    </a:lnR>
                    <a:lnT w="0">
                      <a:noFill/>
                    </a:lnT>
                    <a:lnB w="0">
                      <a:noFill/>
                    </a:lnB>
                    <a:noFill/>
                  </a:tcPr>
                </a:tc>
                <a:extLst>
                  <a:ext uri="{0D108BD9-81ED-4DB2-BD59-A6C34878D82A}">
                    <a16:rowId xmlns:a16="http://schemas.microsoft.com/office/drawing/2014/main" val="2006877541"/>
                  </a:ext>
                </a:extLst>
              </a:tr>
              <a:tr h="190500">
                <a:tc>
                  <a:txBody>
                    <a:bodyPr/>
                    <a:lstStyle/>
                    <a:p>
                      <a:pPr marL="285750" indent="-285750">
                        <a:buFont typeface="Arial"/>
                        <a:buChar char="•"/>
                      </a:pPr>
                      <a:endParaRPr lang="en-US">
                        <a:effectLst/>
                      </a:endParaRPr>
                    </a:p>
                  </a:txBody>
                  <a:tcPr anchor="ctr">
                    <a:lnL>
                      <a:noFill/>
                    </a:lnL>
                    <a:lnR>
                      <a:noFill/>
                    </a:lnR>
                    <a:lnT>
                      <a:noFill/>
                    </a:lnT>
                    <a:lnB>
                      <a:noFill/>
                    </a:lnB>
                    <a:noFill/>
                  </a:tcPr>
                </a:tc>
                <a:tc>
                  <a:txBody>
                    <a:bodyPr/>
                    <a:lstStyle/>
                    <a:p>
                      <a:pPr marL="285750" lvl="0" indent="-285750">
                        <a:buFont typeface="Arial"/>
                        <a:buChar char="•"/>
                      </a:pPr>
                      <a:endParaRPr lang="en-US">
                        <a:effectLst/>
                      </a:endParaRPr>
                    </a:p>
                  </a:txBody>
                  <a:tcPr anchor="ctr">
                    <a:lnL w="0">
                      <a:noFill/>
                    </a:lnL>
                    <a:lnR w="0">
                      <a:noFill/>
                    </a:lnR>
                    <a:lnT w="0">
                      <a:noFill/>
                    </a:lnT>
                    <a:lnB w="0">
                      <a:noFill/>
                    </a:lnB>
                    <a:noFill/>
                  </a:tcPr>
                </a:tc>
                <a:extLst>
                  <a:ext uri="{0D108BD9-81ED-4DB2-BD59-A6C34878D82A}">
                    <a16:rowId xmlns:a16="http://schemas.microsoft.com/office/drawing/2014/main" val="1252408637"/>
                  </a:ext>
                </a:extLst>
              </a:tr>
            </a:tbl>
          </a:graphicData>
        </a:graphic>
      </p:graphicFrame>
      <p:graphicFrame>
        <p:nvGraphicFramePr>
          <p:cNvPr id="15" name="Table 14">
            <a:extLst>
              <a:ext uri="{FF2B5EF4-FFF2-40B4-BE49-F238E27FC236}">
                <a16:creationId xmlns:a16="http://schemas.microsoft.com/office/drawing/2014/main" id="{40A43DA6-68B4-0734-3539-A3CB9913173A}"/>
              </a:ext>
            </a:extLst>
          </p:cNvPr>
          <p:cNvGraphicFramePr>
            <a:graphicFrameLocks noGrp="1"/>
          </p:cNvGraphicFramePr>
          <p:nvPr>
            <p:extLst>
              <p:ext uri="{D42A27DB-BD31-4B8C-83A1-F6EECF244321}">
                <p14:modId xmlns:p14="http://schemas.microsoft.com/office/powerpoint/2010/main" val="1384286887"/>
              </p:ext>
            </p:extLst>
          </p:nvPr>
        </p:nvGraphicFramePr>
        <p:xfrm>
          <a:off x="5950651" y="1393091"/>
          <a:ext cx="2369553" cy="4592601"/>
        </p:xfrm>
        <a:graphic>
          <a:graphicData uri="http://schemas.openxmlformats.org/drawingml/2006/table">
            <a:tbl>
              <a:tblPr bandRow="1">
                <a:tableStyleId>{5C22544A-7EE6-4342-B048-85BDC9FD1C3A}</a:tableStyleId>
              </a:tblPr>
              <a:tblGrid>
                <a:gridCol w="2369553">
                  <a:extLst>
                    <a:ext uri="{9D8B030D-6E8A-4147-A177-3AD203B41FA5}">
                      <a16:colId xmlns:a16="http://schemas.microsoft.com/office/drawing/2014/main" val="3970936191"/>
                    </a:ext>
                  </a:extLst>
                </a:gridCol>
              </a:tblGrid>
              <a:tr h="369959">
                <a:tc>
                  <a:txBody>
                    <a:bodyPr/>
                    <a:lstStyle/>
                    <a:p>
                      <a:pPr marL="0" indent="0">
                        <a:buNone/>
                      </a:pPr>
                      <a:r>
                        <a:rPr lang="en-US" u="sng">
                          <a:effectLst/>
                        </a:rPr>
                        <a:t>DIVISION III</a:t>
                      </a:r>
                    </a:p>
                  </a:txBody>
                  <a:tcPr anchor="ctr">
                    <a:lnL>
                      <a:noFill/>
                    </a:lnL>
                    <a:lnR>
                      <a:noFill/>
                    </a:lnR>
                    <a:lnT>
                      <a:noFill/>
                    </a:lnT>
                    <a:lnB>
                      <a:noFill/>
                    </a:lnB>
                    <a:noFill/>
                  </a:tcPr>
                </a:tc>
                <a:extLst>
                  <a:ext uri="{0D108BD9-81ED-4DB2-BD59-A6C34878D82A}">
                    <a16:rowId xmlns:a16="http://schemas.microsoft.com/office/drawing/2014/main" val="2168345600"/>
                  </a:ext>
                </a:extLst>
              </a:tr>
              <a:tr h="280659">
                <a:tc>
                  <a:txBody>
                    <a:bodyPr/>
                    <a:lstStyle/>
                    <a:p>
                      <a:pPr algn="l" fontAlgn="b">
                        <a:buNone/>
                      </a:pPr>
                      <a:r>
                        <a:rPr lang="en-US" sz="1800" b="0" i="0" u="none" strike="noStrike">
                          <a:solidFill>
                            <a:srgbClr val="000000"/>
                          </a:solidFill>
                          <a:effectLst/>
                          <a:latin typeface="Aptos Narrow" panose="020B0004020202020204" pitchFamily="34" charset="0"/>
                        </a:rPr>
                        <a:t>Burns &amp; McDonnell</a:t>
                      </a:r>
                    </a:p>
                  </a:txBody>
                  <a:tcPr marL="5443" marR="5443" marT="5443" marB="0" anchor="b">
                    <a:lnL>
                      <a:noFill/>
                    </a:lnL>
                    <a:lnR>
                      <a:noFill/>
                    </a:lnR>
                    <a:lnT>
                      <a:noFill/>
                    </a:lnT>
                    <a:lnB>
                      <a:noFill/>
                    </a:lnB>
                    <a:noFill/>
                  </a:tcPr>
                </a:tc>
                <a:extLst>
                  <a:ext uri="{0D108BD9-81ED-4DB2-BD59-A6C34878D82A}">
                    <a16:rowId xmlns:a16="http://schemas.microsoft.com/office/drawing/2014/main" val="1577124732"/>
                  </a:ext>
                </a:extLst>
              </a:tr>
              <a:tr h="280659">
                <a:tc>
                  <a:txBody>
                    <a:bodyPr/>
                    <a:lstStyle/>
                    <a:p>
                      <a:pPr algn="l" fontAlgn="b">
                        <a:buNone/>
                      </a:pPr>
                      <a:r>
                        <a:rPr lang="en-US" sz="1800" b="0" i="0" u="none" strike="noStrike">
                          <a:solidFill>
                            <a:srgbClr val="000000"/>
                          </a:solidFill>
                          <a:effectLst/>
                          <a:latin typeface="Aptos Narrow" panose="020B0004020202020204" pitchFamily="34" charset="0"/>
                        </a:rPr>
                        <a:t>City of Obetz</a:t>
                      </a:r>
                    </a:p>
                  </a:txBody>
                  <a:tcPr marL="5443" marR="5443" marT="5443" marB="0" anchor="b">
                    <a:lnL>
                      <a:noFill/>
                    </a:lnL>
                    <a:lnR>
                      <a:noFill/>
                    </a:lnR>
                    <a:lnT>
                      <a:noFill/>
                    </a:lnT>
                    <a:lnB>
                      <a:noFill/>
                    </a:lnB>
                    <a:noFill/>
                  </a:tcPr>
                </a:tc>
                <a:extLst>
                  <a:ext uri="{0D108BD9-81ED-4DB2-BD59-A6C34878D82A}">
                    <a16:rowId xmlns:a16="http://schemas.microsoft.com/office/drawing/2014/main" val="3411104264"/>
                  </a:ext>
                </a:extLst>
              </a:tr>
              <a:tr h="280659">
                <a:tc>
                  <a:txBody>
                    <a:bodyPr/>
                    <a:lstStyle/>
                    <a:p>
                      <a:pPr algn="l" fontAlgn="b">
                        <a:buNone/>
                      </a:pPr>
                      <a:r>
                        <a:rPr lang="en-US" sz="1800" b="0" i="0" u="none" strike="noStrike">
                          <a:solidFill>
                            <a:srgbClr val="000000"/>
                          </a:solidFill>
                          <a:effectLst/>
                          <a:latin typeface="Aptos Narrow" panose="020B0004020202020204" pitchFamily="34" charset="0"/>
                        </a:rPr>
                        <a:t>Columbus Blue Jackets</a:t>
                      </a:r>
                    </a:p>
                  </a:txBody>
                  <a:tcPr marL="5443" marR="5443" marT="5443" marB="0" anchor="b">
                    <a:lnL>
                      <a:noFill/>
                    </a:lnL>
                    <a:lnR>
                      <a:noFill/>
                    </a:lnR>
                    <a:lnT>
                      <a:noFill/>
                    </a:lnT>
                    <a:lnB>
                      <a:noFill/>
                    </a:lnB>
                    <a:noFill/>
                  </a:tcPr>
                </a:tc>
                <a:extLst>
                  <a:ext uri="{0D108BD9-81ED-4DB2-BD59-A6C34878D82A}">
                    <a16:rowId xmlns:a16="http://schemas.microsoft.com/office/drawing/2014/main" val="1123071595"/>
                  </a:ext>
                </a:extLst>
              </a:tr>
              <a:tr h="280659">
                <a:tc>
                  <a:txBody>
                    <a:bodyPr/>
                    <a:lstStyle/>
                    <a:p>
                      <a:pPr algn="l" fontAlgn="b">
                        <a:buNone/>
                      </a:pPr>
                      <a:r>
                        <a:rPr lang="en-US" sz="1800" b="0" i="0" u="none" strike="noStrike">
                          <a:solidFill>
                            <a:srgbClr val="000000"/>
                          </a:solidFill>
                          <a:effectLst/>
                          <a:latin typeface="Aptos Narrow" panose="020B0004020202020204" pitchFamily="34" charset="0"/>
                        </a:rPr>
                        <a:t>Columbus Crew</a:t>
                      </a:r>
                    </a:p>
                  </a:txBody>
                  <a:tcPr marL="5443" marR="5443" marT="5443" marB="0" anchor="b">
                    <a:lnL>
                      <a:noFill/>
                    </a:lnL>
                    <a:lnR>
                      <a:noFill/>
                    </a:lnR>
                    <a:lnT>
                      <a:noFill/>
                    </a:lnT>
                    <a:lnB>
                      <a:noFill/>
                    </a:lnB>
                    <a:noFill/>
                  </a:tcPr>
                </a:tc>
                <a:extLst>
                  <a:ext uri="{0D108BD9-81ED-4DB2-BD59-A6C34878D82A}">
                    <a16:rowId xmlns:a16="http://schemas.microsoft.com/office/drawing/2014/main" val="186075154"/>
                  </a:ext>
                </a:extLst>
              </a:tr>
              <a:tr h="280659">
                <a:tc>
                  <a:txBody>
                    <a:bodyPr/>
                    <a:lstStyle/>
                    <a:p>
                      <a:pPr algn="l" fontAlgn="b">
                        <a:buNone/>
                      </a:pPr>
                      <a:r>
                        <a:rPr lang="en-US" sz="1800" b="0" i="0" u="none" strike="noStrike">
                          <a:solidFill>
                            <a:schemeClr val="tx1"/>
                          </a:solidFill>
                          <a:effectLst/>
                          <a:latin typeface="Aptos Narrow"/>
                        </a:rPr>
                        <a:t>Diamond Hill</a:t>
                      </a:r>
                    </a:p>
                  </a:txBody>
                  <a:tcPr marL="5443" marR="5443" marT="5443" marB="0" anchor="b">
                    <a:lnL>
                      <a:noFill/>
                    </a:lnL>
                    <a:lnR>
                      <a:noFill/>
                    </a:lnR>
                    <a:lnT>
                      <a:noFill/>
                    </a:lnT>
                    <a:lnB>
                      <a:noFill/>
                    </a:lnB>
                    <a:noFill/>
                  </a:tcPr>
                </a:tc>
                <a:extLst>
                  <a:ext uri="{0D108BD9-81ED-4DB2-BD59-A6C34878D82A}">
                    <a16:rowId xmlns:a16="http://schemas.microsoft.com/office/drawing/2014/main" val="1718688172"/>
                  </a:ext>
                </a:extLst>
              </a:tr>
              <a:tr h="280659">
                <a:tc>
                  <a:txBody>
                    <a:bodyPr/>
                    <a:lstStyle/>
                    <a:p>
                      <a:pPr algn="l" fontAlgn="b">
                        <a:buNone/>
                      </a:pPr>
                      <a:r>
                        <a:rPr lang="en-US" sz="1800" b="0" i="0" u="none" strike="noStrike">
                          <a:solidFill>
                            <a:srgbClr val="000000"/>
                          </a:solidFill>
                          <a:effectLst/>
                          <a:latin typeface="Aptos Narrow" panose="020B0004020202020204" pitchFamily="34" charset="0"/>
                        </a:rPr>
                        <a:t>First Merchants Bank</a:t>
                      </a:r>
                    </a:p>
                  </a:txBody>
                  <a:tcPr marL="5443" marR="5443" marT="5443" marB="0" anchor="b">
                    <a:lnL>
                      <a:noFill/>
                    </a:lnL>
                    <a:lnR>
                      <a:noFill/>
                    </a:lnR>
                    <a:lnT>
                      <a:noFill/>
                    </a:lnT>
                    <a:lnB>
                      <a:noFill/>
                    </a:lnB>
                    <a:noFill/>
                  </a:tcPr>
                </a:tc>
                <a:extLst>
                  <a:ext uri="{0D108BD9-81ED-4DB2-BD59-A6C34878D82A}">
                    <a16:rowId xmlns:a16="http://schemas.microsoft.com/office/drawing/2014/main" val="414923605"/>
                  </a:ext>
                </a:extLst>
              </a:tr>
              <a:tr h="280659">
                <a:tc>
                  <a:txBody>
                    <a:bodyPr/>
                    <a:lstStyle/>
                    <a:p>
                      <a:pPr algn="l" fontAlgn="b">
                        <a:buNone/>
                      </a:pPr>
                      <a:r>
                        <a:rPr lang="en-US" sz="1800" b="0" i="0" u="none" strike="noStrike">
                          <a:solidFill>
                            <a:schemeClr val="tx1"/>
                          </a:solidFill>
                          <a:effectLst/>
                          <a:latin typeface="Aptos Narrow"/>
                        </a:rPr>
                        <a:t>G2O</a:t>
                      </a:r>
                    </a:p>
                  </a:txBody>
                  <a:tcPr marL="5443" marR="5443" marT="5443" marB="0" anchor="b">
                    <a:lnL>
                      <a:noFill/>
                    </a:lnL>
                    <a:lnR>
                      <a:noFill/>
                    </a:lnR>
                    <a:lnT>
                      <a:noFill/>
                    </a:lnT>
                    <a:lnB>
                      <a:noFill/>
                    </a:lnB>
                    <a:noFill/>
                  </a:tcPr>
                </a:tc>
                <a:extLst>
                  <a:ext uri="{0D108BD9-81ED-4DB2-BD59-A6C34878D82A}">
                    <a16:rowId xmlns:a16="http://schemas.microsoft.com/office/drawing/2014/main" val="885321763"/>
                  </a:ext>
                </a:extLst>
              </a:tr>
              <a:tr h="280659">
                <a:tc>
                  <a:txBody>
                    <a:bodyPr/>
                    <a:lstStyle/>
                    <a:p>
                      <a:pPr algn="l" fontAlgn="b">
                        <a:buNone/>
                      </a:pPr>
                      <a:r>
                        <a:rPr lang="en-US" sz="1800" b="0" i="0" u="none" strike="noStrike">
                          <a:solidFill>
                            <a:srgbClr val="000000"/>
                          </a:solidFill>
                          <a:effectLst/>
                          <a:latin typeface="Aptos Narrow" panose="020B0004020202020204" pitchFamily="34" charset="0"/>
                        </a:rPr>
                        <a:t>LAZ Parking</a:t>
                      </a:r>
                    </a:p>
                  </a:txBody>
                  <a:tcPr marL="5443" marR="5443" marT="5443" marB="0" anchor="b">
                    <a:lnL>
                      <a:noFill/>
                    </a:lnL>
                    <a:lnR>
                      <a:noFill/>
                    </a:lnR>
                    <a:lnT>
                      <a:noFill/>
                    </a:lnT>
                    <a:lnB>
                      <a:noFill/>
                    </a:lnB>
                    <a:noFill/>
                  </a:tcPr>
                </a:tc>
                <a:extLst>
                  <a:ext uri="{0D108BD9-81ED-4DB2-BD59-A6C34878D82A}">
                    <a16:rowId xmlns:a16="http://schemas.microsoft.com/office/drawing/2014/main" val="364337004"/>
                  </a:ext>
                </a:extLst>
              </a:tr>
              <a:tr h="280659">
                <a:tc>
                  <a:txBody>
                    <a:bodyPr/>
                    <a:lstStyle/>
                    <a:p>
                      <a:pPr algn="l" fontAlgn="b">
                        <a:buNone/>
                      </a:pPr>
                      <a:r>
                        <a:rPr lang="en-US" sz="1800" b="0" i="0" u="none" strike="noStrike">
                          <a:solidFill>
                            <a:srgbClr val="000000"/>
                          </a:solidFill>
                          <a:effectLst/>
                          <a:latin typeface="Aptos Narrow" panose="020B0004020202020204" pitchFamily="34" charset="0"/>
                        </a:rPr>
                        <a:t>Limbach</a:t>
                      </a:r>
                    </a:p>
                  </a:txBody>
                  <a:tcPr marL="5443" marR="5443" marT="5443" marB="0" anchor="b">
                    <a:lnL>
                      <a:noFill/>
                    </a:lnL>
                    <a:lnR>
                      <a:noFill/>
                    </a:lnR>
                    <a:lnT>
                      <a:noFill/>
                    </a:lnT>
                    <a:lnB>
                      <a:noFill/>
                    </a:lnB>
                    <a:noFill/>
                  </a:tcPr>
                </a:tc>
                <a:extLst>
                  <a:ext uri="{0D108BD9-81ED-4DB2-BD59-A6C34878D82A}">
                    <a16:rowId xmlns:a16="http://schemas.microsoft.com/office/drawing/2014/main" val="4078421455"/>
                  </a:ext>
                </a:extLst>
              </a:tr>
              <a:tr h="280659">
                <a:tc>
                  <a:txBody>
                    <a:bodyPr/>
                    <a:lstStyle/>
                    <a:p>
                      <a:pPr algn="l" fontAlgn="b">
                        <a:buNone/>
                      </a:pPr>
                      <a:r>
                        <a:rPr lang="en-US" sz="1800" b="0" i="0" u="none" strike="noStrike">
                          <a:solidFill>
                            <a:schemeClr val="tx1"/>
                          </a:solidFill>
                          <a:effectLst/>
                          <a:latin typeface="Aptos Narrow"/>
                        </a:rPr>
                        <a:t>Mid-Ohio Food Collective</a:t>
                      </a:r>
                    </a:p>
                  </a:txBody>
                  <a:tcPr marL="5443" marR="5443" marT="5443" marB="0" anchor="b">
                    <a:lnL>
                      <a:noFill/>
                    </a:lnL>
                    <a:lnR>
                      <a:noFill/>
                    </a:lnR>
                    <a:lnT>
                      <a:noFill/>
                    </a:lnT>
                    <a:lnB>
                      <a:noFill/>
                    </a:lnB>
                    <a:noFill/>
                  </a:tcPr>
                </a:tc>
                <a:extLst>
                  <a:ext uri="{0D108BD9-81ED-4DB2-BD59-A6C34878D82A}">
                    <a16:rowId xmlns:a16="http://schemas.microsoft.com/office/drawing/2014/main" val="137071797"/>
                  </a:ext>
                </a:extLst>
              </a:tr>
              <a:tr h="280659">
                <a:tc>
                  <a:txBody>
                    <a:bodyPr/>
                    <a:lstStyle/>
                    <a:p>
                      <a:pPr algn="l" fontAlgn="b">
                        <a:buNone/>
                      </a:pPr>
                      <a:r>
                        <a:rPr lang="en-US" sz="1800" b="0" i="0" u="none" strike="noStrike">
                          <a:solidFill>
                            <a:schemeClr val="tx1"/>
                          </a:solidFill>
                          <a:effectLst/>
                          <a:latin typeface="Aptos Narrow"/>
                        </a:rPr>
                        <a:t>Plante Moran</a:t>
                      </a:r>
                    </a:p>
                  </a:txBody>
                  <a:tcPr marL="5443" marR="5443" marT="5443" marB="0" anchor="b">
                    <a:lnL>
                      <a:noFill/>
                    </a:lnL>
                    <a:lnR>
                      <a:noFill/>
                    </a:lnR>
                    <a:lnT>
                      <a:noFill/>
                    </a:lnT>
                    <a:lnB>
                      <a:noFill/>
                    </a:lnB>
                    <a:noFill/>
                  </a:tcPr>
                </a:tc>
                <a:extLst>
                  <a:ext uri="{0D108BD9-81ED-4DB2-BD59-A6C34878D82A}">
                    <a16:rowId xmlns:a16="http://schemas.microsoft.com/office/drawing/2014/main" val="3065751753"/>
                  </a:ext>
                </a:extLst>
              </a:tr>
              <a:tr h="280659">
                <a:tc>
                  <a:txBody>
                    <a:bodyPr/>
                    <a:lstStyle/>
                    <a:p>
                      <a:pPr algn="l" fontAlgn="b">
                        <a:buNone/>
                      </a:pPr>
                      <a:r>
                        <a:rPr lang="en-US" sz="1800" b="0" i="0" u="none" strike="noStrike">
                          <a:solidFill>
                            <a:schemeClr val="tx1"/>
                          </a:solidFill>
                          <a:effectLst/>
                          <a:latin typeface="Aptos Narrow"/>
                        </a:rPr>
                        <a:t>Red Roof Franchising</a:t>
                      </a:r>
                    </a:p>
                  </a:txBody>
                  <a:tcPr marL="5443" marR="5443" marT="5443" marB="0" anchor="b">
                    <a:lnL>
                      <a:noFill/>
                    </a:lnL>
                    <a:lnR>
                      <a:noFill/>
                    </a:lnR>
                    <a:lnT>
                      <a:noFill/>
                    </a:lnT>
                    <a:lnB>
                      <a:noFill/>
                    </a:lnB>
                    <a:noFill/>
                  </a:tcPr>
                </a:tc>
                <a:extLst>
                  <a:ext uri="{0D108BD9-81ED-4DB2-BD59-A6C34878D82A}">
                    <a16:rowId xmlns:a16="http://schemas.microsoft.com/office/drawing/2014/main" val="1039032802"/>
                  </a:ext>
                </a:extLst>
              </a:tr>
              <a:tr h="854734">
                <a:tc>
                  <a:txBody>
                    <a:bodyPr/>
                    <a:lstStyle/>
                    <a:p>
                      <a:pPr algn="l" fontAlgn="b">
                        <a:buNone/>
                      </a:pPr>
                      <a:r>
                        <a:rPr lang="en-US" sz="1800" b="0" i="0" u="none" strike="noStrike">
                          <a:solidFill>
                            <a:srgbClr val="000000"/>
                          </a:solidFill>
                          <a:effectLst/>
                          <a:latin typeface="Aptos Narrow"/>
                        </a:rPr>
                        <a:t>Tiba LLC</a:t>
                      </a:r>
                      <a:br>
                        <a:rPr lang="en-US" sz="1800" b="0" i="0" u="none" strike="noStrike" dirty="0">
                          <a:solidFill>
                            <a:srgbClr val="000000"/>
                          </a:solidFill>
                          <a:effectLst/>
                          <a:latin typeface="Aptos Narrow"/>
                        </a:rPr>
                      </a:br>
                      <a:r>
                        <a:rPr lang="en-US" sz="1800" b="0" i="0" u="none" strike="noStrike">
                          <a:solidFill>
                            <a:srgbClr val="1D78BE"/>
                          </a:solidFill>
                          <a:effectLst/>
                          <a:latin typeface="Aptos Narrow"/>
                        </a:rPr>
                        <a:t>Not Participating: Fleet Feet</a:t>
                      </a:r>
                      <a:endParaRPr lang="en-US" sz="1800" b="0" i="0" u="none" strike="noStrike" dirty="0">
                        <a:solidFill>
                          <a:srgbClr val="1D78BE"/>
                        </a:solidFill>
                        <a:effectLst/>
                        <a:latin typeface="Aptos Narrow"/>
                      </a:endParaRPr>
                    </a:p>
                  </a:txBody>
                  <a:tcPr marL="5443" marR="5443" marT="5443" marB="0" anchor="b">
                    <a:lnL w="0">
                      <a:noFill/>
                    </a:lnL>
                    <a:lnR w="0">
                      <a:noFill/>
                    </a:lnR>
                    <a:lnT w="0">
                      <a:noFill/>
                    </a:lnT>
                    <a:lnB w="0">
                      <a:noFill/>
                    </a:lnB>
                    <a:noFill/>
                  </a:tcPr>
                </a:tc>
                <a:extLst>
                  <a:ext uri="{0D108BD9-81ED-4DB2-BD59-A6C34878D82A}">
                    <a16:rowId xmlns:a16="http://schemas.microsoft.com/office/drawing/2014/main" val="4256869377"/>
                  </a:ext>
                </a:extLst>
              </a:tr>
            </a:tbl>
          </a:graphicData>
        </a:graphic>
      </p:graphicFrame>
      <p:sp>
        <p:nvSpPr>
          <p:cNvPr id="21" name="TextBox 20">
            <a:extLst>
              <a:ext uri="{FF2B5EF4-FFF2-40B4-BE49-F238E27FC236}">
                <a16:creationId xmlns:a16="http://schemas.microsoft.com/office/drawing/2014/main" id="{5C631032-3644-E7BC-FED1-B4269001BCF7}"/>
              </a:ext>
            </a:extLst>
          </p:cNvPr>
          <p:cNvSpPr txBox="1"/>
          <p:nvPr/>
        </p:nvSpPr>
        <p:spPr>
          <a:xfrm>
            <a:off x="8841317" y="1393091"/>
            <a:ext cx="3272366"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u="sng"/>
              <a:t>DIVISION IV</a:t>
            </a:r>
          </a:p>
          <a:p>
            <a:endParaRPr lang="en-US" u="sng"/>
          </a:p>
          <a:p>
            <a:endParaRPr lang="en-US" u="sng"/>
          </a:p>
          <a:p>
            <a:endParaRPr lang="en-US" u="sng"/>
          </a:p>
          <a:p>
            <a:pPr marL="285750" indent="-285750">
              <a:buFont typeface="Arial"/>
              <a:buChar char="•"/>
            </a:pPr>
            <a:endParaRPr lang="en-US"/>
          </a:p>
        </p:txBody>
      </p:sp>
      <p:graphicFrame>
        <p:nvGraphicFramePr>
          <p:cNvPr id="24" name="Table 23">
            <a:extLst>
              <a:ext uri="{FF2B5EF4-FFF2-40B4-BE49-F238E27FC236}">
                <a16:creationId xmlns:a16="http://schemas.microsoft.com/office/drawing/2014/main" id="{4EF46FB5-B545-2C43-C201-C6AFB687FFB8}"/>
              </a:ext>
            </a:extLst>
          </p:cNvPr>
          <p:cNvGraphicFramePr>
            <a:graphicFrameLocks noGrp="1"/>
          </p:cNvGraphicFramePr>
          <p:nvPr>
            <p:extLst>
              <p:ext uri="{D42A27DB-BD31-4B8C-83A1-F6EECF244321}">
                <p14:modId xmlns:p14="http://schemas.microsoft.com/office/powerpoint/2010/main" val="3522615933"/>
              </p:ext>
            </p:extLst>
          </p:nvPr>
        </p:nvGraphicFramePr>
        <p:xfrm>
          <a:off x="211665" y="4116916"/>
          <a:ext cx="2930681" cy="740833"/>
        </p:xfrm>
        <a:graphic>
          <a:graphicData uri="http://schemas.openxmlformats.org/drawingml/2006/table">
            <a:tbl>
              <a:tblPr bandRow="1">
                <a:tableStyleId>{5C22544A-7EE6-4342-B048-85BDC9FD1C3A}</a:tableStyleId>
              </a:tblPr>
              <a:tblGrid>
                <a:gridCol w="2930681">
                  <a:extLst>
                    <a:ext uri="{9D8B030D-6E8A-4147-A177-3AD203B41FA5}">
                      <a16:colId xmlns:a16="http://schemas.microsoft.com/office/drawing/2014/main" val="4005759106"/>
                    </a:ext>
                  </a:extLst>
                </a:gridCol>
              </a:tblGrid>
              <a:tr h="740833">
                <a:tc>
                  <a:txBody>
                    <a:bodyPr/>
                    <a:lstStyle/>
                    <a:p>
                      <a:pPr marL="0" lvl="0" indent="0">
                        <a:buNone/>
                      </a:pPr>
                      <a:endParaRPr lang="en-US">
                        <a:solidFill>
                          <a:srgbClr val="FF0000"/>
                        </a:solidFill>
                        <a:effectLst/>
                      </a:endParaRPr>
                    </a:p>
                  </a:txBody>
                  <a:tcPr anchor="ctr">
                    <a:lnL>
                      <a:noFill/>
                    </a:lnL>
                    <a:lnR>
                      <a:noFill/>
                    </a:lnR>
                    <a:lnT>
                      <a:noFill/>
                    </a:lnT>
                    <a:lnB>
                      <a:noFill/>
                    </a:lnB>
                    <a:noFill/>
                  </a:tcPr>
                </a:tc>
                <a:extLst>
                  <a:ext uri="{0D108BD9-81ED-4DB2-BD59-A6C34878D82A}">
                    <a16:rowId xmlns:a16="http://schemas.microsoft.com/office/drawing/2014/main" val="4091058280"/>
                  </a:ext>
                </a:extLst>
              </a:tr>
            </a:tbl>
          </a:graphicData>
        </a:graphic>
      </p:graphicFrame>
      <p:graphicFrame>
        <p:nvGraphicFramePr>
          <p:cNvPr id="25" name="Table 24">
            <a:extLst>
              <a:ext uri="{FF2B5EF4-FFF2-40B4-BE49-F238E27FC236}">
                <a16:creationId xmlns:a16="http://schemas.microsoft.com/office/drawing/2014/main" id="{FA561913-1E15-15A7-8F23-5F9012909B66}"/>
              </a:ext>
            </a:extLst>
          </p:cNvPr>
          <p:cNvGraphicFramePr>
            <a:graphicFrameLocks noGrp="1"/>
          </p:cNvGraphicFramePr>
          <p:nvPr>
            <p:extLst>
              <p:ext uri="{D42A27DB-BD31-4B8C-83A1-F6EECF244321}">
                <p14:modId xmlns:p14="http://schemas.microsoft.com/office/powerpoint/2010/main" val="1668345644"/>
              </p:ext>
            </p:extLst>
          </p:nvPr>
        </p:nvGraphicFramePr>
        <p:xfrm>
          <a:off x="2778213" y="1717253"/>
          <a:ext cx="2930681" cy="3108960"/>
        </p:xfrm>
        <a:graphic>
          <a:graphicData uri="http://schemas.openxmlformats.org/drawingml/2006/table">
            <a:tbl>
              <a:tblPr bandRow="1">
                <a:tableStyleId>{5C22544A-7EE6-4342-B048-85BDC9FD1C3A}</a:tableStyleId>
              </a:tblPr>
              <a:tblGrid>
                <a:gridCol w="2930681">
                  <a:extLst>
                    <a:ext uri="{9D8B030D-6E8A-4147-A177-3AD203B41FA5}">
                      <a16:colId xmlns:a16="http://schemas.microsoft.com/office/drawing/2014/main" val="4005759106"/>
                    </a:ext>
                  </a:extLst>
                </a:gridCol>
              </a:tblGrid>
              <a:tr h="740833">
                <a:tc>
                  <a:txBody>
                    <a:bodyPr/>
                    <a:lstStyle/>
                    <a:p>
                      <a:pPr marL="0" lvl="0" indent="0">
                        <a:buNone/>
                      </a:pPr>
                      <a:r>
                        <a:rPr lang="en-US">
                          <a:solidFill>
                            <a:schemeClr val="tx1"/>
                          </a:solidFill>
                          <a:effectLst/>
                        </a:rPr>
                        <a:t>AAA Club Alliance</a:t>
                      </a:r>
                    </a:p>
                    <a:p>
                      <a:pPr marL="0" lvl="0" indent="0">
                        <a:buNone/>
                      </a:pPr>
                      <a:r>
                        <a:rPr lang="en-US">
                          <a:solidFill>
                            <a:schemeClr val="tx1"/>
                          </a:solidFill>
                          <a:effectLst/>
                        </a:rPr>
                        <a:t>Chipotle Mexican Grill</a:t>
                      </a:r>
                    </a:p>
                    <a:p>
                      <a:pPr marL="0" lvl="0" indent="0">
                        <a:buNone/>
                      </a:pPr>
                      <a:r>
                        <a:rPr lang="en-US">
                          <a:solidFill>
                            <a:schemeClr val="tx1"/>
                          </a:solidFill>
                          <a:effectLst/>
                        </a:rPr>
                        <a:t>G&amp;J Pepsi-Cola Bottler Inc.</a:t>
                      </a:r>
                    </a:p>
                    <a:p>
                      <a:pPr marL="0" lvl="0" indent="0">
                        <a:buNone/>
                      </a:pPr>
                      <a:r>
                        <a:rPr lang="en-US">
                          <a:solidFill>
                            <a:schemeClr val="tx1"/>
                          </a:solidFill>
                          <a:effectLst/>
                        </a:rPr>
                        <a:t>GBQ</a:t>
                      </a:r>
                    </a:p>
                    <a:p>
                      <a:pPr marL="0" lvl="0" indent="0">
                        <a:buNone/>
                      </a:pPr>
                      <a:r>
                        <a:rPr lang="en-US">
                          <a:solidFill>
                            <a:schemeClr val="tx1"/>
                          </a:solidFill>
                          <a:effectLst/>
                        </a:rPr>
                        <a:t>Hyatt Regency Columbus</a:t>
                      </a:r>
                    </a:p>
                    <a:p>
                      <a:pPr marL="0" lvl="0" indent="0">
                        <a:buNone/>
                      </a:pPr>
                      <a:r>
                        <a:rPr lang="en-US">
                          <a:solidFill>
                            <a:schemeClr val="tx1"/>
                          </a:solidFill>
                          <a:effectLst/>
                        </a:rPr>
                        <a:t>Installed Building Products</a:t>
                      </a:r>
                    </a:p>
                    <a:p>
                      <a:pPr marL="0" lvl="0" indent="0">
                        <a:buNone/>
                      </a:pPr>
                      <a:r>
                        <a:rPr lang="en-US">
                          <a:solidFill>
                            <a:schemeClr val="tx1"/>
                          </a:solidFill>
                          <a:effectLst/>
                        </a:rPr>
                        <a:t>Jeni's Splendid Ice Creams</a:t>
                      </a:r>
                    </a:p>
                    <a:p>
                      <a:pPr marL="0" lvl="0" indent="0">
                        <a:buNone/>
                      </a:pPr>
                      <a:r>
                        <a:rPr lang="en-US">
                          <a:solidFill>
                            <a:schemeClr val="tx1"/>
                          </a:solidFill>
                          <a:effectLst/>
                        </a:rPr>
                        <a:t>MDK Legal</a:t>
                      </a:r>
                    </a:p>
                    <a:p>
                      <a:pPr marL="0" lvl="0" indent="0">
                        <a:buNone/>
                      </a:pPr>
                      <a:r>
                        <a:rPr lang="en-US">
                          <a:solidFill>
                            <a:schemeClr val="tx1"/>
                          </a:solidFill>
                          <a:effectLst/>
                        </a:rPr>
                        <a:t>Moo </a:t>
                      </a:r>
                      <a:r>
                        <a:rPr lang="en-US" err="1">
                          <a:solidFill>
                            <a:schemeClr val="tx1"/>
                          </a:solidFill>
                          <a:effectLst/>
                        </a:rPr>
                        <a:t>Moo</a:t>
                      </a:r>
                      <a:r>
                        <a:rPr lang="en-US">
                          <a:solidFill>
                            <a:schemeClr val="tx1"/>
                          </a:solidFill>
                          <a:effectLst/>
                        </a:rPr>
                        <a:t> Express Car Wash</a:t>
                      </a:r>
                    </a:p>
                    <a:p>
                      <a:pPr marL="0" lvl="0" indent="0">
                        <a:buNone/>
                      </a:pPr>
                      <a:r>
                        <a:rPr lang="en-US">
                          <a:solidFill>
                            <a:schemeClr val="tx1"/>
                          </a:solidFill>
                          <a:effectLst/>
                        </a:rPr>
                        <a:t>Ohio State Athletics</a:t>
                      </a:r>
                    </a:p>
                    <a:p>
                      <a:pPr marL="0" lvl="0" indent="0">
                        <a:buNone/>
                      </a:pPr>
                      <a:endParaRPr lang="en-US">
                        <a:solidFill>
                          <a:srgbClr val="FF0000"/>
                        </a:solidFill>
                        <a:effectLst/>
                      </a:endParaRPr>
                    </a:p>
                  </a:txBody>
                  <a:tcPr anchor="ctr">
                    <a:lnL>
                      <a:noFill/>
                    </a:lnL>
                    <a:lnR>
                      <a:noFill/>
                    </a:lnR>
                    <a:lnT>
                      <a:noFill/>
                    </a:lnT>
                    <a:lnB>
                      <a:noFill/>
                    </a:lnB>
                    <a:noFill/>
                  </a:tcPr>
                </a:tc>
                <a:extLst>
                  <a:ext uri="{0D108BD9-81ED-4DB2-BD59-A6C34878D82A}">
                    <a16:rowId xmlns:a16="http://schemas.microsoft.com/office/drawing/2014/main" val="4091058280"/>
                  </a:ext>
                </a:extLst>
              </a:tr>
            </a:tbl>
          </a:graphicData>
        </a:graphic>
      </p:graphicFrame>
      <p:graphicFrame>
        <p:nvGraphicFramePr>
          <p:cNvPr id="7" name="Table 6">
            <a:extLst>
              <a:ext uri="{FF2B5EF4-FFF2-40B4-BE49-F238E27FC236}">
                <a16:creationId xmlns:a16="http://schemas.microsoft.com/office/drawing/2014/main" id="{E865A8DB-008B-9F16-2126-C764BFB96A78}"/>
              </a:ext>
            </a:extLst>
          </p:cNvPr>
          <p:cNvGraphicFramePr>
            <a:graphicFrameLocks noGrp="1"/>
          </p:cNvGraphicFramePr>
          <p:nvPr>
            <p:extLst>
              <p:ext uri="{D42A27DB-BD31-4B8C-83A1-F6EECF244321}">
                <p14:modId xmlns:p14="http://schemas.microsoft.com/office/powerpoint/2010/main" val="1789001598"/>
              </p:ext>
            </p:extLst>
          </p:nvPr>
        </p:nvGraphicFramePr>
        <p:xfrm>
          <a:off x="247276" y="1809161"/>
          <a:ext cx="2413000" cy="3291840"/>
        </p:xfrm>
        <a:graphic>
          <a:graphicData uri="http://schemas.openxmlformats.org/drawingml/2006/table">
            <a:tbl>
              <a:tblPr bandRow="1">
                <a:tableStyleId>{5C22544A-7EE6-4342-B048-85BDC9FD1C3A}</a:tableStyleId>
              </a:tblPr>
              <a:tblGrid>
                <a:gridCol w="2413000">
                  <a:extLst>
                    <a:ext uri="{9D8B030D-6E8A-4147-A177-3AD203B41FA5}">
                      <a16:colId xmlns:a16="http://schemas.microsoft.com/office/drawing/2014/main" val="3403604088"/>
                    </a:ext>
                  </a:extLst>
                </a:gridCol>
              </a:tblGrid>
              <a:tr h="185420">
                <a:tc>
                  <a:txBody>
                    <a:bodyPr/>
                    <a:lstStyle/>
                    <a:p>
                      <a:pPr>
                        <a:buNone/>
                      </a:pPr>
                      <a:r>
                        <a:rPr lang="en-US">
                          <a:effectLst/>
                        </a:rPr>
                        <a:t>AEP</a:t>
                      </a:r>
                    </a:p>
                  </a:txBody>
                  <a:tcPr marL="0" marR="0" marT="0" marB="0" anchor="ctr">
                    <a:lnL>
                      <a:noFill/>
                    </a:lnL>
                    <a:lnR>
                      <a:noFill/>
                    </a:lnR>
                    <a:lnT>
                      <a:noFill/>
                    </a:lnT>
                    <a:lnB>
                      <a:noFill/>
                    </a:lnB>
                    <a:noFill/>
                  </a:tcPr>
                </a:tc>
                <a:extLst>
                  <a:ext uri="{0D108BD9-81ED-4DB2-BD59-A6C34878D82A}">
                    <a16:rowId xmlns:a16="http://schemas.microsoft.com/office/drawing/2014/main" val="2803850375"/>
                  </a:ext>
                </a:extLst>
              </a:tr>
              <a:tr h="185420">
                <a:tc>
                  <a:txBody>
                    <a:bodyPr/>
                    <a:lstStyle/>
                    <a:p>
                      <a:pPr>
                        <a:buNone/>
                      </a:pPr>
                      <a:r>
                        <a:rPr lang="en-US">
                          <a:effectLst/>
                        </a:rPr>
                        <a:t>Bread Financial</a:t>
                      </a:r>
                    </a:p>
                  </a:txBody>
                  <a:tcPr marL="0" marR="0" marT="0" marB="0" anchor="ctr">
                    <a:lnL>
                      <a:noFill/>
                    </a:lnL>
                    <a:lnR>
                      <a:noFill/>
                    </a:lnR>
                    <a:lnT>
                      <a:noFill/>
                    </a:lnT>
                    <a:lnB>
                      <a:noFill/>
                    </a:lnB>
                    <a:noFill/>
                  </a:tcPr>
                </a:tc>
                <a:extLst>
                  <a:ext uri="{0D108BD9-81ED-4DB2-BD59-A6C34878D82A}">
                    <a16:rowId xmlns:a16="http://schemas.microsoft.com/office/drawing/2014/main" val="2726756912"/>
                  </a:ext>
                </a:extLst>
              </a:tr>
              <a:tr h="185420">
                <a:tc>
                  <a:txBody>
                    <a:bodyPr/>
                    <a:lstStyle/>
                    <a:p>
                      <a:pPr>
                        <a:buNone/>
                      </a:pPr>
                      <a:r>
                        <a:rPr lang="en-US">
                          <a:effectLst/>
                        </a:rPr>
                        <a:t>COTA</a:t>
                      </a:r>
                    </a:p>
                  </a:txBody>
                  <a:tcPr marL="0" marR="0" marT="0" marB="0" anchor="ctr">
                    <a:lnL>
                      <a:noFill/>
                    </a:lnL>
                    <a:lnR>
                      <a:noFill/>
                    </a:lnR>
                    <a:lnT>
                      <a:noFill/>
                    </a:lnT>
                    <a:lnB>
                      <a:noFill/>
                    </a:lnB>
                    <a:noFill/>
                  </a:tcPr>
                </a:tc>
                <a:extLst>
                  <a:ext uri="{0D108BD9-81ED-4DB2-BD59-A6C34878D82A}">
                    <a16:rowId xmlns:a16="http://schemas.microsoft.com/office/drawing/2014/main" val="3391853514"/>
                  </a:ext>
                </a:extLst>
              </a:tr>
              <a:tr h="185420">
                <a:tc>
                  <a:txBody>
                    <a:bodyPr/>
                    <a:lstStyle/>
                    <a:p>
                      <a:pPr>
                        <a:buNone/>
                      </a:pPr>
                      <a:r>
                        <a:rPr lang="en-US">
                          <a:effectLst/>
                        </a:rPr>
                        <a:t>Hollywood Casino Columbus</a:t>
                      </a:r>
                    </a:p>
                  </a:txBody>
                  <a:tcPr marL="0" marR="0" marT="0" marB="0" anchor="ctr">
                    <a:lnL>
                      <a:noFill/>
                    </a:lnL>
                    <a:lnR>
                      <a:noFill/>
                    </a:lnR>
                    <a:lnT>
                      <a:noFill/>
                    </a:lnT>
                    <a:lnB>
                      <a:noFill/>
                    </a:lnB>
                    <a:noFill/>
                  </a:tcPr>
                </a:tc>
                <a:extLst>
                  <a:ext uri="{0D108BD9-81ED-4DB2-BD59-A6C34878D82A}">
                    <a16:rowId xmlns:a16="http://schemas.microsoft.com/office/drawing/2014/main" val="3418177839"/>
                  </a:ext>
                </a:extLst>
              </a:tr>
              <a:tr h="185420">
                <a:tc>
                  <a:txBody>
                    <a:bodyPr/>
                    <a:lstStyle/>
                    <a:p>
                      <a:pPr>
                        <a:buNone/>
                      </a:pPr>
                      <a:r>
                        <a:rPr lang="en-US">
                          <a:effectLst/>
                        </a:rPr>
                        <a:t>JPMorganChase</a:t>
                      </a:r>
                    </a:p>
                  </a:txBody>
                  <a:tcPr marL="0" marR="0" marT="0" marB="0" anchor="ctr">
                    <a:lnL>
                      <a:noFill/>
                    </a:lnL>
                    <a:lnR>
                      <a:noFill/>
                    </a:lnR>
                    <a:lnT>
                      <a:noFill/>
                    </a:lnT>
                    <a:lnB>
                      <a:noFill/>
                    </a:lnB>
                    <a:noFill/>
                  </a:tcPr>
                </a:tc>
                <a:extLst>
                  <a:ext uri="{0D108BD9-81ED-4DB2-BD59-A6C34878D82A}">
                    <a16:rowId xmlns:a16="http://schemas.microsoft.com/office/drawing/2014/main" val="3995107698"/>
                  </a:ext>
                </a:extLst>
              </a:tr>
              <a:tr h="185420">
                <a:tc>
                  <a:txBody>
                    <a:bodyPr/>
                    <a:lstStyle/>
                    <a:p>
                      <a:pPr>
                        <a:buNone/>
                      </a:pPr>
                      <a:r>
                        <a:rPr lang="en-US">
                          <a:effectLst/>
                        </a:rPr>
                        <a:t>Nationwide</a:t>
                      </a:r>
                    </a:p>
                  </a:txBody>
                  <a:tcPr marL="0" marR="0" marT="0" marB="0" anchor="ctr">
                    <a:lnL>
                      <a:noFill/>
                    </a:lnL>
                    <a:lnR>
                      <a:noFill/>
                    </a:lnR>
                    <a:lnT>
                      <a:noFill/>
                    </a:lnT>
                    <a:lnB>
                      <a:noFill/>
                    </a:lnB>
                    <a:noFill/>
                  </a:tcPr>
                </a:tc>
                <a:extLst>
                  <a:ext uri="{0D108BD9-81ED-4DB2-BD59-A6C34878D82A}">
                    <a16:rowId xmlns:a16="http://schemas.microsoft.com/office/drawing/2014/main" val="426581024"/>
                  </a:ext>
                </a:extLst>
              </a:tr>
              <a:tr h="185420">
                <a:tc>
                  <a:txBody>
                    <a:bodyPr/>
                    <a:lstStyle/>
                    <a:p>
                      <a:pPr>
                        <a:buNone/>
                      </a:pPr>
                      <a:r>
                        <a:rPr lang="en-US">
                          <a:effectLst/>
                        </a:rPr>
                        <a:t>NiSource Columbia Gas</a:t>
                      </a:r>
                    </a:p>
                  </a:txBody>
                  <a:tcPr marL="0" marR="0" marT="0" marB="0" anchor="ctr">
                    <a:lnL>
                      <a:noFill/>
                    </a:lnL>
                    <a:lnR>
                      <a:noFill/>
                    </a:lnR>
                    <a:lnT>
                      <a:noFill/>
                    </a:lnT>
                    <a:lnB>
                      <a:noFill/>
                    </a:lnB>
                    <a:noFill/>
                  </a:tcPr>
                </a:tc>
                <a:extLst>
                  <a:ext uri="{0D108BD9-81ED-4DB2-BD59-A6C34878D82A}">
                    <a16:rowId xmlns:a16="http://schemas.microsoft.com/office/drawing/2014/main" val="4213481379"/>
                  </a:ext>
                </a:extLst>
              </a:tr>
              <a:tr h="185420">
                <a:tc>
                  <a:txBody>
                    <a:bodyPr/>
                    <a:lstStyle/>
                    <a:p>
                      <a:pPr>
                        <a:buNone/>
                      </a:pPr>
                      <a:r>
                        <a:rPr lang="en-US">
                          <a:effectLst/>
                        </a:rPr>
                        <a:t>OhioHealth</a:t>
                      </a:r>
                    </a:p>
                  </a:txBody>
                  <a:tcPr marL="0" marR="0" marT="0" marB="0" anchor="ctr">
                    <a:lnL>
                      <a:noFill/>
                    </a:lnL>
                    <a:lnR>
                      <a:noFill/>
                    </a:lnR>
                    <a:lnT>
                      <a:noFill/>
                    </a:lnT>
                    <a:lnB>
                      <a:noFill/>
                    </a:lnB>
                    <a:noFill/>
                  </a:tcPr>
                </a:tc>
                <a:extLst>
                  <a:ext uri="{0D108BD9-81ED-4DB2-BD59-A6C34878D82A}">
                    <a16:rowId xmlns:a16="http://schemas.microsoft.com/office/drawing/2014/main" val="2442933202"/>
                  </a:ext>
                </a:extLst>
              </a:tr>
              <a:tr h="185420">
                <a:tc>
                  <a:txBody>
                    <a:bodyPr/>
                    <a:lstStyle/>
                    <a:p>
                      <a:pPr>
                        <a:buNone/>
                      </a:pPr>
                      <a:r>
                        <a:rPr lang="en-US">
                          <a:effectLst/>
                        </a:rPr>
                        <a:t>OneCompass Holdings</a:t>
                      </a:r>
                    </a:p>
                  </a:txBody>
                  <a:tcPr marL="0" marR="0" marT="0" marB="0" anchor="ctr">
                    <a:lnL>
                      <a:noFill/>
                    </a:lnL>
                    <a:lnR>
                      <a:noFill/>
                    </a:lnR>
                    <a:lnT>
                      <a:noFill/>
                    </a:lnT>
                    <a:lnB>
                      <a:noFill/>
                    </a:lnB>
                    <a:noFill/>
                  </a:tcPr>
                </a:tc>
                <a:extLst>
                  <a:ext uri="{0D108BD9-81ED-4DB2-BD59-A6C34878D82A}">
                    <a16:rowId xmlns:a16="http://schemas.microsoft.com/office/drawing/2014/main" val="1957206111"/>
                  </a:ext>
                </a:extLst>
              </a:tr>
              <a:tr h="185420">
                <a:tc>
                  <a:txBody>
                    <a:bodyPr/>
                    <a:lstStyle/>
                    <a:p>
                      <a:pPr>
                        <a:buNone/>
                      </a:pPr>
                      <a:r>
                        <a:rPr lang="en-US">
                          <a:effectLst/>
                        </a:rPr>
                        <a:t>PNC</a:t>
                      </a:r>
                    </a:p>
                  </a:txBody>
                  <a:tcPr marL="0" marR="0" marT="0" marB="0" anchor="ctr">
                    <a:lnL>
                      <a:noFill/>
                    </a:lnL>
                    <a:lnR>
                      <a:noFill/>
                    </a:lnR>
                    <a:lnT>
                      <a:noFill/>
                    </a:lnT>
                    <a:lnB>
                      <a:noFill/>
                    </a:lnB>
                    <a:noFill/>
                  </a:tcPr>
                </a:tc>
                <a:extLst>
                  <a:ext uri="{0D108BD9-81ED-4DB2-BD59-A6C34878D82A}">
                    <a16:rowId xmlns:a16="http://schemas.microsoft.com/office/drawing/2014/main" val="2598600002"/>
                  </a:ext>
                </a:extLst>
              </a:tr>
              <a:tr h="185420">
                <a:tc>
                  <a:txBody>
                    <a:bodyPr/>
                    <a:lstStyle/>
                    <a:p>
                      <a:pPr>
                        <a:buNone/>
                      </a:pPr>
                      <a:r>
                        <a:rPr lang="en-US">
                          <a:effectLst/>
                        </a:rPr>
                        <a:t>Safelite</a:t>
                      </a:r>
                    </a:p>
                  </a:txBody>
                  <a:tcPr marL="0" marR="0" marT="0" marB="0" anchor="ctr">
                    <a:lnL>
                      <a:noFill/>
                    </a:lnL>
                    <a:lnR>
                      <a:noFill/>
                    </a:lnR>
                    <a:lnT>
                      <a:noFill/>
                    </a:lnT>
                    <a:lnB>
                      <a:noFill/>
                    </a:lnB>
                    <a:noFill/>
                  </a:tcPr>
                </a:tc>
                <a:extLst>
                  <a:ext uri="{0D108BD9-81ED-4DB2-BD59-A6C34878D82A}">
                    <a16:rowId xmlns:a16="http://schemas.microsoft.com/office/drawing/2014/main" val="1502140021"/>
                  </a:ext>
                </a:extLst>
              </a:tr>
            </a:tbl>
          </a:graphicData>
        </a:graphic>
      </p:graphicFrame>
      <p:sp>
        <p:nvSpPr>
          <p:cNvPr id="10" name="TextBox 9">
            <a:extLst>
              <a:ext uri="{FF2B5EF4-FFF2-40B4-BE49-F238E27FC236}">
                <a16:creationId xmlns:a16="http://schemas.microsoft.com/office/drawing/2014/main" id="{1AC664C7-6F81-53F8-3084-D7DF900028E2}"/>
              </a:ext>
            </a:extLst>
          </p:cNvPr>
          <p:cNvSpPr txBox="1"/>
          <p:nvPr/>
        </p:nvSpPr>
        <p:spPr>
          <a:xfrm>
            <a:off x="8953876" y="1717253"/>
            <a:ext cx="3269415" cy="5355312"/>
          </a:xfrm>
          <a:prstGeom prst="rect">
            <a:avLst/>
          </a:prstGeom>
          <a:noFill/>
        </p:spPr>
        <p:txBody>
          <a:bodyPr wrap="square" lIns="91440" tIns="45720" rIns="91440" bIns="45720" rtlCol="0" anchor="t">
            <a:spAutoFit/>
          </a:bodyPr>
          <a:lstStyle/>
          <a:p>
            <a:r>
              <a:rPr lang="en-US"/>
              <a:t>Barton Malow</a:t>
            </a:r>
          </a:p>
          <a:p>
            <a:r>
              <a:rPr lang="en-US"/>
              <a:t>City Wide Facility Solutions</a:t>
            </a:r>
          </a:p>
          <a:p>
            <a:r>
              <a:rPr lang="en-US"/>
              <a:t>Columbus Fury</a:t>
            </a:r>
          </a:p>
          <a:p>
            <a:r>
              <a:rPr lang="en-US"/>
              <a:t>Columbus Partnership</a:t>
            </a:r>
          </a:p>
          <a:p>
            <a:r>
              <a:rPr lang="en-US"/>
              <a:t>Eclipse Creative</a:t>
            </a:r>
          </a:p>
          <a:p>
            <a:r>
              <a:rPr lang="en-US"/>
              <a:t>Experience Columbus</a:t>
            </a:r>
          </a:p>
          <a:p>
            <a:r>
              <a:rPr lang="en-US" err="1"/>
              <a:t>ForeverLawn</a:t>
            </a:r>
            <a:endParaRPr lang="en-US"/>
          </a:p>
          <a:p>
            <a:r>
              <a:rPr lang="en-US"/>
              <a:t>HDR</a:t>
            </a:r>
          </a:p>
          <a:p>
            <a:r>
              <a:rPr lang="en-US"/>
              <a:t>Ohio High School Athletic Association</a:t>
            </a:r>
          </a:p>
          <a:p>
            <a:r>
              <a:rPr lang="en-US"/>
              <a:t>Ohio's Electric Cooperatives</a:t>
            </a:r>
          </a:p>
          <a:p>
            <a:r>
              <a:rPr lang="en-US"/>
              <a:t>Oswald Companies</a:t>
            </a:r>
          </a:p>
          <a:p>
            <a:r>
              <a:rPr lang="en-US"/>
              <a:t>Rev1 Ventures</a:t>
            </a:r>
          </a:p>
          <a:p>
            <a:r>
              <a:rPr lang="en-US"/>
              <a:t>Sports Imports</a:t>
            </a:r>
          </a:p>
          <a:p>
            <a:r>
              <a:rPr lang="en-US">
                <a:solidFill>
                  <a:srgbClr val="000000"/>
                </a:solidFill>
              </a:rPr>
              <a:t>The </a:t>
            </a:r>
            <a:r>
              <a:rPr lang="en-US"/>
              <a:t>Osborn Engineering Company</a:t>
            </a:r>
          </a:p>
          <a:p>
            <a:r>
              <a:rPr lang="en-US">
                <a:solidFill>
                  <a:srgbClr val="1D78BE"/>
                </a:solidFill>
              </a:rPr>
              <a:t>Not participating: The Columbus Foundation</a:t>
            </a:r>
          </a:p>
          <a:p>
            <a:endParaRPr lang="en-US" dirty="0"/>
          </a:p>
        </p:txBody>
      </p:sp>
    </p:spTree>
    <p:extLst>
      <p:ext uri="{BB962C8B-B14F-4D97-AF65-F5344CB8AC3E}">
        <p14:creationId xmlns:p14="http://schemas.microsoft.com/office/powerpoint/2010/main" val="20203329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28E0E5-8C9F-40DB-66FD-5E5DE15AB88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900655B4-163C-0BDE-4051-F66B215E70E9}"/>
              </a:ext>
            </a:extLst>
          </p:cNvPr>
          <p:cNvSpPr/>
          <p:nvPr/>
        </p:nvSpPr>
        <p:spPr>
          <a:xfrm>
            <a:off x="0" y="-39758"/>
            <a:ext cx="12193057" cy="1232959"/>
          </a:xfrm>
          <a:prstGeom prst="rect">
            <a:avLst/>
          </a:prstGeom>
          <a:solidFill>
            <a:srgbClr val="1D78BE"/>
          </a:solidFill>
          <a:ln>
            <a:solidFill>
              <a:srgbClr val="1D78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qr code with a logo&#10;&#10;Description automatically generated">
            <a:extLst>
              <a:ext uri="{FF2B5EF4-FFF2-40B4-BE49-F238E27FC236}">
                <a16:creationId xmlns:a16="http://schemas.microsoft.com/office/drawing/2014/main" id="{FBEF7C68-3CA7-7DC8-89DA-B2A2A3FF9536}"/>
              </a:ext>
            </a:extLst>
          </p:cNvPr>
          <p:cNvPicPr>
            <a:picLocks noChangeAspect="1"/>
          </p:cNvPicPr>
          <p:nvPr/>
        </p:nvPicPr>
        <p:blipFill>
          <a:blip r:embed="rId3"/>
          <a:stretch>
            <a:fillRect/>
          </a:stretch>
        </p:blipFill>
        <p:spPr>
          <a:xfrm flipH="1">
            <a:off x="11078818" y="89453"/>
            <a:ext cx="1046921" cy="1046922"/>
          </a:xfrm>
          <a:prstGeom prst="rect">
            <a:avLst/>
          </a:prstGeom>
        </p:spPr>
      </p:pic>
      <p:sp>
        <p:nvSpPr>
          <p:cNvPr id="8" name="Title 1">
            <a:extLst>
              <a:ext uri="{FF2B5EF4-FFF2-40B4-BE49-F238E27FC236}">
                <a16:creationId xmlns:a16="http://schemas.microsoft.com/office/drawing/2014/main" id="{48DE9EE3-13DD-810C-ADAB-70F5D3502DF4}"/>
              </a:ext>
            </a:extLst>
          </p:cNvPr>
          <p:cNvSpPr>
            <a:spLocks noGrp="1"/>
          </p:cNvSpPr>
          <p:nvPr/>
        </p:nvSpPr>
        <p:spPr>
          <a:xfrm>
            <a:off x="376296" y="576202"/>
            <a:ext cx="8264407" cy="56021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b="1" kern="1200">
                <a:solidFill>
                  <a:schemeClr val="bg1"/>
                </a:solidFill>
                <a:latin typeface="Arial" panose="020B0604020202020204" pitchFamily="34" charset="0"/>
                <a:ea typeface="+mj-ea"/>
                <a:cs typeface="Arial" panose="020B0604020202020204" pitchFamily="34" charset="0"/>
              </a:defRPr>
            </a:lvl1pPr>
          </a:lstStyle>
          <a:p>
            <a:pPr algn="l"/>
            <a:r>
              <a:rPr lang="en-US" sz="4200">
                <a:latin typeface="Arial"/>
                <a:cs typeface="Arial"/>
              </a:rPr>
              <a:t>Tug of War</a:t>
            </a:r>
            <a:endParaRPr lang="en-US"/>
          </a:p>
        </p:txBody>
      </p:sp>
      <p:sp>
        <p:nvSpPr>
          <p:cNvPr id="5" name="Content Placeholder 2">
            <a:extLst>
              <a:ext uri="{FF2B5EF4-FFF2-40B4-BE49-F238E27FC236}">
                <a16:creationId xmlns:a16="http://schemas.microsoft.com/office/drawing/2014/main" id="{A3D246F3-6D72-26C0-C238-0119F433D07D}"/>
              </a:ext>
            </a:extLst>
          </p:cNvPr>
          <p:cNvSpPr>
            <a:spLocks noGrp="1"/>
          </p:cNvSpPr>
          <p:nvPr/>
        </p:nvSpPr>
        <p:spPr>
          <a:xfrm>
            <a:off x="676874" y="1717253"/>
            <a:ext cx="4740069" cy="5019075"/>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Zilla Slab"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Courier New" panose="02070309020205020404" pitchFamily="49" charset="0"/>
              <a:buChar char="o"/>
              <a:defRPr sz="2400" kern="1200">
                <a:solidFill>
                  <a:schemeClr val="tx1"/>
                </a:solidFill>
                <a:latin typeface="Arial" panose="020B0604020202020204" pitchFamily="34" charset="0"/>
                <a:ea typeface="Zilla Slab" pitchFamily="2" charset="0"/>
                <a:cs typeface="Arial" panose="020B0604020202020204" pitchFamily="34" charset="0"/>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Arial" panose="020B0604020202020204" pitchFamily="34" charset="0"/>
                <a:ea typeface="Zilla Slab" pitchFamily="2" charset="0"/>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4pPr>
            <a:lvl5pPr marL="20574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endParaRPr lang="en-US" sz="1400" u="sng">
              <a:ea typeface="Verdana"/>
            </a:endParaRPr>
          </a:p>
        </p:txBody>
      </p:sp>
      <p:graphicFrame>
        <p:nvGraphicFramePr>
          <p:cNvPr id="4" name="Table 3">
            <a:extLst>
              <a:ext uri="{FF2B5EF4-FFF2-40B4-BE49-F238E27FC236}">
                <a16:creationId xmlns:a16="http://schemas.microsoft.com/office/drawing/2014/main" id="{EEF2AA18-3CFB-F49D-1140-991ECD639AC3}"/>
              </a:ext>
            </a:extLst>
          </p:cNvPr>
          <p:cNvGraphicFramePr>
            <a:graphicFrameLocks noGrp="1"/>
          </p:cNvGraphicFramePr>
          <p:nvPr/>
        </p:nvGraphicFramePr>
        <p:xfrm>
          <a:off x="170288" y="1393091"/>
          <a:ext cx="2241823" cy="3657600"/>
        </p:xfrm>
        <a:graphic>
          <a:graphicData uri="http://schemas.openxmlformats.org/drawingml/2006/table">
            <a:tbl>
              <a:tblPr bandRow="1">
                <a:tableStyleId>{5C22544A-7EE6-4342-B048-85BDC9FD1C3A}</a:tableStyleId>
              </a:tblPr>
              <a:tblGrid>
                <a:gridCol w="2241823">
                  <a:extLst>
                    <a:ext uri="{9D8B030D-6E8A-4147-A177-3AD203B41FA5}">
                      <a16:colId xmlns:a16="http://schemas.microsoft.com/office/drawing/2014/main" val="4005759106"/>
                    </a:ext>
                  </a:extLst>
                </a:gridCol>
              </a:tblGrid>
              <a:tr h="137893">
                <a:tc>
                  <a:txBody>
                    <a:bodyPr/>
                    <a:lstStyle/>
                    <a:p>
                      <a:pPr marL="0" indent="0">
                        <a:buNone/>
                      </a:pPr>
                      <a:r>
                        <a:rPr lang="en-US" u="sng">
                          <a:effectLst/>
                        </a:rPr>
                        <a:t>DIVISION I</a:t>
                      </a:r>
                    </a:p>
                    <a:p>
                      <a:pPr marL="0" indent="0">
                        <a:buNone/>
                      </a:pPr>
                      <a:endParaRPr lang="en-US" u="sng">
                        <a:effectLst/>
                      </a:endParaRPr>
                    </a:p>
                    <a:p>
                      <a:pPr marL="0" lvl="0" indent="0">
                        <a:buNone/>
                      </a:pPr>
                      <a:endParaRPr lang="en-US" u="sng">
                        <a:effectLst/>
                      </a:endParaRPr>
                    </a:p>
                  </a:txBody>
                  <a:tcPr anchor="ctr">
                    <a:lnL>
                      <a:noFill/>
                    </a:lnL>
                    <a:lnR>
                      <a:noFill/>
                    </a:lnR>
                    <a:lnT>
                      <a:noFill/>
                    </a:lnT>
                    <a:lnB>
                      <a:noFill/>
                    </a:lnB>
                    <a:noFill/>
                  </a:tcPr>
                </a:tc>
                <a:extLst>
                  <a:ext uri="{0D108BD9-81ED-4DB2-BD59-A6C34878D82A}">
                    <a16:rowId xmlns:a16="http://schemas.microsoft.com/office/drawing/2014/main" val="4091058280"/>
                  </a:ext>
                </a:extLst>
              </a:tr>
              <a:tr h="0">
                <a:tc>
                  <a:txBody>
                    <a:bodyPr/>
                    <a:lstStyle/>
                    <a:p>
                      <a:pPr marL="0" indent="0">
                        <a:buNone/>
                      </a:pPr>
                      <a:endParaRPr lang="en-US">
                        <a:effectLst/>
                      </a:endParaRPr>
                    </a:p>
                  </a:txBody>
                  <a:tcPr anchor="ctr">
                    <a:lnL>
                      <a:noFill/>
                    </a:lnL>
                    <a:lnR>
                      <a:noFill/>
                    </a:lnR>
                    <a:lnT>
                      <a:noFill/>
                    </a:lnT>
                    <a:lnB>
                      <a:noFill/>
                    </a:lnB>
                    <a:noFill/>
                  </a:tcPr>
                </a:tc>
                <a:extLst>
                  <a:ext uri="{0D108BD9-81ED-4DB2-BD59-A6C34878D82A}">
                    <a16:rowId xmlns:a16="http://schemas.microsoft.com/office/drawing/2014/main" val="2354077061"/>
                  </a:ext>
                </a:extLst>
              </a:tr>
              <a:tr h="0">
                <a:tc>
                  <a:txBody>
                    <a:bodyPr/>
                    <a:lstStyle/>
                    <a:p>
                      <a:pPr marL="0" indent="0">
                        <a:buNone/>
                      </a:pPr>
                      <a:endParaRPr lang="en-US">
                        <a:effectLst/>
                      </a:endParaRPr>
                    </a:p>
                  </a:txBody>
                  <a:tcPr anchor="ctr">
                    <a:lnL>
                      <a:noFill/>
                    </a:lnL>
                    <a:lnR>
                      <a:noFill/>
                    </a:lnR>
                    <a:lnT>
                      <a:noFill/>
                    </a:lnT>
                    <a:lnB>
                      <a:noFill/>
                    </a:lnB>
                    <a:noFill/>
                  </a:tcPr>
                </a:tc>
                <a:extLst>
                  <a:ext uri="{0D108BD9-81ED-4DB2-BD59-A6C34878D82A}">
                    <a16:rowId xmlns:a16="http://schemas.microsoft.com/office/drawing/2014/main" val="2181381951"/>
                  </a:ext>
                </a:extLst>
              </a:tr>
              <a:tr h="0">
                <a:tc>
                  <a:txBody>
                    <a:bodyPr/>
                    <a:lstStyle/>
                    <a:p>
                      <a:pPr marL="0" indent="0">
                        <a:buNone/>
                      </a:pPr>
                      <a:endParaRPr lang="en-US">
                        <a:effectLst/>
                      </a:endParaRPr>
                    </a:p>
                  </a:txBody>
                  <a:tcPr anchor="ctr">
                    <a:lnL>
                      <a:noFill/>
                    </a:lnL>
                    <a:lnR>
                      <a:noFill/>
                    </a:lnR>
                    <a:lnT>
                      <a:noFill/>
                    </a:lnT>
                    <a:lnB>
                      <a:noFill/>
                    </a:lnB>
                    <a:noFill/>
                  </a:tcPr>
                </a:tc>
                <a:extLst>
                  <a:ext uri="{0D108BD9-81ED-4DB2-BD59-A6C34878D82A}">
                    <a16:rowId xmlns:a16="http://schemas.microsoft.com/office/drawing/2014/main" val="2788735151"/>
                  </a:ext>
                </a:extLst>
              </a:tr>
              <a:tr h="0">
                <a:tc>
                  <a:txBody>
                    <a:bodyPr/>
                    <a:lstStyle/>
                    <a:p>
                      <a:pPr marL="0" indent="0">
                        <a:buNone/>
                      </a:pPr>
                      <a:endParaRPr lang="en-US">
                        <a:effectLst/>
                      </a:endParaRPr>
                    </a:p>
                  </a:txBody>
                  <a:tcPr anchor="ctr">
                    <a:lnL>
                      <a:noFill/>
                    </a:lnL>
                    <a:lnR>
                      <a:noFill/>
                    </a:lnR>
                    <a:lnT>
                      <a:noFill/>
                    </a:lnT>
                    <a:lnB>
                      <a:noFill/>
                    </a:lnB>
                    <a:noFill/>
                  </a:tcPr>
                </a:tc>
                <a:extLst>
                  <a:ext uri="{0D108BD9-81ED-4DB2-BD59-A6C34878D82A}">
                    <a16:rowId xmlns:a16="http://schemas.microsoft.com/office/drawing/2014/main" val="2834769246"/>
                  </a:ext>
                </a:extLst>
              </a:tr>
              <a:tr h="0">
                <a:tc>
                  <a:txBody>
                    <a:bodyPr/>
                    <a:lstStyle/>
                    <a:p>
                      <a:pPr marL="0" indent="0">
                        <a:buNone/>
                      </a:pPr>
                      <a:endParaRPr lang="en-US">
                        <a:effectLst/>
                      </a:endParaRPr>
                    </a:p>
                  </a:txBody>
                  <a:tcPr anchor="ctr">
                    <a:lnL>
                      <a:noFill/>
                    </a:lnL>
                    <a:lnR>
                      <a:noFill/>
                    </a:lnR>
                    <a:lnT>
                      <a:noFill/>
                    </a:lnT>
                    <a:lnB>
                      <a:noFill/>
                    </a:lnB>
                    <a:noFill/>
                  </a:tcPr>
                </a:tc>
                <a:extLst>
                  <a:ext uri="{0D108BD9-81ED-4DB2-BD59-A6C34878D82A}">
                    <a16:rowId xmlns:a16="http://schemas.microsoft.com/office/drawing/2014/main" val="3470780126"/>
                  </a:ext>
                </a:extLst>
              </a:tr>
              <a:tr h="137893">
                <a:tc>
                  <a:txBody>
                    <a:bodyPr/>
                    <a:lstStyle/>
                    <a:p>
                      <a:pPr marL="0" indent="0">
                        <a:buNone/>
                      </a:pPr>
                      <a:endParaRPr lang="en-US">
                        <a:effectLst/>
                      </a:endParaRPr>
                    </a:p>
                    <a:p>
                      <a:pPr marL="285750" lvl="0" indent="-285750">
                        <a:buFont typeface="Arial"/>
                        <a:buChar char="•"/>
                      </a:pPr>
                      <a:endParaRPr lang="en-US">
                        <a:effectLst/>
                      </a:endParaRPr>
                    </a:p>
                    <a:p>
                      <a:pPr marL="0" lvl="0" indent="0">
                        <a:buNone/>
                      </a:pPr>
                      <a:endParaRPr lang="en-US">
                        <a:effectLst/>
                      </a:endParaRPr>
                    </a:p>
                  </a:txBody>
                  <a:tcPr anchor="ctr">
                    <a:lnL>
                      <a:noFill/>
                    </a:lnL>
                    <a:lnR>
                      <a:noFill/>
                    </a:lnR>
                    <a:lnT>
                      <a:noFill/>
                    </a:lnT>
                    <a:lnB>
                      <a:noFill/>
                    </a:lnB>
                    <a:noFill/>
                  </a:tcPr>
                </a:tc>
                <a:extLst>
                  <a:ext uri="{0D108BD9-81ED-4DB2-BD59-A6C34878D82A}">
                    <a16:rowId xmlns:a16="http://schemas.microsoft.com/office/drawing/2014/main" val="3670463881"/>
                  </a:ext>
                </a:extLst>
              </a:tr>
            </a:tbl>
          </a:graphicData>
        </a:graphic>
      </p:graphicFrame>
      <p:graphicFrame>
        <p:nvGraphicFramePr>
          <p:cNvPr id="11" name="Table 10">
            <a:extLst>
              <a:ext uri="{FF2B5EF4-FFF2-40B4-BE49-F238E27FC236}">
                <a16:creationId xmlns:a16="http://schemas.microsoft.com/office/drawing/2014/main" id="{9E5B62D7-C4D6-E7F4-EDE3-F402B4348A6C}"/>
              </a:ext>
            </a:extLst>
          </p:cNvPr>
          <p:cNvGraphicFramePr>
            <a:graphicFrameLocks noGrp="1"/>
          </p:cNvGraphicFramePr>
          <p:nvPr/>
        </p:nvGraphicFramePr>
        <p:xfrm>
          <a:off x="2841709" y="1393091"/>
          <a:ext cx="1742375" cy="1392785"/>
        </p:xfrm>
        <a:graphic>
          <a:graphicData uri="http://schemas.openxmlformats.org/drawingml/2006/table">
            <a:tbl>
              <a:tblPr bandRow="1">
                <a:tableStyleId>{5C22544A-7EE6-4342-B048-85BDC9FD1C3A}</a:tableStyleId>
              </a:tblPr>
              <a:tblGrid>
                <a:gridCol w="1742375">
                  <a:extLst>
                    <a:ext uri="{9D8B030D-6E8A-4147-A177-3AD203B41FA5}">
                      <a16:colId xmlns:a16="http://schemas.microsoft.com/office/drawing/2014/main" val="306834015"/>
                    </a:ext>
                  </a:extLst>
                </a:gridCol>
              </a:tblGrid>
              <a:tr h="326955">
                <a:tc>
                  <a:txBody>
                    <a:bodyPr/>
                    <a:lstStyle/>
                    <a:p>
                      <a:pPr>
                        <a:buNone/>
                      </a:pPr>
                      <a:r>
                        <a:rPr lang="en-US" u="sng">
                          <a:effectLst/>
                        </a:rPr>
                        <a:t>DIVISION II</a:t>
                      </a:r>
                    </a:p>
                  </a:txBody>
                  <a:tcPr anchor="ctr">
                    <a:lnL>
                      <a:noFill/>
                    </a:lnL>
                    <a:lnR>
                      <a:noFill/>
                    </a:lnR>
                    <a:lnT>
                      <a:noFill/>
                    </a:lnT>
                    <a:lnB>
                      <a:noFill/>
                    </a:lnB>
                    <a:noFill/>
                  </a:tcPr>
                </a:tc>
                <a:extLst>
                  <a:ext uri="{0D108BD9-81ED-4DB2-BD59-A6C34878D82A}">
                    <a16:rowId xmlns:a16="http://schemas.microsoft.com/office/drawing/2014/main" val="3243721264"/>
                  </a:ext>
                </a:extLst>
              </a:tr>
              <a:tr h="326955">
                <a:tc>
                  <a:txBody>
                    <a:bodyPr/>
                    <a:lstStyle/>
                    <a:p>
                      <a:pPr marL="0" indent="0">
                        <a:buNone/>
                      </a:pPr>
                      <a:endParaRPr lang="en-US"/>
                    </a:p>
                  </a:txBody>
                  <a:tcPr anchor="ctr">
                    <a:lnL>
                      <a:noFill/>
                    </a:lnL>
                    <a:lnR>
                      <a:noFill/>
                    </a:lnR>
                    <a:lnT>
                      <a:noFill/>
                    </a:lnT>
                    <a:lnB>
                      <a:noFill/>
                    </a:lnB>
                    <a:noFill/>
                  </a:tcPr>
                </a:tc>
                <a:extLst>
                  <a:ext uri="{0D108BD9-81ED-4DB2-BD59-A6C34878D82A}">
                    <a16:rowId xmlns:a16="http://schemas.microsoft.com/office/drawing/2014/main" val="2006877541"/>
                  </a:ext>
                </a:extLst>
              </a:tr>
              <a:tr h="661265">
                <a:tc>
                  <a:txBody>
                    <a:bodyPr/>
                    <a:lstStyle/>
                    <a:p>
                      <a:pPr marL="0" indent="0">
                        <a:buNone/>
                      </a:pPr>
                      <a:endParaRPr lang="en-US">
                        <a:effectLst/>
                      </a:endParaRPr>
                    </a:p>
                  </a:txBody>
                  <a:tcPr anchor="ctr">
                    <a:lnL>
                      <a:noFill/>
                    </a:lnL>
                    <a:lnR>
                      <a:noFill/>
                    </a:lnR>
                    <a:lnT>
                      <a:noFill/>
                    </a:lnT>
                    <a:lnB>
                      <a:noFill/>
                    </a:lnB>
                    <a:noFill/>
                  </a:tcPr>
                </a:tc>
                <a:extLst>
                  <a:ext uri="{0D108BD9-81ED-4DB2-BD59-A6C34878D82A}">
                    <a16:rowId xmlns:a16="http://schemas.microsoft.com/office/drawing/2014/main" val="1252408637"/>
                  </a:ext>
                </a:extLst>
              </a:tr>
            </a:tbl>
          </a:graphicData>
        </a:graphic>
      </p:graphicFrame>
      <p:graphicFrame>
        <p:nvGraphicFramePr>
          <p:cNvPr id="13" name="Table 12">
            <a:extLst>
              <a:ext uri="{FF2B5EF4-FFF2-40B4-BE49-F238E27FC236}">
                <a16:creationId xmlns:a16="http://schemas.microsoft.com/office/drawing/2014/main" id="{A2DE7F71-0812-7145-3F49-A97077D6D7C6}"/>
              </a:ext>
            </a:extLst>
          </p:cNvPr>
          <p:cNvGraphicFramePr>
            <a:graphicFrameLocks noGrp="1"/>
          </p:cNvGraphicFramePr>
          <p:nvPr/>
        </p:nvGraphicFramePr>
        <p:xfrm>
          <a:off x="6815665" y="2254249"/>
          <a:ext cx="3174392" cy="2194560"/>
        </p:xfrm>
        <a:graphic>
          <a:graphicData uri="http://schemas.openxmlformats.org/drawingml/2006/table">
            <a:tbl>
              <a:tblPr bandRow="1">
                <a:tableStyleId>{5C22544A-7EE6-4342-B048-85BDC9FD1C3A}</a:tableStyleId>
              </a:tblPr>
              <a:tblGrid>
                <a:gridCol w="1587196">
                  <a:extLst>
                    <a:ext uri="{9D8B030D-6E8A-4147-A177-3AD203B41FA5}">
                      <a16:colId xmlns:a16="http://schemas.microsoft.com/office/drawing/2014/main" val="306834015"/>
                    </a:ext>
                  </a:extLst>
                </a:gridCol>
                <a:gridCol w="1587196">
                  <a:extLst>
                    <a:ext uri="{9D8B030D-6E8A-4147-A177-3AD203B41FA5}">
                      <a16:colId xmlns:a16="http://schemas.microsoft.com/office/drawing/2014/main" val="3956825768"/>
                    </a:ext>
                  </a:extLst>
                </a:gridCol>
              </a:tblGrid>
              <a:tr h="190500">
                <a:tc>
                  <a:txBody>
                    <a:bodyPr/>
                    <a:lstStyle/>
                    <a:p>
                      <a:pPr>
                        <a:buNone/>
                      </a:pPr>
                      <a:endParaRPr lang="en-US" u="sng">
                        <a:effectLst/>
                      </a:endParaRPr>
                    </a:p>
                  </a:txBody>
                  <a:tcPr anchor="ctr">
                    <a:lnL>
                      <a:noFill/>
                    </a:lnL>
                    <a:lnR>
                      <a:noFill/>
                    </a:lnR>
                    <a:lnT>
                      <a:noFill/>
                    </a:lnT>
                    <a:lnB>
                      <a:noFill/>
                    </a:lnB>
                    <a:noFill/>
                  </a:tcPr>
                </a:tc>
                <a:tc>
                  <a:txBody>
                    <a:bodyPr/>
                    <a:lstStyle/>
                    <a:p>
                      <a:pPr lvl="0">
                        <a:buNone/>
                      </a:pPr>
                      <a:endParaRPr lang="en-US" u="sng">
                        <a:effectLst/>
                      </a:endParaRPr>
                    </a:p>
                  </a:txBody>
                  <a:tcPr anchor="ctr">
                    <a:lnL w="0">
                      <a:noFill/>
                    </a:lnL>
                    <a:lnR w="0">
                      <a:noFill/>
                    </a:lnR>
                    <a:lnT w="0">
                      <a:noFill/>
                    </a:lnT>
                    <a:lnB w="0">
                      <a:noFill/>
                    </a:lnB>
                    <a:noFill/>
                  </a:tcPr>
                </a:tc>
                <a:extLst>
                  <a:ext uri="{0D108BD9-81ED-4DB2-BD59-A6C34878D82A}">
                    <a16:rowId xmlns:a16="http://schemas.microsoft.com/office/drawing/2014/main" val="3243721264"/>
                  </a:ext>
                </a:extLst>
              </a:tr>
              <a:tr h="190500">
                <a:tc>
                  <a:txBody>
                    <a:bodyPr/>
                    <a:lstStyle/>
                    <a:p>
                      <a:pPr marL="285750" indent="-285750">
                        <a:buFont typeface="Arial"/>
                        <a:buChar char="•"/>
                      </a:pPr>
                      <a:endParaRPr lang="en-US">
                        <a:effectLst/>
                      </a:endParaRPr>
                    </a:p>
                  </a:txBody>
                  <a:tcPr anchor="ctr">
                    <a:lnL>
                      <a:noFill/>
                    </a:lnL>
                    <a:lnR>
                      <a:noFill/>
                    </a:lnR>
                    <a:lnT>
                      <a:noFill/>
                    </a:lnT>
                    <a:lnB>
                      <a:noFill/>
                    </a:lnB>
                    <a:noFill/>
                  </a:tcPr>
                </a:tc>
                <a:tc>
                  <a:txBody>
                    <a:bodyPr/>
                    <a:lstStyle/>
                    <a:p>
                      <a:pPr marL="285750" lvl="0" indent="-285750">
                        <a:buFont typeface="Arial"/>
                        <a:buChar char="•"/>
                      </a:pPr>
                      <a:endParaRPr lang="en-US">
                        <a:effectLst/>
                      </a:endParaRPr>
                    </a:p>
                  </a:txBody>
                  <a:tcPr anchor="ctr">
                    <a:lnL w="0">
                      <a:noFill/>
                    </a:lnL>
                    <a:lnR w="0">
                      <a:noFill/>
                    </a:lnR>
                    <a:lnT w="0">
                      <a:noFill/>
                    </a:lnT>
                    <a:lnB w="0">
                      <a:noFill/>
                    </a:lnB>
                    <a:noFill/>
                  </a:tcPr>
                </a:tc>
                <a:extLst>
                  <a:ext uri="{0D108BD9-81ED-4DB2-BD59-A6C34878D82A}">
                    <a16:rowId xmlns:a16="http://schemas.microsoft.com/office/drawing/2014/main" val="2628896924"/>
                  </a:ext>
                </a:extLst>
              </a:tr>
              <a:tr h="190500">
                <a:tc>
                  <a:txBody>
                    <a:bodyPr/>
                    <a:lstStyle/>
                    <a:p>
                      <a:pPr marL="285750" indent="-285750">
                        <a:buFont typeface="Arial"/>
                        <a:buChar char="•"/>
                      </a:pPr>
                      <a:endParaRPr lang="en-US">
                        <a:effectLst/>
                      </a:endParaRPr>
                    </a:p>
                  </a:txBody>
                  <a:tcPr anchor="ctr">
                    <a:lnL>
                      <a:noFill/>
                    </a:lnL>
                    <a:lnR>
                      <a:noFill/>
                    </a:lnR>
                    <a:lnT>
                      <a:noFill/>
                    </a:lnT>
                    <a:lnB>
                      <a:noFill/>
                    </a:lnB>
                    <a:noFill/>
                  </a:tcPr>
                </a:tc>
                <a:tc>
                  <a:txBody>
                    <a:bodyPr/>
                    <a:lstStyle/>
                    <a:p>
                      <a:pPr marL="285750" lvl="0" indent="-285750">
                        <a:buFont typeface="Arial"/>
                        <a:buChar char="•"/>
                      </a:pPr>
                      <a:endParaRPr lang="en-US">
                        <a:effectLst/>
                      </a:endParaRPr>
                    </a:p>
                  </a:txBody>
                  <a:tcPr anchor="ctr">
                    <a:lnL w="0">
                      <a:noFill/>
                    </a:lnL>
                    <a:lnR w="0">
                      <a:noFill/>
                    </a:lnR>
                    <a:lnT w="0">
                      <a:noFill/>
                    </a:lnT>
                    <a:lnB w="0">
                      <a:noFill/>
                    </a:lnB>
                    <a:noFill/>
                  </a:tcPr>
                </a:tc>
                <a:extLst>
                  <a:ext uri="{0D108BD9-81ED-4DB2-BD59-A6C34878D82A}">
                    <a16:rowId xmlns:a16="http://schemas.microsoft.com/office/drawing/2014/main" val="3355148148"/>
                  </a:ext>
                </a:extLst>
              </a:tr>
              <a:tr h="190500">
                <a:tc>
                  <a:txBody>
                    <a:bodyPr/>
                    <a:lstStyle/>
                    <a:p>
                      <a:pPr marL="285750" indent="-285750">
                        <a:buFont typeface="Arial"/>
                        <a:buChar char="•"/>
                      </a:pPr>
                      <a:endParaRPr lang="en-US">
                        <a:effectLst/>
                      </a:endParaRPr>
                    </a:p>
                  </a:txBody>
                  <a:tcPr anchor="ctr">
                    <a:lnL>
                      <a:noFill/>
                    </a:lnL>
                    <a:lnR>
                      <a:noFill/>
                    </a:lnR>
                    <a:lnT>
                      <a:noFill/>
                    </a:lnT>
                    <a:lnB>
                      <a:noFill/>
                    </a:lnB>
                    <a:noFill/>
                  </a:tcPr>
                </a:tc>
                <a:tc>
                  <a:txBody>
                    <a:bodyPr/>
                    <a:lstStyle/>
                    <a:p>
                      <a:pPr marL="285750" lvl="0" indent="-285750">
                        <a:buFont typeface="Arial"/>
                        <a:buChar char="•"/>
                      </a:pPr>
                      <a:endParaRPr lang="en-US">
                        <a:effectLst/>
                      </a:endParaRPr>
                    </a:p>
                  </a:txBody>
                  <a:tcPr anchor="ctr">
                    <a:lnL w="0">
                      <a:noFill/>
                    </a:lnL>
                    <a:lnR w="0">
                      <a:noFill/>
                    </a:lnR>
                    <a:lnT w="0">
                      <a:noFill/>
                    </a:lnT>
                    <a:lnB w="0">
                      <a:noFill/>
                    </a:lnB>
                    <a:noFill/>
                  </a:tcPr>
                </a:tc>
                <a:extLst>
                  <a:ext uri="{0D108BD9-81ED-4DB2-BD59-A6C34878D82A}">
                    <a16:rowId xmlns:a16="http://schemas.microsoft.com/office/drawing/2014/main" val="3495021698"/>
                  </a:ext>
                </a:extLst>
              </a:tr>
              <a:tr h="190500">
                <a:tc>
                  <a:txBody>
                    <a:bodyPr/>
                    <a:lstStyle/>
                    <a:p>
                      <a:pPr marL="285750" indent="-285750">
                        <a:buFont typeface="Arial"/>
                        <a:buChar char="•"/>
                      </a:pPr>
                      <a:endParaRPr lang="en-US">
                        <a:effectLst/>
                      </a:endParaRPr>
                    </a:p>
                  </a:txBody>
                  <a:tcPr anchor="ctr">
                    <a:lnL>
                      <a:noFill/>
                    </a:lnL>
                    <a:lnR>
                      <a:noFill/>
                    </a:lnR>
                    <a:lnT>
                      <a:noFill/>
                    </a:lnT>
                    <a:lnB>
                      <a:noFill/>
                    </a:lnB>
                    <a:noFill/>
                  </a:tcPr>
                </a:tc>
                <a:tc>
                  <a:txBody>
                    <a:bodyPr/>
                    <a:lstStyle/>
                    <a:p>
                      <a:pPr marL="285750" lvl="0" indent="-285750">
                        <a:buFont typeface="Arial"/>
                        <a:buChar char="•"/>
                      </a:pPr>
                      <a:endParaRPr lang="en-US">
                        <a:effectLst/>
                      </a:endParaRPr>
                    </a:p>
                  </a:txBody>
                  <a:tcPr anchor="ctr">
                    <a:lnL w="0">
                      <a:noFill/>
                    </a:lnL>
                    <a:lnR w="0">
                      <a:noFill/>
                    </a:lnR>
                    <a:lnT w="0">
                      <a:noFill/>
                    </a:lnT>
                    <a:lnB w="0">
                      <a:noFill/>
                    </a:lnB>
                    <a:noFill/>
                  </a:tcPr>
                </a:tc>
                <a:extLst>
                  <a:ext uri="{0D108BD9-81ED-4DB2-BD59-A6C34878D82A}">
                    <a16:rowId xmlns:a16="http://schemas.microsoft.com/office/drawing/2014/main" val="2006877541"/>
                  </a:ext>
                </a:extLst>
              </a:tr>
              <a:tr h="190500">
                <a:tc>
                  <a:txBody>
                    <a:bodyPr/>
                    <a:lstStyle/>
                    <a:p>
                      <a:pPr marL="285750" indent="-285750">
                        <a:buFont typeface="Arial"/>
                        <a:buChar char="•"/>
                      </a:pPr>
                      <a:endParaRPr lang="en-US">
                        <a:effectLst/>
                      </a:endParaRPr>
                    </a:p>
                  </a:txBody>
                  <a:tcPr anchor="ctr">
                    <a:lnL>
                      <a:noFill/>
                    </a:lnL>
                    <a:lnR>
                      <a:noFill/>
                    </a:lnR>
                    <a:lnT>
                      <a:noFill/>
                    </a:lnT>
                    <a:lnB>
                      <a:noFill/>
                    </a:lnB>
                    <a:noFill/>
                  </a:tcPr>
                </a:tc>
                <a:tc>
                  <a:txBody>
                    <a:bodyPr/>
                    <a:lstStyle/>
                    <a:p>
                      <a:pPr marL="285750" lvl="0" indent="-285750">
                        <a:buFont typeface="Arial"/>
                        <a:buChar char="•"/>
                      </a:pPr>
                      <a:endParaRPr lang="en-US">
                        <a:effectLst/>
                      </a:endParaRPr>
                    </a:p>
                  </a:txBody>
                  <a:tcPr anchor="ctr">
                    <a:lnL w="0">
                      <a:noFill/>
                    </a:lnL>
                    <a:lnR w="0">
                      <a:noFill/>
                    </a:lnR>
                    <a:lnT w="0">
                      <a:noFill/>
                    </a:lnT>
                    <a:lnB w="0">
                      <a:noFill/>
                    </a:lnB>
                    <a:noFill/>
                  </a:tcPr>
                </a:tc>
                <a:extLst>
                  <a:ext uri="{0D108BD9-81ED-4DB2-BD59-A6C34878D82A}">
                    <a16:rowId xmlns:a16="http://schemas.microsoft.com/office/drawing/2014/main" val="1252408637"/>
                  </a:ext>
                </a:extLst>
              </a:tr>
            </a:tbl>
          </a:graphicData>
        </a:graphic>
      </p:graphicFrame>
      <p:graphicFrame>
        <p:nvGraphicFramePr>
          <p:cNvPr id="15" name="Table 14">
            <a:extLst>
              <a:ext uri="{FF2B5EF4-FFF2-40B4-BE49-F238E27FC236}">
                <a16:creationId xmlns:a16="http://schemas.microsoft.com/office/drawing/2014/main" id="{D9C9DEC9-D4A6-7E2C-D276-5E106BEC7A5A}"/>
              </a:ext>
            </a:extLst>
          </p:cNvPr>
          <p:cNvGraphicFramePr>
            <a:graphicFrameLocks noGrp="1"/>
          </p:cNvGraphicFramePr>
          <p:nvPr>
            <p:extLst>
              <p:ext uri="{D42A27DB-BD31-4B8C-83A1-F6EECF244321}">
                <p14:modId xmlns:p14="http://schemas.microsoft.com/office/powerpoint/2010/main" val="4119143744"/>
              </p:ext>
            </p:extLst>
          </p:nvPr>
        </p:nvGraphicFramePr>
        <p:xfrm>
          <a:off x="5950651" y="1393091"/>
          <a:ext cx="2592293" cy="4011291"/>
        </p:xfrm>
        <a:graphic>
          <a:graphicData uri="http://schemas.openxmlformats.org/drawingml/2006/table">
            <a:tbl>
              <a:tblPr bandRow="1">
                <a:tableStyleId>{5C22544A-7EE6-4342-B048-85BDC9FD1C3A}</a:tableStyleId>
              </a:tblPr>
              <a:tblGrid>
                <a:gridCol w="2592293">
                  <a:extLst>
                    <a:ext uri="{9D8B030D-6E8A-4147-A177-3AD203B41FA5}">
                      <a16:colId xmlns:a16="http://schemas.microsoft.com/office/drawing/2014/main" val="3970936191"/>
                    </a:ext>
                  </a:extLst>
                </a:gridCol>
              </a:tblGrid>
              <a:tr h="369959">
                <a:tc>
                  <a:txBody>
                    <a:bodyPr/>
                    <a:lstStyle/>
                    <a:p>
                      <a:pPr marL="0" indent="0">
                        <a:buNone/>
                      </a:pPr>
                      <a:r>
                        <a:rPr lang="en-US" u="sng">
                          <a:effectLst/>
                        </a:rPr>
                        <a:t>DIVISION III</a:t>
                      </a:r>
                    </a:p>
                  </a:txBody>
                  <a:tcPr anchor="ctr">
                    <a:lnL>
                      <a:noFill/>
                    </a:lnL>
                    <a:lnR>
                      <a:noFill/>
                    </a:lnR>
                    <a:lnT>
                      <a:noFill/>
                    </a:lnT>
                    <a:lnB>
                      <a:noFill/>
                    </a:lnB>
                    <a:noFill/>
                  </a:tcPr>
                </a:tc>
                <a:extLst>
                  <a:ext uri="{0D108BD9-81ED-4DB2-BD59-A6C34878D82A}">
                    <a16:rowId xmlns:a16="http://schemas.microsoft.com/office/drawing/2014/main" val="2168345600"/>
                  </a:ext>
                </a:extLst>
              </a:tr>
              <a:tr h="280659">
                <a:tc>
                  <a:txBody>
                    <a:bodyPr/>
                    <a:lstStyle/>
                    <a:p>
                      <a:pPr algn="l" fontAlgn="b">
                        <a:buNone/>
                      </a:pPr>
                      <a:r>
                        <a:rPr lang="en-US" sz="1800" b="0" i="0" u="none" strike="noStrike">
                          <a:solidFill>
                            <a:srgbClr val="000000"/>
                          </a:solidFill>
                          <a:effectLst/>
                          <a:latin typeface="Aptos Narrow" panose="020B0004020202020204" pitchFamily="34" charset="0"/>
                        </a:rPr>
                        <a:t>Burns &amp; McDonnell</a:t>
                      </a:r>
                    </a:p>
                  </a:txBody>
                  <a:tcPr marL="5443" marR="5443" marT="5443" marB="0" anchor="b">
                    <a:lnL>
                      <a:noFill/>
                    </a:lnL>
                    <a:lnR>
                      <a:noFill/>
                    </a:lnR>
                    <a:lnT>
                      <a:noFill/>
                    </a:lnT>
                    <a:lnB>
                      <a:noFill/>
                    </a:lnB>
                    <a:noFill/>
                  </a:tcPr>
                </a:tc>
                <a:extLst>
                  <a:ext uri="{0D108BD9-81ED-4DB2-BD59-A6C34878D82A}">
                    <a16:rowId xmlns:a16="http://schemas.microsoft.com/office/drawing/2014/main" val="1577124732"/>
                  </a:ext>
                </a:extLst>
              </a:tr>
              <a:tr h="280659">
                <a:tc>
                  <a:txBody>
                    <a:bodyPr/>
                    <a:lstStyle/>
                    <a:p>
                      <a:pPr algn="l" fontAlgn="b">
                        <a:buNone/>
                      </a:pPr>
                      <a:r>
                        <a:rPr lang="en-US" sz="1800" b="0" i="0" u="none" strike="noStrike">
                          <a:solidFill>
                            <a:srgbClr val="000000"/>
                          </a:solidFill>
                          <a:effectLst/>
                          <a:latin typeface="Aptos Narrow" panose="020B0004020202020204" pitchFamily="34" charset="0"/>
                        </a:rPr>
                        <a:t>City of Obetz</a:t>
                      </a:r>
                    </a:p>
                  </a:txBody>
                  <a:tcPr marL="5443" marR="5443" marT="5443" marB="0" anchor="b">
                    <a:lnL>
                      <a:noFill/>
                    </a:lnL>
                    <a:lnR>
                      <a:noFill/>
                    </a:lnR>
                    <a:lnT>
                      <a:noFill/>
                    </a:lnT>
                    <a:lnB>
                      <a:noFill/>
                    </a:lnB>
                    <a:noFill/>
                  </a:tcPr>
                </a:tc>
                <a:extLst>
                  <a:ext uri="{0D108BD9-81ED-4DB2-BD59-A6C34878D82A}">
                    <a16:rowId xmlns:a16="http://schemas.microsoft.com/office/drawing/2014/main" val="3411104264"/>
                  </a:ext>
                </a:extLst>
              </a:tr>
              <a:tr h="280659">
                <a:tc>
                  <a:txBody>
                    <a:bodyPr/>
                    <a:lstStyle/>
                    <a:p>
                      <a:pPr algn="l" fontAlgn="b">
                        <a:buNone/>
                      </a:pPr>
                      <a:r>
                        <a:rPr lang="en-US" sz="1800" b="0" i="0" u="none" strike="noStrike">
                          <a:solidFill>
                            <a:srgbClr val="000000"/>
                          </a:solidFill>
                          <a:effectLst/>
                          <a:latin typeface="Aptos Narrow" panose="020B0004020202020204" pitchFamily="34" charset="0"/>
                        </a:rPr>
                        <a:t>Columbus Blue Jackets</a:t>
                      </a:r>
                    </a:p>
                  </a:txBody>
                  <a:tcPr marL="5443" marR="5443" marT="5443" marB="0" anchor="b">
                    <a:lnL>
                      <a:noFill/>
                    </a:lnL>
                    <a:lnR>
                      <a:noFill/>
                    </a:lnR>
                    <a:lnT>
                      <a:noFill/>
                    </a:lnT>
                    <a:lnB>
                      <a:noFill/>
                    </a:lnB>
                    <a:noFill/>
                  </a:tcPr>
                </a:tc>
                <a:extLst>
                  <a:ext uri="{0D108BD9-81ED-4DB2-BD59-A6C34878D82A}">
                    <a16:rowId xmlns:a16="http://schemas.microsoft.com/office/drawing/2014/main" val="1123071595"/>
                  </a:ext>
                </a:extLst>
              </a:tr>
              <a:tr h="280659">
                <a:tc>
                  <a:txBody>
                    <a:bodyPr/>
                    <a:lstStyle/>
                    <a:p>
                      <a:pPr algn="l" fontAlgn="b">
                        <a:buNone/>
                      </a:pPr>
                      <a:r>
                        <a:rPr lang="en-US" sz="1800" b="0" i="0" u="none" strike="noStrike">
                          <a:solidFill>
                            <a:srgbClr val="000000"/>
                          </a:solidFill>
                          <a:effectLst/>
                          <a:latin typeface="Aptos Narrow" panose="020B0004020202020204" pitchFamily="34" charset="0"/>
                        </a:rPr>
                        <a:t>Columbus Crew</a:t>
                      </a:r>
                    </a:p>
                  </a:txBody>
                  <a:tcPr marL="5443" marR="5443" marT="5443" marB="0" anchor="b">
                    <a:lnL>
                      <a:noFill/>
                    </a:lnL>
                    <a:lnR>
                      <a:noFill/>
                    </a:lnR>
                    <a:lnT>
                      <a:noFill/>
                    </a:lnT>
                    <a:lnB>
                      <a:noFill/>
                    </a:lnB>
                    <a:noFill/>
                  </a:tcPr>
                </a:tc>
                <a:extLst>
                  <a:ext uri="{0D108BD9-81ED-4DB2-BD59-A6C34878D82A}">
                    <a16:rowId xmlns:a16="http://schemas.microsoft.com/office/drawing/2014/main" val="186075154"/>
                  </a:ext>
                </a:extLst>
              </a:tr>
              <a:tr h="280659">
                <a:tc>
                  <a:txBody>
                    <a:bodyPr/>
                    <a:lstStyle/>
                    <a:p>
                      <a:pPr algn="l" fontAlgn="b">
                        <a:buNone/>
                      </a:pPr>
                      <a:r>
                        <a:rPr lang="en-US" sz="1800" b="0" i="0" u="none" strike="noStrike">
                          <a:solidFill>
                            <a:schemeClr val="tx1"/>
                          </a:solidFill>
                          <a:effectLst/>
                          <a:latin typeface="Aptos Narrow"/>
                        </a:rPr>
                        <a:t>Diamond Hill</a:t>
                      </a:r>
                    </a:p>
                  </a:txBody>
                  <a:tcPr marL="5443" marR="5443" marT="5443" marB="0" anchor="b">
                    <a:lnL>
                      <a:noFill/>
                    </a:lnL>
                    <a:lnR>
                      <a:noFill/>
                    </a:lnR>
                    <a:lnT>
                      <a:noFill/>
                    </a:lnT>
                    <a:lnB>
                      <a:noFill/>
                    </a:lnB>
                    <a:noFill/>
                  </a:tcPr>
                </a:tc>
                <a:extLst>
                  <a:ext uri="{0D108BD9-81ED-4DB2-BD59-A6C34878D82A}">
                    <a16:rowId xmlns:a16="http://schemas.microsoft.com/office/drawing/2014/main" val="1718688172"/>
                  </a:ext>
                </a:extLst>
              </a:tr>
              <a:tr h="280659">
                <a:tc>
                  <a:txBody>
                    <a:bodyPr/>
                    <a:lstStyle/>
                    <a:p>
                      <a:pPr algn="l" fontAlgn="b">
                        <a:buNone/>
                      </a:pPr>
                      <a:r>
                        <a:rPr lang="en-US" sz="1800" b="0" i="0" u="none" strike="noStrike">
                          <a:solidFill>
                            <a:srgbClr val="1D78BE"/>
                          </a:solidFill>
                          <a:effectLst/>
                          <a:latin typeface="Aptos Narrow"/>
                        </a:rPr>
                        <a:t>First Merchants Bank (TBD)</a:t>
                      </a:r>
                    </a:p>
                    <a:p>
                      <a:pPr lvl="0" algn="l">
                        <a:buNone/>
                      </a:pPr>
                      <a:r>
                        <a:rPr lang="en-US" sz="1800" b="0" i="0" u="none" strike="noStrike">
                          <a:solidFill>
                            <a:srgbClr val="1D78BE"/>
                          </a:solidFill>
                          <a:effectLst/>
                          <a:latin typeface="Aptos Narrow"/>
                        </a:rPr>
                        <a:t>Fleet Feet (TBD)</a:t>
                      </a:r>
                    </a:p>
                  </a:txBody>
                  <a:tcPr marL="5443" marR="5443" marT="5443" marB="0" anchor="b">
                    <a:lnL>
                      <a:noFill/>
                    </a:lnL>
                    <a:lnR>
                      <a:noFill/>
                    </a:lnR>
                    <a:lnT>
                      <a:noFill/>
                    </a:lnT>
                    <a:lnB>
                      <a:noFill/>
                    </a:lnB>
                    <a:noFill/>
                  </a:tcPr>
                </a:tc>
                <a:extLst>
                  <a:ext uri="{0D108BD9-81ED-4DB2-BD59-A6C34878D82A}">
                    <a16:rowId xmlns:a16="http://schemas.microsoft.com/office/drawing/2014/main" val="414923605"/>
                  </a:ext>
                </a:extLst>
              </a:tr>
              <a:tr h="280659">
                <a:tc>
                  <a:txBody>
                    <a:bodyPr/>
                    <a:lstStyle/>
                    <a:p>
                      <a:pPr algn="l" fontAlgn="b">
                        <a:buNone/>
                      </a:pPr>
                      <a:r>
                        <a:rPr lang="en-US" sz="1800" b="0" i="0" u="none" strike="noStrike">
                          <a:solidFill>
                            <a:schemeClr val="tx1"/>
                          </a:solidFill>
                          <a:effectLst/>
                          <a:latin typeface="Aptos Narrow"/>
                        </a:rPr>
                        <a:t>G2O</a:t>
                      </a:r>
                    </a:p>
                  </a:txBody>
                  <a:tcPr marL="5443" marR="5443" marT="5443" marB="0" anchor="b">
                    <a:lnL>
                      <a:noFill/>
                    </a:lnL>
                    <a:lnR>
                      <a:noFill/>
                    </a:lnR>
                    <a:lnT>
                      <a:noFill/>
                    </a:lnT>
                    <a:lnB>
                      <a:noFill/>
                    </a:lnB>
                    <a:noFill/>
                  </a:tcPr>
                </a:tc>
                <a:extLst>
                  <a:ext uri="{0D108BD9-81ED-4DB2-BD59-A6C34878D82A}">
                    <a16:rowId xmlns:a16="http://schemas.microsoft.com/office/drawing/2014/main" val="885321763"/>
                  </a:ext>
                </a:extLst>
              </a:tr>
              <a:tr h="280659">
                <a:tc>
                  <a:txBody>
                    <a:bodyPr/>
                    <a:lstStyle/>
                    <a:p>
                      <a:pPr algn="l" fontAlgn="b">
                        <a:buNone/>
                      </a:pPr>
                      <a:r>
                        <a:rPr lang="en-US" sz="1800" b="0" i="0" u="none" strike="noStrike">
                          <a:solidFill>
                            <a:srgbClr val="000000"/>
                          </a:solidFill>
                          <a:effectLst/>
                          <a:latin typeface="Aptos Narrow" panose="020B0004020202020204" pitchFamily="34" charset="0"/>
                        </a:rPr>
                        <a:t>LAZ Parking</a:t>
                      </a:r>
                    </a:p>
                  </a:txBody>
                  <a:tcPr marL="5443" marR="5443" marT="5443" marB="0" anchor="b">
                    <a:lnL>
                      <a:noFill/>
                    </a:lnL>
                    <a:lnR>
                      <a:noFill/>
                    </a:lnR>
                    <a:lnT>
                      <a:noFill/>
                    </a:lnT>
                    <a:lnB>
                      <a:noFill/>
                    </a:lnB>
                    <a:noFill/>
                  </a:tcPr>
                </a:tc>
                <a:extLst>
                  <a:ext uri="{0D108BD9-81ED-4DB2-BD59-A6C34878D82A}">
                    <a16:rowId xmlns:a16="http://schemas.microsoft.com/office/drawing/2014/main" val="364337004"/>
                  </a:ext>
                </a:extLst>
              </a:tr>
              <a:tr h="280659">
                <a:tc>
                  <a:txBody>
                    <a:bodyPr/>
                    <a:lstStyle/>
                    <a:p>
                      <a:pPr algn="l" fontAlgn="b">
                        <a:buNone/>
                      </a:pPr>
                      <a:r>
                        <a:rPr lang="en-US" sz="1800" b="0" i="0" u="none" strike="noStrike">
                          <a:solidFill>
                            <a:srgbClr val="000000"/>
                          </a:solidFill>
                          <a:effectLst/>
                          <a:latin typeface="Aptos Narrow" panose="020B0004020202020204" pitchFamily="34" charset="0"/>
                        </a:rPr>
                        <a:t>Limbach</a:t>
                      </a:r>
                    </a:p>
                  </a:txBody>
                  <a:tcPr marL="5443" marR="5443" marT="5443" marB="0" anchor="b">
                    <a:lnL>
                      <a:noFill/>
                    </a:lnL>
                    <a:lnR>
                      <a:noFill/>
                    </a:lnR>
                    <a:lnT>
                      <a:noFill/>
                    </a:lnT>
                    <a:lnB>
                      <a:noFill/>
                    </a:lnB>
                    <a:noFill/>
                  </a:tcPr>
                </a:tc>
                <a:extLst>
                  <a:ext uri="{0D108BD9-81ED-4DB2-BD59-A6C34878D82A}">
                    <a16:rowId xmlns:a16="http://schemas.microsoft.com/office/drawing/2014/main" val="4078421455"/>
                  </a:ext>
                </a:extLst>
              </a:tr>
              <a:tr h="280659">
                <a:tc>
                  <a:txBody>
                    <a:bodyPr/>
                    <a:lstStyle/>
                    <a:p>
                      <a:pPr algn="l" fontAlgn="b">
                        <a:buNone/>
                      </a:pPr>
                      <a:r>
                        <a:rPr lang="en-US" sz="1800" b="0" i="0" u="none" strike="noStrike">
                          <a:solidFill>
                            <a:schemeClr val="tx1"/>
                          </a:solidFill>
                          <a:effectLst/>
                          <a:latin typeface="Aptos Narrow"/>
                        </a:rPr>
                        <a:t>Mid-Ohio Food Collective</a:t>
                      </a:r>
                    </a:p>
                  </a:txBody>
                  <a:tcPr marL="5443" marR="5443" marT="5443" marB="0" anchor="b">
                    <a:lnL>
                      <a:noFill/>
                    </a:lnL>
                    <a:lnR>
                      <a:noFill/>
                    </a:lnR>
                    <a:lnT>
                      <a:noFill/>
                    </a:lnT>
                    <a:lnB>
                      <a:noFill/>
                    </a:lnB>
                    <a:noFill/>
                  </a:tcPr>
                </a:tc>
                <a:extLst>
                  <a:ext uri="{0D108BD9-81ED-4DB2-BD59-A6C34878D82A}">
                    <a16:rowId xmlns:a16="http://schemas.microsoft.com/office/drawing/2014/main" val="137071797"/>
                  </a:ext>
                </a:extLst>
              </a:tr>
              <a:tr h="280659">
                <a:tc>
                  <a:txBody>
                    <a:bodyPr/>
                    <a:lstStyle/>
                    <a:p>
                      <a:pPr algn="l" fontAlgn="b">
                        <a:buNone/>
                      </a:pPr>
                      <a:r>
                        <a:rPr lang="en-US" sz="1800" b="0" i="0" u="none" strike="noStrike">
                          <a:solidFill>
                            <a:schemeClr val="tx1"/>
                          </a:solidFill>
                          <a:effectLst/>
                          <a:latin typeface="Aptos Narrow"/>
                        </a:rPr>
                        <a:t>Plante Moran</a:t>
                      </a:r>
                    </a:p>
                  </a:txBody>
                  <a:tcPr marL="5443" marR="5443" marT="5443" marB="0" anchor="b">
                    <a:lnL>
                      <a:noFill/>
                    </a:lnL>
                    <a:lnR>
                      <a:noFill/>
                    </a:lnR>
                    <a:lnT>
                      <a:noFill/>
                    </a:lnT>
                    <a:lnB>
                      <a:noFill/>
                    </a:lnB>
                    <a:noFill/>
                  </a:tcPr>
                </a:tc>
                <a:extLst>
                  <a:ext uri="{0D108BD9-81ED-4DB2-BD59-A6C34878D82A}">
                    <a16:rowId xmlns:a16="http://schemas.microsoft.com/office/drawing/2014/main" val="3065751753"/>
                  </a:ext>
                </a:extLst>
              </a:tr>
              <a:tr h="280659">
                <a:tc>
                  <a:txBody>
                    <a:bodyPr/>
                    <a:lstStyle/>
                    <a:p>
                      <a:pPr algn="l" fontAlgn="b">
                        <a:buNone/>
                      </a:pPr>
                      <a:r>
                        <a:rPr lang="en-US" sz="1800" b="0" i="0" u="none" strike="noStrike">
                          <a:solidFill>
                            <a:schemeClr val="tx1"/>
                          </a:solidFill>
                          <a:effectLst/>
                          <a:latin typeface="Aptos Narrow"/>
                        </a:rPr>
                        <a:t>Red Roof Franchising</a:t>
                      </a:r>
                    </a:p>
                  </a:txBody>
                  <a:tcPr marL="5443" marR="5443" marT="5443" marB="0" anchor="b">
                    <a:lnL>
                      <a:noFill/>
                    </a:lnL>
                    <a:lnR>
                      <a:noFill/>
                    </a:lnR>
                    <a:lnT>
                      <a:noFill/>
                    </a:lnT>
                    <a:lnB>
                      <a:noFill/>
                    </a:lnB>
                    <a:noFill/>
                  </a:tcPr>
                </a:tc>
                <a:extLst>
                  <a:ext uri="{0D108BD9-81ED-4DB2-BD59-A6C34878D82A}">
                    <a16:rowId xmlns:a16="http://schemas.microsoft.com/office/drawing/2014/main" val="1039032802"/>
                  </a:ext>
                </a:extLst>
              </a:tr>
            </a:tbl>
          </a:graphicData>
        </a:graphic>
      </p:graphicFrame>
      <p:sp>
        <p:nvSpPr>
          <p:cNvPr id="21" name="TextBox 20">
            <a:extLst>
              <a:ext uri="{FF2B5EF4-FFF2-40B4-BE49-F238E27FC236}">
                <a16:creationId xmlns:a16="http://schemas.microsoft.com/office/drawing/2014/main" id="{26FCA144-B78B-0CB2-3DFA-8D64023E3F2E}"/>
              </a:ext>
            </a:extLst>
          </p:cNvPr>
          <p:cNvSpPr txBox="1"/>
          <p:nvPr/>
        </p:nvSpPr>
        <p:spPr>
          <a:xfrm>
            <a:off x="8841317" y="1393091"/>
            <a:ext cx="3272366"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u="sng"/>
              <a:t>DIVISION IV</a:t>
            </a:r>
          </a:p>
          <a:p>
            <a:endParaRPr lang="en-US" u="sng"/>
          </a:p>
          <a:p>
            <a:endParaRPr lang="en-US" u="sng"/>
          </a:p>
          <a:p>
            <a:endParaRPr lang="en-US" u="sng"/>
          </a:p>
          <a:p>
            <a:pPr marL="285750" indent="-285750">
              <a:buFont typeface="Arial"/>
              <a:buChar char="•"/>
            </a:pPr>
            <a:endParaRPr lang="en-US"/>
          </a:p>
        </p:txBody>
      </p:sp>
      <p:graphicFrame>
        <p:nvGraphicFramePr>
          <p:cNvPr id="24" name="Table 23">
            <a:extLst>
              <a:ext uri="{FF2B5EF4-FFF2-40B4-BE49-F238E27FC236}">
                <a16:creationId xmlns:a16="http://schemas.microsoft.com/office/drawing/2014/main" id="{08A0C941-81B2-DEA6-DF00-99FC3939EA43}"/>
              </a:ext>
            </a:extLst>
          </p:cNvPr>
          <p:cNvGraphicFramePr>
            <a:graphicFrameLocks noGrp="1"/>
          </p:cNvGraphicFramePr>
          <p:nvPr/>
        </p:nvGraphicFramePr>
        <p:xfrm>
          <a:off x="211665" y="4116916"/>
          <a:ext cx="2930681" cy="740833"/>
        </p:xfrm>
        <a:graphic>
          <a:graphicData uri="http://schemas.openxmlformats.org/drawingml/2006/table">
            <a:tbl>
              <a:tblPr bandRow="1">
                <a:tableStyleId>{5C22544A-7EE6-4342-B048-85BDC9FD1C3A}</a:tableStyleId>
              </a:tblPr>
              <a:tblGrid>
                <a:gridCol w="2930681">
                  <a:extLst>
                    <a:ext uri="{9D8B030D-6E8A-4147-A177-3AD203B41FA5}">
                      <a16:colId xmlns:a16="http://schemas.microsoft.com/office/drawing/2014/main" val="4005759106"/>
                    </a:ext>
                  </a:extLst>
                </a:gridCol>
              </a:tblGrid>
              <a:tr h="740833">
                <a:tc>
                  <a:txBody>
                    <a:bodyPr/>
                    <a:lstStyle/>
                    <a:p>
                      <a:pPr marL="0" lvl="0" indent="0">
                        <a:buNone/>
                      </a:pPr>
                      <a:endParaRPr lang="en-US">
                        <a:solidFill>
                          <a:srgbClr val="FF0000"/>
                        </a:solidFill>
                        <a:effectLst/>
                      </a:endParaRPr>
                    </a:p>
                  </a:txBody>
                  <a:tcPr anchor="ctr">
                    <a:lnL>
                      <a:noFill/>
                    </a:lnL>
                    <a:lnR>
                      <a:noFill/>
                    </a:lnR>
                    <a:lnT>
                      <a:noFill/>
                    </a:lnT>
                    <a:lnB>
                      <a:noFill/>
                    </a:lnB>
                    <a:noFill/>
                  </a:tcPr>
                </a:tc>
                <a:extLst>
                  <a:ext uri="{0D108BD9-81ED-4DB2-BD59-A6C34878D82A}">
                    <a16:rowId xmlns:a16="http://schemas.microsoft.com/office/drawing/2014/main" val="4091058280"/>
                  </a:ext>
                </a:extLst>
              </a:tr>
            </a:tbl>
          </a:graphicData>
        </a:graphic>
      </p:graphicFrame>
      <p:graphicFrame>
        <p:nvGraphicFramePr>
          <p:cNvPr id="25" name="Table 24">
            <a:extLst>
              <a:ext uri="{FF2B5EF4-FFF2-40B4-BE49-F238E27FC236}">
                <a16:creationId xmlns:a16="http://schemas.microsoft.com/office/drawing/2014/main" id="{0AFFB27A-1472-C343-F3EE-30109E133521}"/>
              </a:ext>
            </a:extLst>
          </p:cNvPr>
          <p:cNvGraphicFramePr>
            <a:graphicFrameLocks noGrp="1"/>
          </p:cNvGraphicFramePr>
          <p:nvPr/>
        </p:nvGraphicFramePr>
        <p:xfrm>
          <a:off x="2778213" y="1717253"/>
          <a:ext cx="2930681" cy="3108960"/>
        </p:xfrm>
        <a:graphic>
          <a:graphicData uri="http://schemas.openxmlformats.org/drawingml/2006/table">
            <a:tbl>
              <a:tblPr bandRow="1">
                <a:tableStyleId>{5C22544A-7EE6-4342-B048-85BDC9FD1C3A}</a:tableStyleId>
              </a:tblPr>
              <a:tblGrid>
                <a:gridCol w="2930681">
                  <a:extLst>
                    <a:ext uri="{9D8B030D-6E8A-4147-A177-3AD203B41FA5}">
                      <a16:colId xmlns:a16="http://schemas.microsoft.com/office/drawing/2014/main" val="4005759106"/>
                    </a:ext>
                  </a:extLst>
                </a:gridCol>
              </a:tblGrid>
              <a:tr h="740833">
                <a:tc>
                  <a:txBody>
                    <a:bodyPr/>
                    <a:lstStyle/>
                    <a:p>
                      <a:pPr marL="0" lvl="0" indent="0">
                        <a:buNone/>
                      </a:pPr>
                      <a:r>
                        <a:rPr lang="en-US">
                          <a:solidFill>
                            <a:schemeClr val="tx1"/>
                          </a:solidFill>
                          <a:effectLst/>
                        </a:rPr>
                        <a:t>AAA Club Alliance</a:t>
                      </a:r>
                    </a:p>
                    <a:p>
                      <a:pPr marL="0" lvl="0" indent="0">
                        <a:buNone/>
                      </a:pPr>
                      <a:r>
                        <a:rPr lang="en-US">
                          <a:solidFill>
                            <a:schemeClr val="tx1"/>
                          </a:solidFill>
                          <a:effectLst/>
                        </a:rPr>
                        <a:t>Chipotle Mexican Grill</a:t>
                      </a:r>
                    </a:p>
                    <a:p>
                      <a:pPr marL="0" lvl="0" indent="0">
                        <a:buNone/>
                      </a:pPr>
                      <a:r>
                        <a:rPr lang="en-US">
                          <a:solidFill>
                            <a:schemeClr val="tx1"/>
                          </a:solidFill>
                          <a:effectLst/>
                        </a:rPr>
                        <a:t>G&amp;J Pepsi-Cola Bottler Inc.</a:t>
                      </a:r>
                    </a:p>
                    <a:p>
                      <a:pPr marL="0" lvl="0" indent="0">
                        <a:buNone/>
                      </a:pPr>
                      <a:r>
                        <a:rPr lang="en-US">
                          <a:solidFill>
                            <a:schemeClr val="tx1"/>
                          </a:solidFill>
                          <a:effectLst/>
                        </a:rPr>
                        <a:t>GBQ</a:t>
                      </a:r>
                    </a:p>
                    <a:p>
                      <a:pPr marL="0" lvl="0" indent="0">
                        <a:buNone/>
                      </a:pPr>
                      <a:r>
                        <a:rPr lang="en-US">
                          <a:solidFill>
                            <a:schemeClr val="tx1"/>
                          </a:solidFill>
                          <a:effectLst/>
                        </a:rPr>
                        <a:t>Hyatt Regency Columbus</a:t>
                      </a:r>
                    </a:p>
                    <a:p>
                      <a:pPr marL="0" lvl="0" indent="0">
                        <a:buNone/>
                      </a:pPr>
                      <a:r>
                        <a:rPr lang="en-US">
                          <a:solidFill>
                            <a:schemeClr val="tx1"/>
                          </a:solidFill>
                          <a:effectLst/>
                        </a:rPr>
                        <a:t>Installed Building Products</a:t>
                      </a:r>
                    </a:p>
                    <a:p>
                      <a:pPr marL="0" lvl="0" indent="0">
                        <a:buNone/>
                      </a:pPr>
                      <a:r>
                        <a:rPr lang="en-US">
                          <a:solidFill>
                            <a:schemeClr val="tx1"/>
                          </a:solidFill>
                          <a:effectLst/>
                        </a:rPr>
                        <a:t>Jeni's Splendid Ice Creams</a:t>
                      </a:r>
                    </a:p>
                    <a:p>
                      <a:pPr marL="0" lvl="0" indent="0">
                        <a:buNone/>
                      </a:pPr>
                      <a:r>
                        <a:rPr lang="en-US">
                          <a:solidFill>
                            <a:schemeClr val="tx1"/>
                          </a:solidFill>
                          <a:effectLst/>
                        </a:rPr>
                        <a:t>MDK Legal</a:t>
                      </a:r>
                    </a:p>
                    <a:p>
                      <a:pPr marL="0" lvl="0" indent="0">
                        <a:buNone/>
                      </a:pPr>
                      <a:r>
                        <a:rPr lang="en-US">
                          <a:solidFill>
                            <a:schemeClr val="tx1"/>
                          </a:solidFill>
                          <a:effectLst/>
                        </a:rPr>
                        <a:t>Moo </a:t>
                      </a:r>
                      <a:r>
                        <a:rPr lang="en-US" err="1">
                          <a:solidFill>
                            <a:schemeClr val="tx1"/>
                          </a:solidFill>
                          <a:effectLst/>
                        </a:rPr>
                        <a:t>Moo</a:t>
                      </a:r>
                      <a:r>
                        <a:rPr lang="en-US">
                          <a:solidFill>
                            <a:schemeClr val="tx1"/>
                          </a:solidFill>
                          <a:effectLst/>
                        </a:rPr>
                        <a:t> Express Car Wash</a:t>
                      </a:r>
                    </a:p>
                    <a:p>
                      <a:pPr marL="0" lvl="0" indent="0">
                        <a:buNone/>
                      </a:pPr>
                      <a:r>
                        <a:rPr lang="en-US">
                          <a:solidFill>
                            <a:schemeClr val="tx1"/>
                          </a:solidFill>
                          <a:effectLst/>
                        </a:rPr>
                        <a:t>Ohio State Athletics</a:t>
                      </a:r>
                    </a:p>
                    <a:p>
                      <a:pPr marL="0" lvl="0" indent="0">
                        <a:buNone/>
                      </a:pPr>
                      <a:endParaRPr lang="en-US">
                        <a:solidFill>
                          <a:srgbClr val="FF0000"/>
                        </a:solidFill>
                        <a:effectLst/>
                      </a:endParaRPr>
                    </a:p>
                  </a:txBody>
                  <a:tcPr anchor="ctr">
                    <a:lnL>
                      <a:noFill/>
                    </a:lnL>
                    <a:lnR>
                      <a:noFill/>
                    </a:lnR>
                    <a:lnT>
                      <a:noFill/>
                    </a:lnT>
                    <a:lnB>
                      <a:noFill/>
                    </a:lnB>
                    <a:noFill/>
                  </a:tcPr>
                </a:tc>
                <a:extLst>
                  <a:ext uri="{0D108BD9-81ED-4DB2-BD59-A6C34878D82A}">
                    <a16:rowId xmlns:a16="http://schemas.microsoft.com/office/drawing/2014/main" val="4091058280"/>
                  </a:ext>
                </a:extLst>
              </a:tr>
            </a:tbl>
          </a:graphicData>
        </a:graphic>
      </p:graphicFrame>
      <p:graphicFrame>
        <p:nvGraphicFramePr>
          <p:cNvPr id="7" name="Table 6">
            <a:extLst>
              <a:ext uri="{FF2B5EF4-FFF2-40B4-BE49-F238E27FC236}">
                <a16:creationId xmlns:a16="http://schemas.microsoft.com/office/drawing/2014/main" id="{47DB9A5F-72FC-3BD4-26FF-D5DC82967A52}"/>
              </a:ext>
            </a:extLst>
          </p:cNvPr>
          <p:cNvGraphicFramePr>
            <a:graphicFrameLocks noGrp="1"/>
          </p:cNvGraphicFramePr>
          <p:nvPr/>
        </p:nvGraphicFramePr>
        <p:xfrm>
          <a:off x="247276" y="1809161"/>
          <a:ext cx="2413000" cy="3291840"/>
        </p:xfrm>
        <a:graphic>
          <a:graphicData uri="http://schemas.openxmlformats.org/drawingml/2006/table">
            <a:tbl>
              <a:tblPr bandRow="1">
                <a:tableStyleId>{5C22544A-7EE6-4342-B048-85BDC9FD1C3A}</a:tableStyleId>
              </a:tblPr>
              <a:tblGrid>
                <a:gridCol w="2413000">
                  <a:extLst>
                    <a:ext uri="{9D8B030D-6E8A-4147-A177-3AD203B41FA5}">
                      <a16:colId xmlns:a16="http://schemas.microsoft.com/office/drawing/2014/main" val="3403604088"/>
                    </a:ext>
                  </a:extLst>
                </a:gridCol>
              </a:tblGrid>
              <a:tr h="185420">
                <a:tc>
                  <a:txBody>
                    <a:bodyPr/>
                    <a:lstStyle/>
                    <a:p>
                      <a:pPr>
                        <a:buNone/>
                      </a:pPr>
                      <a:r>
                        <a:rPr lang="en-US">
                          <a:effectLst/>
                        </a:rPr>
                        <a:t>AEP</a:t>
                      </a:r>
                    </a:p>
                  </a:txBody>
                  <a:tcPr marL="0" marR="0" marT="0" marB="0" anchor="ctr">
                    <a:lnL>
                      <a:noFill/>
                    </a:lnL>
                    <a:lnR>
                      <a:noFill/>
                    </a:lnR>
                    <a:lnT>
                      <a:noFill/>
                    </a:lnT>
                    <a:lnB>
                      <a:noFill/>
                    </a:lnB>
                    <a:noFill/>
                  </a:tcPr>
                </a:tc>
                <a:extLst>
                  <a:ext uri="{0D108BD9-81ED-4DB2-BD59-A6C34878D82A}">
                    <a16:rowId xmlns:a16="http://schemas.microsoft.com/office/drawing/2014/main" val="2803850375"/>
                  </a:ext>
                </a:extLst>
              </a:tr>
              <a:tr h="185420">
                <a:tc>
                  <a:txBody>
                    <a:bodyPr/>
                    <a:lstStyle/>
                    <a:p>
                      <a:pPr>
                        <a:buNone/>
                      </a:pPr>
                      <a:r>
                        <a:rPr lang="en-US">
                          <a:effectLst/>
                        </a:rPr>
                        <a:t>Bread Financial</a:t>
                      </a:r>
                    </a:p>
                  </a:txBody>
                  <a:tcPr marL="0" marR="0" marT="0" marB="0" anchor="ctr">
                    <a:lnL>
                      <a:noFill/>
                    </a:lnL>
                    <a:lnR>
                      <a:noFill/>
                    </a:lnR>
                    <a:lnT>
                      <a:noFill/>
                    </a:lnT>
                    <a:lnB>
                      <a:noFill/>
                    </a:lnB>
                    <a:noFill/>
                  </a:tcPr>
                </a:tc>
                <a:extLst>
                  <a:ext uri="{0D108BD9-81ED-4DB2-BD59-A6C34878D82A}">
                    <a16:rowId xmlns:a16="http://schemas.microsoft.com/office/drawing/2014/main" val="2726756912"/>
                  </a:ext>
                </a:extLst>
              </a:tr>
              <a:tr h="185420">
                <a:tc>
                  <a:txBody>
                    <a:bodyPr/>
                    <a:lstStyle/>
                    <a:p>
                      <a:pPr>
                        <a:buNone/>
                      </a:pPr>
                      <a:r>
                        <a:rPr lang="en-US">
                          <a:effectLst/>
                        </a:rPr>
                        <a:t>COTA</a:t>
                      </a:r>
                    </a:p>
                  </a:txBody>
                  <a:tcPr marL="0" marR="0" marT="0" marB="0" anchor="ctr">
                    <a:lnL>
                      <a:noFill/>
                    </a:lnL>
                    <a:lnR>
                      <a:noFill/>
                    </a:lnR>
                    <a:lnT>
                      <a:noFill/>
                    </a:lnT>
                    <a:lnB>
                      <a:noFill/>
                    </a:lnB>
                    <a:noFill/>
                  </a:tcPr>
                </a:tc>
                <a:extLst>
                  <a:ext uri="{0D108BD9-81ED-4DB2-BD59-A6C34878D82A}">
                    <a16:rowId xmlns:a16="http://schemas.microsoft.com/office/drawing/2014/main" val="3391853514"/>
                  </a:ext>
                </a:extLst>
              </a:tr>
              <a:tr h="185420">
                <a:tc>
                  <a:txBody>
                    <a:bodyPr/>
                    <a:lstStyle/>
                    <a:p>
                      <a:pPr>
                        <a:buNone/>
                      </a:pPr>
                      <a:r>
                        <a:rPr lang="en-US">
                          <a:effectLst/>
                        </a:rPr>
                        <a:t>Hollywood Casino Columbus</a:t>
                      </a:r>
                    </a:p>
                  </a:txBody>
                  <a:tcPr marL="0" marR="0" marT="0" marB="0" anchor="ctr">
                    <a:lnL>
                      <a:noFill/>
                    </a:lnL>
                    <a:lnR>
                      <a:noFill/>
                    </a:lnR>
                    <a:lnT>
                      <a:noFill/>
                    </a:lnT>
                    <a:lnB>
                      <a:noFill/>
                    </a:lnB>
                    <a:noFill/>
                  </a:tcPr>
                </a:tc>
                <a:extLst>
                  <a:ext uri="{0D108BD9-81ED-4DB2-BD59-A6C34878D82A}">
                    <a16:rowId xmlns:a16="http://schemas.microsoft.com/office/drawing/2014/main" val="3418177839"/>
                  </a:ext>
                </a:extLst>
              </a:tr>
              <a:tr h="185420">
                <a:tc>
                  <a:txBody>
                    <a:bodyPr/>
                    <a:lstStyle/>
                    <a:p>
                      <a:pPr>
                        <a:buNone/>
                      </a:pPr>
                      <a:r>
                        <a:rPr lang="en-US">
                          <a:effectLst/>
                        </a:rPr>
                        <a:t>JPMorganChase</a:t>
                      </a:r>
                    </a:p>
                  </a:txBody>
                  <a:tcPr marL="0" marR="0" marT="0" marB="0" anchor="ctr">
                    <a:lnL>
                      <a:noFill/>
                    </a:lnL>
                    <a:lnR>
                      <a:noFill/>
                    </a:lnR>
                    <a:lnT>
                      <a:noFill/>
                    </a:lnT>
                    <a:lnB>
                      <a:noFill/>
                    </a:lnB>
                    <a:noFill/>
                  </a:tcPr>
                </a:tc>
                <a:extLst>
                  <a:ext uri="{0D108BD9-81ED-4DB2-BD59-A6C34878D82A}">
                    <a16:rowId xmlns:a16="http://schemas.microsoft.com/office/drawing/2014/main" val="3995107698"/>
                  </a:ext>
                </a:extLst>
              </a:tr>
              <a:tr h="185420">
                <a:tc>
                  <a:txBody>
                    <a:bodyPr/>
                    <a:lstStyle/>
                    <a:p>
                      <a:pPr>
                        <a:buNone/>
                      </a:pPr>
                      <a:r>
                        <a:rPr lang="en-US">
                          <a:effectLst/>
                        </a:rPr>
                        <a:t>Nationwide</a:t>
                      </a:r>
                    </a:p>
                  </a:txBody>
                  <a:tcPr marL="0" marR="0" marT="0" marB="0" anchor="ctr">
                    <a:lnL>
                      <a:noFill/>
                    </a:lnL>
                    <a:lnR>
                      <a:noFill/>
                    </a:lnR>
                    <a:lnT>
                      <a:noFill/>
                    </a:lnT>
                    <a:lnB>
                      <a:noFill/>
                    </a:lnB>
                    <a:noFill/>
                  </a:tcPr>
                </a:tc>
                <a:extLst>
                  <a:ext uri="{0D108BD9-81ED-4DB2-BD59-A6C34878D82A}">
                    <a16:rowId xmlns:a16="http://schemas.microsoft.com/office/drawing/2014/main" val="426581024"/>
                  </a:ext>
                </a:extLst>
              </a:tr>
              <a:tr h="185420">
                <a:tc>
                  <a:txBody>
                    <a:bodyPr/>
                    <a:lstStyle/>
                    <a:p>
                      <a:pPr>
                        <a:buNone/>
                      </a:pPr>
                      <a:r>
                        <a:rPr lang="en-US">
                          <a:effectLst/>
                        </a:rPr>
                        <a:t>NiSource Columbia Gas</a:t>
                      </a:r>
                    </a:p>
                  </a:txBody>
                  <a:tcPr marL="0" marR="0" marT="0" marB="0" anchor="ctr">
                    <a:lnL>
                      <a:noFill/>
                    </a:lnL>
                    <a:lnR>
                      <a:noFill/>
                    </a:lnR>
                    <a:lnT>
                      <a:noFill/>
                    </a:lnT>
                    <a:lnB>
                      <a:noFill/>
                    </a:lnB>
                    <a:noFill/>
                  </a:tcPr>
                </a:tc>
                <a:extLst>
                  <a:ext uri="{0D108BD9-81ED-4DB2-BD59-A6C34878D82A}">
                    <a16:rowId xmlns:a16="http://schemas.microsoft.com/office/drawing/2014/main" val="4213481379"/>
                  </a:ext>
                </a:extLst>
              </a:tr>
              <a:tr h="185420">
                <a:tc>
                  <a:txBody>
                    <a:bodyPr/>
                    <a:lstStyle/>
                    <a:p>
                      <a:pPr>
                        <a:buNone/>
                      </a:pPr>
                      <a:r>
                        <a:rPr lang="en-US">
                          <a:effectLst/>
                        </a:rPr>
                        <a:t>OhioHealth</a:t>
                      </a:r>
                    </a:p>
                  </a:txBody>
                  <a:tcPr marL="0" marR="0" marT="0" marB="0" anchor="ctr">
                    <a:lnL>
                      <a:noFill/>
                    </a:lnL>
                    <a:lnR>
                      <a:noFill/>
                    </a:lnR>
                    <a:lnT>
                      <a:noFill/>
                    </a:lnT>
                    <a:lnB>
                      <a:noFill/>
                    </a:lnB>
                    <a:noFill/>
                  </a:tcPr>
                </a:tc>
                <a:extLst>
                  <a:ext uri="{0D108BD9-81ED-4DB2-BD59-A6C34878D82A}">
                    <a16:rowId xmlns:a16="http://schemas.microsoft.com/office/drawing/2014/main" val="2442933202"/>
                  </a:ext>
                </a:extLst>
              </a:tr>
              <a:tr h="185420">
                <a:tc>
                  <a:txBody>
                    <a:bodyPr/>
                    <a:lstStyle/>
                    <a:p>
                      <a:pPr>
                        <a:buNone/>
                      </a:pPr>
                      <a:r>
                        <a:rPr lang="en-US">
                          <a:effectLst/>
                        </a:rPr>
                        <a:t>OneCompass Holdings</a:t>
                      </a:r>
                    </a:p>
                  </a:txBody>
                  <a:tcPr marL="0" marR="0" marT="0" marB="0" anchor="ctr">
                    <a:lnL>
                      <a:noFill/>
                    </a:lnL>
                    <a:lnR>
                      <a:noFill/>
                    </a:lnR>
                    <a:lnT>
                      <a:noFill/>
                    </a:lnT>
                    <a:lnB>
                      <a:noFill/>
                    </a:lnB>
                    <a:noFill/>
                  </a:tcPr>
                </a:tc>
                <a:extLst>
                  <a:ext uri="{0D108BD9-81ED-4DB2-BD59-A6C34878D82A}">
                    <a16:rowId xmlns:a16="http://schemas.microsoft.com/office/drawing/2014/main" val="1957206111"/>
                  </a:ext>
                </a:extLst>
              </a:tr>
              <a:tr h="185420">
                <a:tc>
                  <a:txBody>
                    <a:bodyPr/>
                    <a:lstStyle/>
                    <a:p>
                      <a:pPr>
                        <a:buNone/>
                      </a:pPr>
                      <a:r>
                        <a:rPr lang="en-US">
                          <a:effectLst/>
                        </a:rPr>
                        <a:t>PNC</a:t>
                      </a:r>
                    </a:p>
                  </a:txBody>
                  <a:tcPr marL="0" marR="0" marT="0" marB="0" anchor="ctr">
                    <a:lnL>
                      <a:noFill/>
                    </a:lnL>
                    <a:lnR>
                      <a:noFill/>
                    </a:lnR>
                    <a:lnT>
                      <a:noFill/>
                    </a:lnT>
                    <a:lnB>
                      <a:noFill/>
                    </a:lnB>
                    <a:noFill/>
                  </a:tcPr>
                </a:tc>
                <a:extLst>
                  <a:ext uri="{0D108BD9-81ED-4DB2-BD59-A6C34878D82A}">
                    <a16:rowId xmlns:a16="http://schemas.microsoft.com/office/drawing/2014/main" val="2598600002"/>
                  </a:ext>
                </a:extLst>
              </a:tr>
              <a:tr h="185420">
                <a:tc>
                  <a:txBody>
                    <a:bodyPr/>
                    <a:lstStyle/>
                    <a:p>
                      <a:pPr>
                        <a:buNone/>
                      </a:pPr>
                      <a:r>
                        <a:rPr lang="en-US">
                          <a:effectLst/>
                        </a:rPr>
                        <a:t>Safelite</a:t>
                      </a:r>
                    </a:p>
                  </a:txBody>
                  <a:tcPr marL="0" marR="0" marT="0" marB="0" anchor="ctr">
                    <a:lnL>
                      <a:noFill/>
                    </a:lnL>
                    <a:lnR>
                      <a:noFill/>
                    </a:lnR>
                    <a:lnT>
                      <a:noFill/>
                    </a:lnT>
                    <a:lnB>
                      <a:noFill/>
                    </a:lnB>
                    <a:noFill/>
                  </a:tcPr>
                </a:tc>
                <a:extLst>
                  <a:ext uri="{0D108BD9-81ED-4DB2-BD59-A6C34878D82A}">
                    <a16:rowId xmlns:a16="http://schemas.microsoft.com/office/drawing/2014/main" val="1502140021"/>
                  </a:ext>
                </a:extLst>
              </a:tr>
            </a:tbl>
          </a:graphicData>
        </a:graphic>
      </p:graphicFrame>
      <p:sp>
        <p:nvSpPr>
          <p:cNvPr id="10" name="TextBox 9">
            <a:extLst>
              <a:ext uri="{FF2B5EF4-FFF2-40B4-BE49-F238E27FC236}">
                <a16:creationId xmlns:a16="http://schemas.microsoft.com/office/drawing/2014/main" id="{5D525727-8667-41BB-0D2E-7E66C5286390}"/>
              </a:ext>
            </a:extLst>
          </p:cNvPr>
          <p:cNvSpPr txBox="1"/>
          <p:nvPr/>
        </p:nvSpPr>
        <p:spPr>
          <a:xfrm>
            <a:off x="8953876" y="1717253"/>
            <a:ext cx="3269415" cy="5355312"/>
          </a:xfrm>
          <a:prstGeom prst="rect">
            <a:avLst/>
          </a:prstGeom>
          <a:noFill/>
        </p:spPr>
        <p:txBody>
          <a:bodyPr wrap="square" lIns="91440" tIns="45720" rIns="91440" bIns="45720" rtlCol="0" anchor="t">
            <a:spAutoFit/>
          </a:bodyPr>
          <a:lstStyle/>
          <a:p>
            <a:r>
              <a:rPr lang="en-US"/>
              <a:t>Barton Malow</a:t>
            </a:r>
          </a:p>
          <a:p>
            <a:r>
              <a:rPr lang="en-US"/>
              <a:t>City Wide Facility Solutions</a:t>
            </a:r>
          </a:p>
          <a:p>
            <a:r>
              <a:rPr lang="en-US"/>
              <a:t>Columbus Fury</a:t>
            </a:r>
          </a:p>
          <a:p>
            <a:r>
              <a:rPr lang="en-US"/>
              <a:t>Columbus Partnership</a:t>
            </a:r>
          </a:p>
          <a:p>
            <a:r>
              <a:rPr lang="en-US"/>
              <a:t>Eclipse Creative</a:t>
            </a:r>
          </a:p>
          <a:p>
            <a:r>
              <a:rPr lang="en-US"/>
              <a:t>Experience Columbus</a:t>
            </a:r>
          </a:p>
          <a:p>
            <a:r>
              <a:rPr lang="en-US" err="1"/>
              <a:t>ForeverLawn</a:t>
            </a:r>
            <a:endParaRPr lang="en-US"/>
          </a:p>
          <a:p>
            <a:r>
              <a:rPr lang="en-US"/>
              <a:t>HDR</a:t>
            </a:r>
          </a:p>
          <a:p>
            <a:r>
              <a:rPr lang="en-US">
                <a:solidFill>
                  <a:srgbClr val="000000"/>
                </a:solidFill>
              </a:rPr>
              <a:t>Ohio High School Athletic Association</a:t>
            </a:r>
          </a:p>
          <a:p>
            <a:r>
              <a:rPr lang="en-US"/>
              <a:t>Ohio's Electric Cooperatives</a:t>
            </a:r>
          </a:p>
          <a:p>
            <a:r>
              <a:rPr lang="en-US"/>
              <a:t>Oswald Companies</a:t>
            </a:r>
          </a:p>
          <a:p>
            <a:r>
              <a:rPr lang="en-US"/>
              <a:t>Rev1 Ventures</a:t>
            </a:r>
          </a:p>
          <a:p>
            <a:r>
              <a:rPr lang="en-US"/>
              <a:t>Sports Imports</a:t>
            </a:r>
          </a:p>
          <a:p>
            <a:r>
              <a:rPr lang="en-US">
                <a:solidFill>
                  <a:srgbClr val="000000"/>
                </a:solidFill>
              </a:rPr>
              <a:t>The </a:t>
            </a:r>
            <a:r>
              <a:rPr lang="en-US"/>
              <a:t>Osborn Engineering Company</a:t>
            </a:r>
          </a:p>
          <a:p>
            <a:r>
              <a:rPr lang="en-US">
                <a:solidFill>
                  <a:srgbClr val="1D78BE"/>
                </a:solidFill>
              </a:rPr>
              <a:t>Not participating: The Columbus Foundation</a:t>
            </a:r>
          </a:p>
          <a:p>
            <a:endParaRPr lang="en-US" dirty="0"/>
          </a:p>
        </p:txBody>
      </p:sp>
    </p:spTree>
    <p:extLst>
      <p:ext uri="{BB962C8B-B14F-4D97-AF65-F5344CB8AC3E}">
        <p14:creationId xmlns:p14="http://schemas.microsoft.com/office/powerpoint/2010/main" val="29385003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6CA62F-EEC5-865B-F422-7BB2E12B6902}"/>
            </a:ext>
          </a:extLst>
        </p:cNvPr>
        <p:cNvGrpSpPr/>
        <p:nvPr/>
      </p:nvGrpSpPr>
      <p:grpSpPr>
        <a:xfrm>
          <a:off x="0" y="0"/>
          <a:ext cx="0" cy="0"/>
          <a:chOff x="0" y="0"/>
          <a:chExt cx="0" cy="0"/>
        </a:xfrm>
      </p:grpSpPr>
      <p:sp>
        <p:nvSpPr>
          <p:cNvPr id="96" name="Content Placeholder 2">
            <a:extLst>
              <a:ext uri="{FF2B5EF4-FFF2-40B4-BE49-F238E27FC236}">
                <a16:creationId xmlns:a16="http://schemas.microsoft.com/office/drawing/2014/main" id="{9322077C-EDEB-BC60-478A-33E44E21FB41}"/>
              </a:ext>
            </a:extLst>
          </p:cNvPr>
          <p:cNvSpPr>
            <a:spLocks noGrp="1"/>
          </p:cNvSpPr>
          <p:nvPr/>
        </p:nvSpPr>
        <p:spPr>
          <a:xfrm>
            <a:off x="373313" y="1554561"/>
            <a:ext cx="5595695" cy="495542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Zilla Slab"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Courier New" panose="02070309020205020404" pitchFamily="49" charset="0"/>
              <a:buChar char="o"/>
              <a:defRPr sz="2400" kern="1200">
                <a:solidFill>
                  <a:schemeClr val="tx1"/>
                </a:solidFill>
                <a:latin typeface="Arial" panose="020B0604020202020204" pitchFamily="34" charset="0"/>
                <a:ea typeface="Zilla Slab" pitchFamily="2" charset="0"/>
                <a:cs typeface="Arial" panose="020B0604020202020204" pitchFamily="34" charset="0"/>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Arial" panose="020B0604020202020204" pitchFamily="34" charset="0"/>
                <a:ea typeface="Zilla Slab" pitchFamily="2" charset="0"/>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4pPr>
            <a:lvl5pPr marL="20574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Arial" panose="02070309020205020404" pitchFamily="49" charset="0"/>
            </a:pPr>
            <a:r>
              <a:rPr lang="en-US" sz="2000" dirty="0">
                <a:solidFill>
                  <a:srgbClr val="00345D"/>
                </a:solidFill>
                <a:latin typeface="Arial"/>
                <a:cs typeface="Arial"/>
                <a:hlinkClick r:id="rId3"/>
              </a:rPr>
              <a:t>Scoreboard page</a:t>
            </a:r>
            <a:r>
              <a:rPr lang="en-US" sz="2000">
                <a:solidFill>
                  <a:srgbClr val="00345D"/>
                </a:solidFill>
                <a:latin typeface="Arial"/>
                <a:cs typeface="Arial"/>
              </a:rPr>
              <a:t> on website</a:t>
            </a:r>
          </a:p>
          <a:p>
            <a:pPr>
              <a:buFont typeface="Arial" panose="02070309020205020404" pitchFamily="49" charset="0"/>
            </a:pPr>
            <a:r>
              <a:rPr lang="en-US" sz="2000">
                <a:solidFill>
                  <a:srgbClr val="00345D"/>
                </a:solidFill>
                <a:latin typeface="Arial"/>
                <a:cs typeface="Arial"/>
              </a:rPr>
              <a:t>Scores will be uploaded in real time</a:t>
            </a:r>
          </a:p>
          <a:p>
            <a:pPr>
              <a:buFont typeface="Arial" panose="02070309020205020404" pitchFamily="49" charset="0"/>
            </a:pPr>
            <a:r>
              <a:rPr lang="en-US" sz="2000">
                <a:solidFill>
                  <a:srgbClr val="00345D"/>
                </a:solidFill>
                <a:latin typeface="Arial"/>
                <a:cs typeface="Arial"/>
              </a:rPr>
              <a:t>Team completion may impact scores and standings</a:t>
            </a:r>
          </a:p>
          <a:p>
            <a:pPr lvl="1"/>
            <a:r>
              <a:rPr lang="en-US" sz="1600" dirty="0">
                <a:solidFill>
                  <a:srgbClr val="00345D"/>
                </a:solidFill>
                <a:latin typeface="Arial"/>
                <a:cs typeface="Arial"/>
              </a:rPr>
              <a:t>(i.e. if 10 of 12 teams completed Frisbee Golf, 2 teams still need to submit scores which can impact standings)</a:t>
            </a:r>
          </a:p>
          <a:p>
            <a:pPr>
              <a:buFont typeface="Arial" panose="02070309020205020404" pitchFamily="49" charset="0"/>
              <a:buChar char="•"/>
            </a:pPr>
            <a:r>
              <a:rPr lang="en-US" sz="2000">
                <a:solidFill>
                  <a:srgbClr val="00345D"/>
                </a:solidFill>
                <a:latin typeface="Arial"/>
                <a:cs typeface="Arial"/>
              </a:rPr>
              <a:t>Teams must check in with events</a:t>
            </a:r>
          </a:p>
          <a:p>
            <a:pPr>
              <a:buFont typeface="Arial" panose="02070309020205020404" pitchFamily="49" charset="0"/>
              <a:buChar char="•"/>
            </a:pPr>
            <a:r>
              <a:rPr lang="en-US" sz="1800" dirty="0">
                <a:solidFill>
                  <a:srgbClr val="00345D"/>
                </a:solidFill>
                <a:latin typeface="Arial"/>
                <a:cs typeface="Arial"/>
              </a:rPr>
              <a:t>If you do not plan to participate in an event:  </a:t>
            </a:r>
            <a:r>
              <a:rPr lang="en-US" sz="1800">
                <a:solidFill>
                  <a:srgbClr val="00345D"/>
                </a:solidFill>
                <a:latin typeface="Arial"/>
                <a:cs typeface="Arial"/>
              </a:rPr>
              <a:t>Confirm with that event's sport manager or scoring table so scoring is notified to not expect a score for your team</a:t>
            </a:r>
            <a:endParaRPr lang="en-US" sz="1800" dirty="0">
              <a:solidFill>
                <a:srgbClr val="00345D"/>
              </a:solidFill>
              <a:latin typeface="Arial"/>
              <a:cs typeface="Arial"/>
            </a:endParaRPr>
          </a:p>
          <a:p>
            <a:pPr>
              <a:buFont typeface="Arial" panose="02070309020205020404" pitchFamily="49" charset="0"/>
              <a:buChar char="•"/>
            </a:pPr>
            <a:r>
              <a:rPr lang="en-US" sz="1800">
                <a:solidFill>
                  <a:srgbClr val="00345D"/>
                </a:solidFill>
                <a:latin typeface="Arial"/>
                <a:cs typeface="Arial"/>
              </a:rPr>
              <a:t>A team representative will sign-off for drop-in event scores</a:t>
            </a:r>
            <a:endParaRPr lang="en-US" sz="1800" dirty="0">
              <a:solidFill>
                <a:srgbClr val="00345D"/>
              </a:solidFill>
              <a:latin typeface="Arial"/>
              <a:cs typeface="Arial"/>
            </a:endParaRPr>
          </a:p>
          <a:p>
            <a:pPr>
              <a:buFont typeface="Arial" panose="02070309020205020404" pitchFamily="49" charset="0"/>
              <a:buChar char="•"/>
            </a:pPr>
            <a:r>
              <a:rPr lang="en-US" sz="1800">
                <a:solidFill>
                  <a:srgbClr val="00345D"/>
                </a:solidFill>
                <a:latin typeface="Arial"/>
                <a:cs typeface="Arial"/>
              </a:rPr>
              <a:t>All team members must complete the event together, no individual participation </a:t>
            </a:r>
            <a:endParaRPr lang="en-US" sz="1800" dirty="0">
              <a:solidFill>
                <a:srgbClr val="00345D"/>
              </a:solidFill>
              <a:latin typeface="Arial"/>
              <a:cs typeface="Arial"/>
            </a:endParaRPr>
          </a:p>
          <a:p>
            <a:pPr marL="457200" lvl="1" indent="0">
              <a:buNone/>
            </a:pPr>
            <a:endParaRPr lang="en-US" sz="1600">
              <a:solidFill>
                <a:srgbClr val="00345D"/>
              </a:solidFill>
              <a:latin typeface="Arial"/>
              <a:cs typeface="Arial"/>
            </a:endParaRPr>
          </a:p>
        </p:txBody>
      </p:sp>
      <p:sp>
        <p:nvSpPr>
          <p:cNvPr id="3" name="Rectangle 2">
            <a:extLst>
              <a:ext uri="{FF2B5EF4-FFF2-40B4-BE49-F238E27FC236}">
                <a16:creationId xmlns:a16="http://schemas.microsoft.com/office/drawing/2014/main" id="{2F92CDE5-D378-CDCF-4D26-0C25024A5E86}"/>
              </a:ext>
            </a:extLst>
          </p:cNvPr>
          <p:cNvSpPr/>
          <p:nvPr/>
        </p:nvSpPr>
        <p:spPr>
          <a:xfrm>
            <a:off x="0" y="-39758"/>
            <a:ext cx="12193057" cy="1232959"/>
          </a:xfrm>
          <a:prstGeom prst="rect">
            <a:avLst/>
          </a:prstGeom>
          <a:solidFill>
            <a:srgbClr val="1D78BE"/>
          </a:solidFill>
          <a:ln>
            <a:solidFill>
              <a:srgbClr val="1D78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qr code with a logo&#10;&#10;Description automatically generated">
            <a:extLst>
              <a:ext uri="{FF2B5EF4-FFF2-40B4-BE49-F238E27FC236}">
                <a16:creationId xmlns:a16="http://schemas.microsoft.com/office/drawing/2014/main" id="{136690AE-84E3-0F16-382B-9F635D3A37CC}"/>
              </a:ext>
            </a:extLst>
          </p:cNvPr>
          <p:cNvPicPr>
            <a:picLocks noChangeAspect="1"/>
          </p:cNvPicPr>
          <p:nvPr/>
        </p:nvPicPr>
        <p:blipFill>
          <a:blip r:embed="rId4"/>
          <a:stretch>
            <a:fillRect/>
          </a:stretch>
        </p:blipFill>
        <p:spPr>
          <a:xfrm flipH="1">
            <a:off x="11078818" y="89453"/>
            <a:ext cx="1046921" cy="1046922"/>
          </a:xfrm>
          <a:prstGeom prst="rect">
            <a:avLst/>
          </a:prstGeom>
        </p:spPr>
      </p:pic>
      <p:sp>
        <p:nvSpPr>
          <p:cNvPr id="8" name="Title 1">
            <a:extLst>
              <a:ext uri="{FF2B5EF4-FFF2-40B4-BE49-F238E27FC236}">
                <a16:creationId xmlns:a16="http://schemas.microsoft.com/office/drawing/2014/main" id="{93210F5D-DD1D-02DB-2CE6-B7806429995A}"/>
              </a:ext>
            </a:extLst>
          </p:cNvPr>
          <p:cNvSpPr>
            <a:spLocks noGrp="1"/>
          </p:cNvSpPr>
          <p:nvPr/>
        </p:nvSpPr>
        <p:spPr>
          <a:xfrm>
            <a:off x="376296" y="598948"/>
            <a:ext cx="9902136" cy="52609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b="1" kern="1200">
                <a:solidFill>
                  <a:schemeClr val="bg1"/>
                </a:solidFill>
                <a:latin typeface="Arial" panose="020B0604020202020204" pitchFamily="34" charset="0"/>
                <a:ea typeface="+mj-ea"/>
                <a:cs typeface="Arial" panose="020B0604020202020204" pitchFamily="34" charset="0"/>
              </a:defRPr>
            </a:lvl1pPr>
          </a:lstStyle>
          <a:p>
            <a:pPr algn="l"/>
            <a:r>
              <a:rPr lang="en-US" sz="4200">
                <a:latin typeface="Arial"/>
                <a:cs typeface="Arial"/>
              </a:rPr>
              <a:t>Live Scoring</a:t>
            </a:r>
            <a:endParaRPr lang="en-US"/>
          </a:p>
        </p:txBody>
      </p:sp>
      <p:pic>
        <p:nvPicPr>
          <p:cNvPr id="5" name="Picture 4" descr="Two men shaking hands on a field&#10;&#10;AI-generated content may be incorrect.">
            <a:extLst>
              <a:ext uri="{FF2B5EF4-FFF2-40B4-BE49-F238E27FC236}">
                <a16:creationId xmlns:a16="http://schemas.microsoft.com/office/drawing/2014/main" id="{C1AC9213-4335-43F4-02B6-367A74768BBD}"/>
              </a:ext>
            </a:extLst>
          </p:cNvPr>
          <p:cNvPicPr>
            <a:picLocks noChangeAspect="1"/>
          </p:cNvPicPr>
          <p:nvPr/>
        </p:nvPicPr>
        <p:blipFill>
          <a:blip r:embed="rId5"/>
          <a:stretch>
            <a:fillRect/>
          </a:stretch>
        </p:blipFill>
        <p:spPr>
          <a:xfrm>
            <a:off x="6779053" y="2339029"/>
            <a:ext cx="4587756" cy="305850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918186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0286AE-0416-FE2A-0BD3-2D7FAA8D9C6A}"/>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4324652B-4877-223B-6267-A17F358B1C90}"/>
              </a:ext>
            </a:extLst>
          </p:cNvPr>
          <p:cNvSpPr/>
          <p:nvPr/>
        </p:nvSpPr>
        <p:spPr>
          <a:xfrm>
            <a:off x="0" y="-39758"/>
            <a:ext cx="12193057" cy="1232959"/>
          </a:xfrm>
          <a:prstGeom prst="rect">
            <a:avLst/>
          </a:prstGeom>
          <a:solidFill>
            <a:srgbClr val="1D78BE"/>
          </a:solidFill>
          <a:ln>
            <a:solidFill>
              <a:srgbClr val="1D78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qr code with a logo&#10;&#10;Description automatically generated">
            <a:extLst>
              <a:ext uri="{FF2B5EF4-FFF2-40B4-BE49-F238E27FC236}">
                <a16:creationId xmlns:a16="http://schemas.microsoft.com/office/drawing/2014/main" id="{32D1DA37-AB6C-231B-B092-FF8BC9ABEA37}"/>
              </a:ext>
            </a:extLst>
          </p:cNvPr>
          <p:cNvPicPr>
            <a:picLocks noChangeAspect="1"/>
          </p:cNvPicPr>
          <p:nvPr/>
        </p:nvPicPr>
        <p:blipFill>
          <a:blip r:embed="rId3"/>
          <a:stretch>
            <a:fillRect/>
          </a:stretch>
        </p:blipFill>
        <p:spPr>
          <a:xfrm flipH="1">
            <a:off x="11078818" y="89453"/>
            <a:ext cx="1046921" cy="1046922"/>
          </a:xfrm>
          <a:prstGeom prst="rect">
            <a:avLst/>
          </a:prstGeom>
        </p:spPr>
      </p:pic>
      <p:sp>
        <p:nvSpPr>
          <p:cNvPr id="8" name="Title 1">
            <a:extLst>
              <a:ext uri="{FF2B5EF4-FFF2-40B4-BE49-F238E27FC236}">
                <a16:creationId xmlns:a16="http://schemas.microsoft.com/office/drawing/2014/main" id="{8156E30C-FD51-A04B-235F-7BD41AAD6F7D}"/>
              </a:ext>
            </a:extLst>
          </p:cNvPr>
          <p:cNvSpPr>
            <a:spLocks noGrp="1"/>
          </p:cNvSpPr>
          <p:nvPr/>
        </p:nvSpPr>
        <p:spPr>
          <a:xfrm>
            <a:off x="376296" y="598948"/>
            <a:ext cx="9902136" cy="52609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b="1" kern="1200">
                <a:solidFill>
                  <a:schemeClr val="bg1"/>
                </a:solidFill>
                <a:latin typeface="Arial" panose="020B0604020202020204" pitchFamily="34" charset="0"/>
                <a:ea typeface="+mj-ea"/>
                <a:cs typeface="Arial" panose="020B0604020202020204" pitchFamily="34" charset="0"/>
              </a:defRPr>
            </a:lvl1pPr>
          </a:lstStyle>
          <a:p>
            <a:pPr algn="l"/>
            <a:r>
              <a:rPr lang="en-US" sz="4200">
                <a:latin typeface="Arial"/>
                <a:cs typeface="Arial"/>
              </a:rPr>
              <a:t>Events Summary</a:t>
            </a:r>
            <a:endParaRPr lang="en-US" sz="4200"/>
          </a:p>
        </p:txBody>
      </p:sp>
      <p:graphicFrame>
        <p:nvGraphicFramePr>
          <p:cNvPr id="2" name="Table 1">
            <a:extLst>
              <a:ext uri="{FF2B5EF4-FFF2-40B4-BE49-F238E27FC236}">
                <a16:creationId xmlns:a16="http://schemas.microsoft.com/office/drawing/2014/main" id="{AEFD06C0-6A2D-9782-90FB-29F2EC57351B}"/>
              </a:ext>
            </a:extLst>
          </p:cNvPr>
          <p:cNvGraphicFramePr>
            <a:graphicFrameLocks noGrp="1"/>
          </p:cNvGraphicFramePr>
          <p:nvPr>
            <p:extLst>
              <p:ext uri="{D42A27DB-BD31-4B8C-83A1-F6EECF244321}">
                <p14:modId xmlns:p14="http://schemas.microsoft.com/office/powerpoint/2010/main" val="3029284089"/>
              </p:ext>
            </p:extLst>
          </p:nvPr>
        </p:nvGraphicFramePr>
        <p:xfrm>
          <a:off x="1183758" y="1446339"/>
          <a:ext cx="9824483" cy="5206879"/>
        </p:xfrm>
        <a:graphic>
          <a:graphicData uri="http://schemas.openxmlformats.org/drawingml/2006/table">
            <a:tbl>
              <a:tblPr firstRow="1" bandRow="1">
                <a:tableStyleId>{5C22544A-7EE6-4342-B048-85BDC9FD1C3A}</a:tableStyleId>
              </a:tblPr>
              <a:tblGrid>
                <a:gridCol w="2020506">
                  <a:extLst>
                    <a:ext uri="{9D8B030D-6E8A-4147-A177-3AD203B41FA5}">
                      <a16:colId xmlns:a16="http://schemas.microsoft.com/office/drawing/2014/main" val="629783925"/>
                    </a:ext>
                  </a:extLst>
                </a:gridCol>
                <a:gridCol w="2828709">
                  <a:extLst>
                    <a:ext uri="{9D8B030D-6E8A-4147-A177-3AD203B41FA5}">
                      <a16:colId xmlns:a16="http://schemas.microsoft.com/office/drawing/2014/main" val="3967779475"/>
                    </a:ext>
                  </a:extLst>
                </a:gridCol>
                <a:gridCol w="2487634">
                  <a:extLst>
                    <a:ext uri="{9D8B030D-6E8A-4147-A177-3AD203B41FA5}">
                      <a16:colId xmlns:a16="http://schemas.microsoft.com/office/drawing/2014/main" val="1986127698"/>
                    </a:ext>
                  </a:extLst>
                </a:gridCol>
                <a:gridCol w="2487634">
                  <a:extLst>
                    <a:ext uri="{9D8B030D-6E8A-4147-A177-3AD203B41FA5}">
                      <a16:colId xmlns:a16="http://schemas.microsoft.com/office/drawing/2014/main" val="234505766"/>
                    </a:ext>
                  </a:extLst>
                </a:gridCol>
              </a:tblGrid>
              <a:tr h="497127">
                <a:tc>
                  <a:txBody>
                    <a:bodyPr/>
                    <a:lstStyle/>
                    <a:p>
                      <a:r>
                        <a:rPr lang="en-US" sz="1600"/>
                        <a:t>Sport/Event</a:t>
                      </a:r>
                    </a:p>
                  </a:txBody>
                  <a:tcPr>
                    <a:solidFill>
                      <a:srgbClr val="00345D"/>
                    </a:solidFill>
                  </a:tcPr>
                </a:tc>
                <a:tc>
                  <a:txBody>
                    <a:bodyPr/>
                    <a:lstStyle/>
                    <a:p>
                      <a:r>
                        <a:rPr lang="en-US" sz="1600"/>
                        <a:t>How To Secure Team Spot</a:t>
                      </a:r>
                    </a:p>
                  </a:txBody>
                  <a:tcPr>
                    <a:solidFill>
                      <a:srgbClr val="00345D"/>
                    </a:solidFill>
                  </a:tcPr>
                </a:tc>
                <a:tc>
                  <a:txBody>
                    <a:bodyPr/>
                    <a:lstStyle/>
                    <a:p>
                      <a:r>
                        <a:rPr lang="en-US" sz="1600"/>
                        <a:t>Deadline</a:t>
                      </a:r>
                    </a:p>
                  </a:txBody>
                  <a:tcPr>
                    <a:solidFill>
                      <a:srgbClr val="00345D"/>
                    </a:solidFill>
                  </a:tcPr>
                </a:tc>
                <a:tc>
                  <a:txBody>
                    <a:bodyPr/>
                    <a:lstStyle/>
                    <a:p>
                      <a:r>
                        <a:rPr lang="en-US" sz="1600"/>
                        <a:t># of Players</a:t>
                      </a:r>
                    </a:p>
                  </a:txBody>
                  <a:tcPr>
                    <a:solidFill>
                      <a:srgbClr val="00345D"/>
                    </a:solidFill>
                  </a:tcPr>
                </a:tc>
                <a:extLst>
                  <a:ext uri="{0D108BD9-81ED-4DB2-BD59-A6C34878D82A}">
                    <a16:rowId xmlns:a16="http://schemas.microsoft.com/office/drawing/2014/main" val="4190525083"/>
                  </a:ext>
                </a:extLst>
              </a:tr>
              <a:tr h="317659">
                <a:tc>
                  <a:txBody>
                    <a:bodyPr/>
                    <a:lstStyle/>
                    <a:p>
                      <a:r>
                        <a:rPr lang="en-US" sz="1600">
                          <a:solidFill>
                            <a:srgbClr val="00345D"/>
                          </a:solidFill>
                        </a:rPr>
                        <a:t>Pickleball</a:t>
                      </a:r>
                    </a:p>
                  </a:txBody>
                  <a:tcPr/>
                </a:tc>
                <a:tc>
                  <a:txBody>
                    <a:bodyPr/>
                    <a:lstStyle/>
                    <a:p>
                      <a:r>
                        <a:rPr lang="en-US" sz="1600">
                          <a:solidFill>
                            <a:srgbClr val="00345D"/>
                          </a:solidFill>
                          <a:hlinkClick r:id="rId4">
                            <a:extLst>
                              <a:ext uri="{A12FA001-AC4F-418D-AE19-62706E023703}">
                                <ahyp:hlinkClr xmlns:ahyp="http://schemas.microsoft.com/office/drawing/2018/hyperlinkcolor" val="tx"/>
                              </a:ext>
                            </a:extLst>
                          </a:hlinkClick>
                        </a:rPr>
                        <a:t>Pickleball Registration</a:t>
                      </a:r>
                      <a:endParaRPr lang="en-US" sz="1600">
                        <a:solidFill>
                          <a:srgbClr val="00345D"/>
                        </a:solidFill>
                      </a:endParaRPr>
                    </a:p>
                  </a:txBody>
                  <a:tcPr/>
                </a:tc>
                <a:tc>
                  <a:txBody>
                    <a:bodyPr/>
                    <a:lstStyle/>
                    <a:p>
                      <a:r>
                        <a:rPr lang="en-US" sz="1600">
                          <a:solidFill>
                            <a:srgbClr val="00345D"/>
                          </a:solidFill>
                        </a:rPr>
                        <a:t>Aug. 7</a:t>
                      </a:r>
                    </a:p>
                  </a:txBody>
                  <a:tcPr/>
                </a:tc>
                <a:tc>
                  <a:txBody>
                    <a:bodyPr/>
                    <a:lstStyle/>
                    <a:p>
                      <a:r>
                        <a:rPr lang="en-US" sz="1600">
                          <a:solidFill>
                            <a:srgbClr val="00345D"/>
                          </a:solidFill>
                        </a:rPr>
                        <a:t>2, no gender qualifications</a:t>
                      </a:r>
                    </a:p>
                  </a:txBody>
                  <a:tcPr/>
                </a:tc>
                <a:extLst>
                  <a:ext uri="{0D108BD9-81ED-4DB2-BD59-A6C34878D82A}">
                    <a16:rowId xmlns:a16="http://schemas.microsoft.com/office/drawing/2014/main" val="4101549853"/>
                  </a:ext>
                </a:extLst>
              </a:tr>
              <a:tr h="1082632">
                <a:tc>
                  <a:txBody>
                    <a:bodyPr/>
                    <a:lstStyle/>
                    <a:p>
                      <a:r>
                        <a:rPr lang="en-US" sz="1600">
                          <a:solidFill>
                            <a:srgbClr val="00345D"/>
                          </a:solidFill>
                        </a:rPr>
                        <a:t>5K Race</a:t>
                      </a:r>
                    </a:p>
                  </a:txBody>
                  <a:tcPr/>
                </a:tc>
                <a:tc>
                  <a:txBody>
                    <a:bodyPr/>
                    <a:lstStyle/>
                    <a:p>
                      <a:pPr marL="0" marR="0" lvl="0" indent="0" algn="l" rtl="0" eaLnBrk="1" fontAlgn="auto" latinLnBrk="0" hangingPunct="1">
                        <a:lnSpc>
                          <a:spcPct val="100000"/>
                        </a:lnSpc>
                        <a:spcBef>
                          <a:spcPts val="0"/>
                        </a:spcBef>
                        <a:spcAft>
                          <a:spcPts val="0"/>
                        </a:spcAft>
                        <a:buClrTx/>
                        <a:buSzTx/>
                        <a:buFontTx/>
                        <a:buNone/>
                      </a:pPr>
                      <a:r>
                        <a:rPr lang="en-US" sz="1600">
                          <a:solidFill>
                            <a:srgbClr val="00345D"/>
                          </a:solidFill>
                          <a:hlinkClick r:id="rId5">
                            <a:extLst>
                              <a:ext uri="{A12FA001-AC4F-418D-AE19-62706E023703}">
                                <ahyp:hlinkClr xmlns:ahyp="http://schemas.microsoft.com/office/drawing/2018/hyperlinkcolor" val="tx"/>
                              </a:ext>
                            </a:extLst>
                          </a:hlinkClick>
                        </a:rPr>
                        <a:t>Athlete Registration</a:t>
                      </a:r>
                      <a:r>
                        <a:rPr lang="en-US" sz="1600">
                          <a:solidFill>
                            <a:srgbClr val="00345D"/>
                          </a:solidFill>
                        </a:rPr>
                        <a:t> (participants can register for 5K when they register for Cup)</a:t>
                      </a:r>
                    </a:p>
                  </a:txBody>
                  <a:tcPr/>
                </a:tc>
                <a:tc>
                  <a:txBody>
                    <a:bodyPr/>
                    <a:lstStyle/>
                    <a:p>
                      <a:r>
                        <a:rPr lang="en-US" sz="1600">
                          <a:solidFill>
                            <a:srgbClr val="00345D"/>
                          </a:solidFill>
                        </a:rPr>
                        <a:t>Sept. 8</a:t>
                      </a:r>
                    </a:p>
                  </a:txBody>
                  <a:tcPr/>
                </a:tc>
                <a:tc>
                  <a:txBody>
                    <a:bodyPr/>
                    <a:lstStyle/>
                    <a:p>
                      <a:r>
                        <a:rPr lang="en-US" sz="1600">
                          <a:solidFill>
                            <a:srgbClr val="00345D"/>
                          </a:solidFill>
                        </a:rPr>
                        <a:t>2 men, 2 women </a:t>
                      </a:r>
                      <a:br>
                        <a:rPr lang="en-US" sz="1600">
                          <a:solidFill>
                            <a:srgbClr val="00345D"/>
                          </a:solidFill>
                        </a:rPr>
                      </a:br>
                      <a:r>
                        <a:rPr lang="en-US" sz="1600">
                          <a:solidFill>
                            <a:srgbClr val="00345D"/>
                          </a:solidFill>
                        </a:rPr>
                        <a:t>Unlimited participation</a:t>
                      </a:r>
                    </a:p>
                  </a:txBody>
                  <a:tcPr/>
                </a:tc>
                <a:extLst>
                  <a:ext uri="{0D108BD9-81ED-4DB2-BD59-A6C34878D82A}">
                    <a16:rowId xmlns:a16="http://schemas.microsoft.com/office/drawing/2014/main" val="1962696825"/>
                  </a:ext>
                </a:extLst>
              </a:tr>
              <a:tr h="779708">
                <a:tc>
                  <a:txBody>
                    <a:bodyPr/>
                    <a:lstStyle/>
                    <a:p>
                      <a:r>
                        <a:rPr lang="en-US" sz="1600">
                          <a:solidFill>
                            <a:srgbClr val="00345D"/>
                          </a:solidFill>
                        </a:rPr>
                        <a:t>One-mile Walk</a:t>
                      </a:r>
                    </a:p>
                  </a:txBody>
                  <a:tcPr/>
                </a:tc>
                <a:tc>
                  <a:txBody>
                    <a:bodyPr/>
                    <a:lstStyle/>
                    <a:p>
                      <a:r>
                        <a:rPr lang="en-US" sz="1600">
                          <a:solidFill>
                            <a:srgbClr val="00345D"/>
                          </a:solidFill>
                        </a:rPr>
                        <a:t>One-mile Walk roster submitted at Athlete or One-mile Walk Check-in</a:t>
                      </a:r>
                      <a:endParaRPr lang="en-US" sz="1600" b="1">
                        <a:solidFill>
                          <a:srgbClr val="00345D"/>
                        </a:solidFill>
                      </a:endParaRPr>
                    </a:p>
                  </a:txBody>
                  <a:tcPr/>
                </a:tc>
                <a:tc>
                  <a:txBody>
                    <a:bodyPr/>
                    <a:lstStyle/>
                    <a:p>
                      <a:r>
                        <a:rPr lang="en-US" sz="1600">
                          <a:solidFill>
                            <a:srgbClr val="00345D"/>
                          </a:solidFill>
                        </a:rPr>
                        <a:t>Cup Day, Sept. 11</a:t>
                      </a:r>
                      <a:br>
                        <a:rPr lang="en-US" sz="1600">
                          <a:solidFill>
                            <a:srgbClr val="00345D"/>
                          </a:solidFill>
                        </a:rPr>
                      </a:br>
                      <a:endParaRPr lang="en-US" sz="1600">
                        <a:solidFill>
                          <a:srgbClr val="00345D"/>
                        </a:solidFill>
                      </a:endParaRPr>
                    </a:p>
                  </a:txBody>
                  <a:tcPr/>
                </a:tc>
                <a:tc>
                  <a:txBody>
                    <a:bodyPr/>
                    <a:lstStyle/>
                    <a:p>
                      <a:pPr marL="0" marR="0" lvl="0" indent="0" algn="l" rtl="0" eaLnBrk="1" fontAlgn="auto" latinLnBrk="0" hangingPunct="1">
                        <a:lnSpc>
                          <a:spcPct val="100000"/>
                        </a:lnSpc>
                        <a:spcBef>
                          <a:spcPts val="0"/>
                        </a:spcBef>
                        <a:spcAft>
                          <a:spcPts val="0"/>
                        </a:spcAft>
                        <a:buClrTx/>
                        <a:buSzTx/>
                        <a:buFontTx/>
                        <a:buNone/>
                      </a:pPr>
                      <a:r>
                        <a:rPr lang="en-US" sz="1600">
                          <a:solidFill>
                            <a:srgbClr val="00345D"/>
                          </a:solidFill>
                        </a:rPr>
                        <a:t>Unlimited  participation</a:t>
                      </a:r>
                    </a:p>
                  </a:txBody>
                  <a:tcPr/>
                </a:tc>
                <a:extLst>
                  <a:ext uri="{0D108BD9-81ED-4DB2-BD59-A6C34878D82A}">
                    <a16:rowId xmlns:a16="http://schemas.microsoft.com/office/drawing/2014/main" val="2296906766"/>
                  </a:ext>
                </a:extLst>
              </a:tr>
              <a:tr h="961299">
                <a:tc>
                  <a:txBody>
                    <a:bodyPr/>
                    <a:lstStyle/>
                    <a:p>
                      <a:r>
                        <a:rPr lang="en-US" sz="1600">
                          <a:solidFill>
                            <a:srgbClr val="00345D"/>
                          </a:solidFill>
                        </a:rPr>
                        <a:t>Drop-in Events </a:t>
                      </a:r>
                    </a:p>
                  </a:txBody>
                  <a:tcPr/>
                </a:tc>
                <a:tc>
                  <a:txBody>
                    <a:bodyPr/>
                    <a:lstStyle/>
                    <a:p>
                      <a:r>
                        <a:rPr lang="en-US" sz="1600">
                          <a:solidFill>
                            <a:srgbClr val="00345D"/>
                          </a:solidFill>
                        </a:rPr>
                        <a:t>Participants can “drop-in” to each event at their convenience</a:t>
                      </a:r>
                    </a:p>
                    <a:p>
                      <a:endParaRPr lang="en-US" sz="1600">
                        <a:solidFill>
                          <a:srgbClr val="00345D"/>
                        </a:solidFill>
                      </a:endParaRPr>
                    </a:p>
                  </a:txBody>
                  <a:tcPr/>
                </a:tc>
                <a:tc>
                  <a:txBody>
                    <a:bodyPr/>
                    <a:lstStyle/>
                    <a:p>
                      <a:r>
                        <a:rPr lang="en-US" sz="1600">
                          <a:solidFill>
                            <a:srgbClr val="00345D"/>
                          </a:solidFill>
                        </a:rPr>
                        <a:t>Cup Day, Sept. 11</a:t>
                      </a:r>
                    </a:p>
                  </a:txBody>
                  <a:tcPr/>
                </a:tc>
                <a:tc>
                  <a:txBody>
                    <a:bodyPr/>
                    <a:lstStyle/>
                    <a:p>
                      <a:pPr marL="0" marR="0" lvl="0" indent="0" algn="l" rtl="0" eaLnBrk="1" fontAlgn="auto" latinLnBrk="0" hangingPunct="1">
                        <a:lnSpc>
                          <a:spcPct val="100000"/>
                        </a:lnSpc>
                        <a:spcBef>
                          <a:spcPts val="0"/>
                        </a:spcBef>
                        <a:spcAft>
                          <a:spcPts val="0"/>
                        </a:spcAft>
                        <a:buClrTx/>
                        <a:buSzTx/>
                        <a:buFontTx/>
                        <a:buNone/>
                      </a:pPr>
                      <a:r>
                        <a:rPr lang="en-US" sz="1600">
                          <a:solidFill>
                            <a:srgbClr val="00345D"/>
                          </a:solidFill>
                        </a:rPr>
                        <a:t>Up to 4, at least 2 genders</a:t>
                      </a:r>
                    </a:p>
                    <a:p>
                      <a:endParaRPr lang="en-US" sz="1600">
                        <a:solidFill>
                          <a:srgbClr val="00345D"/>
                        </a:solidFill>
                      </a:endParaRPr>
                    </a:p>
                  </a:txBody>
                  <a:tcPr/>
                </a:tc>
                <a:extLst>
                  <a:ext uri="{0D108BD9-81ED-4DB2-BD59-A6C34878D82A}">
                    <a16:rowId xmlns:a16="http://schemas.microsoft.com/office/drawing/2014/main" val="3435865791"/>
                  </a:ext>
                </a:extLst>
              </a:tr>
              <a:tr h="548684">
                <a:tc>
                  <a:txBody>
                    <a:bodyPr/>
                    <a:lstStyle/>
                    <a:p>
                      <a:r>
                        <a:rPr lang="en-US" sz="1600">
                          <a:solidFill>
                            <a:srgbClr val="00345D"/>
                          </a:solidFill>
                        </a:rPr>
                        <a:t>Dodgeball</a:t>
                      </a:r>
                    </a:p>
                  </a:txBody>
                  <a:tcPr/>
                </a:tc>
                <a:tc>
                  <a:txBody>
                    <a:bodyPr/>
                    <a:lstStyle/>
                    <a:p>
                      <a:r>
                        <a:rPr lang="en-US" sz="1600">
                          <a:solidFill>
                            <a:srgbClr val="00345D"/>
                          </a:solidFill>
                        </a:rPr>
                        <a:t>Team Registration or email </a:t>
                      </a:r>
                      <a:r>
                        <a:rPr lang="en-US" sz="1600">
                          <a:solidFill>
                            <a:srgbClr val="00345D"/>
                          </a:solidFill>
                          <a:hlinkClick r:id="rId6">
                            <a:extLst>
                              <a:ext uri="{A12FA001-AC4F-418D-AE19-62706E023703}">
                                <ahyp:hlinkClr xmlns:ahyp="http://schemas.microsoft.com/office/drawing/2018/hyperlinkcolor" val="tx"/>
                              </a:ext>
                            </a:extLst>
                          </a:hlinkClick>
                        </a:rPr>
                        <a:t>cup@columbussports.org</a:t>
                      </a:r>
                      <a:r>
                        <a:rPr lang="en-US" sz="1600">
                          <a:solidFill>
                            <a:srgbClr val="00345D"/>
                          </a:solidFill>
                        </a:rPr>
                        <a:t> </a:t>
                      </a:r>
                    </a:p>
                  </a:txBody>
                  <a:tcPr/>
                </a:tc>
                <a:tc>
                  <a:txBody>
                    <a:bodyPr/>
                    <a:lstStyle/>
                    <a:p>
                      <a:r>
                        <a:rPr lang="en-US" sz="1600">
                          <a:solidFill>
                            <a:srgbClr val="00345D"/>
                          </a:solidFill>
                        </a:rPr>
                        <a:t>Aug. 5 (end of Orientation)</a:t>
                      </a:r>
                    </a:p>
                  </a:txBody>
                  <a:tcPr/>
                </a:tc>
                <a:tc>
                  <a:txBody>
                    <a:bodyPr/>
                    <a:lstStyle/>
                    <a:p>
                      <a:pPr marL="0" marR="0" lvl="0" indent="0" algn="l" rtl="0" eaLnBrk="1" fontAlgn="auto" latinLnBrk="0" hangingPunct="1">
                        <a:lnSpc>
                          <a:spcPct val="100000"/>
                        </a:lnSpc>
                        <a:spcBef>
                          <a:spcPts val="0"/>
                        </a:spcBef>
                        <a:spcAft>
                          <a:spcPts val="0"/>
                        </a:spcAft>
                        <a:buClrTx/>
                        <a:buSzTx/>
                        <a:buFontTx/>
                        <a:buNone/>
                      </a:pPr>
                      <a:r>
                        <a:rPr lang="en-US" sz="1600">
                          <a:solidFill>
                            <a:srgbClr val="00345D"/>
                          </a:solidFill>
                        </a:rPr>
                        <a:t>Up to 6, at least 2 women</a:t>
                      </a:r>
                    </a:p>
                    <a:p>
                      <a:endParaRPr lang="en-US" sz="1600">
                        <a:solidFill>
                          <a:srgbClr val="00345D"/>
                        </a:solidFill>
                      </a:endParaRPr>
                    </a:p>
                  </a:txBody>
                  <a:tcPr/>
                </a:tc>
                <a:extLst>
                  <a:ext uri="{0D108BD9-81ED-4DB2-BD59-A6C34878D82A}">
                    <a16:rowId xmlns:a16="http://schemas.microsoft.com/office/drawing/2014/main" val="3348932194"/>
                  </a:ext>
                </a:extLst>
              </a:tr>
              <a:tr h="548684">
                <a:tc>
                  <a:txBody>
                    <a:bodyPr/>
                    <a:lstStyle/>
                    <a:p>
                      <a:r>
                        <a:rPr lang="en-US" sz="1600">
                          <a:solidFill>
                            <a:srgbClr val="00345D"/>
                          </a:solidFill>
                        </a:rPr>
                        <a:t>Tug of War</a:t>
                      </a:r>
                    </a:p>
                  </a:txBody>
                  <a:tcPr/>
                </a:tc>
                <a:tc>
                  <a:txBody>
                    <a:bodyPr/>
                    <a:lstStyle/>
                    <a:p>
                      <a:pPr lvl="0">
                        <a:buNone/>
                      </a:pPr>
                      <a:r>
                        <a:rPr lang="en-US" sz="1600" b="0" i="0" u="none" strike="noStrike" noProof="0">
                          <a:solidFill>
                            <a:srgbClr val="00345D"/>
                          </a:solidFill>
                          <a:latin typeface="Aptos"/>
                        </a:rPr>
                        <a:t>Team Registration or email </a:t>
                      </a:r>
                      <a:r>
                        <a:rPr lang="en-US" sz="1600" b="0" i="0" u="none" strike="noStrike" noProof="0">
                          <a:solidFill>
                            <a:srgbClr val="00345D"/>
                          </a:solidFill>
                          <a:latin typeface="Aptos"/>
                          <a:hlinkClick r:id="rId6">
                            <a:extLst>
                              <a:ext uri="{A12FA001-AC4F-418D-AE19-62706E023703}">
                                <ahyp:hlinkClr xmlns:ahyp="http://schemas.microsoft.com/office/drawing/2018/hyperlinkcolor" val="tx"/>
                              </a:ext>
                            </a:extLst>
                          </a:hlinkClick>
                        </a:rPr>
                        <a:t>cup@columbussports.org</a:t>
                      </a:r>
                      <a:r>
                        <a:rPr lang="en-US" sz="1600" b="0" i="0" u="none" strike="noStrike" noProof="0">
                          <a:solidFill>
                            <a:srgbClr val="00345D"/>
                          </a:solidFill>
                          <a:latin typeface="Aptos"/>
                        </a:rPr>
                        <a:t> </a:t>
                      </a:r>
                      <a:endParaRPr lang="en-US" sz="1600">
                        <a:solidFill>
                          <a:srgbClr val="00345D"/>
                        </a:solidFill>
                      </a:endParaRPr>
                    </a:p>
                  </a:txBody>
                  <a:tcPr/>
                </a:tc>
                <a:tc>
                  <a:txBody>
                    <a:bodyPr/>
                    <a:lstStyle/>
                    <a:p>
                      <a:r>
                        <a:rPr lang="en-US" sz="1600">
                          <a:solidFill>
                            <a:srgbClr val="00345D"/>
                          </a:solidFill>
                        </a:rPr>
                        <a:t>Aug. 5 (end of Orientation)</a:t>
                      </a:r>
                    </a:p>
                  </a:txBody>
                  <a:tcPr/>
                </a:tc>
                <a:tc>
                  <a:txBody>
                    <a:bodyPr/>
                    <a:lstStyle/>
                    <a:p>
                      <a:pPr marL="0" marR="0" lvl="0" indent="0" algn="l" rtl="0" eaLnBrk="1" fontAlgn="auto" latinLnBrk="0" hangingPunct="1">
                        <a:lnSpc>
                          <a:spcPct val="100000"/>
                        </a:lnSpc>
                        <a:spcBef>
                          <a:spcPts val="0"/>
                        </a:spcBef>
                        <a:spcAft>
                          <a:spcPts val="0"/>
                        </a:spcAft>
                        <a:buClrTx/>
                        <a:buSzTx/>
                        <a:buFontTx/>
                        <a:buNone/>
                      </a:pPr>
                      <a:r>
                        <a:rPr lang="en-US" sz="1600">
                          <a:solidFill>
                            <a:srgbClr val="00345D"/>
                          </a:solidFill>
                        </a:rPr>
                        <a:t>Up to 8, at least 2 women</a:t>
                      </a:r>
                    </a:p>
                    <a:p>
                      <a:endParaRPr lang="en-US" sz="1600">
                        <a:solidFill>
                          <a:srgbClr val="00345D"/>
                        </a:solidFill>
                      </a:endParaRPr>
                    </a:p>
                  </a:txBody>
                  <a:tcPr/>
                </a:tc>
                <a:extLst>
                  <a:ext uri="{0D108BD9-81ED-4DB2-BD59-A6C34878D82A}">
                    <a16:rowId xmlns:a16="http://schemas.microsoft.com/office/drawing/2014/main" val="1197166141"/>
                  </a:ext>
                </a:extLst>
              </a:tr>
            </a:tbl>
          </a:graphicData>
        </a:graphic>
      </p:graphicFrame>
    </p:spTree>
    <p:extLst>
      <p:ext uri="{BB962C8B-B14F-4D97-AF65-F5344CB8AC3E}">
        <p14:creationId xmlns:p14="http://schemas.microsoft.com/office/powerpoint/2010/main" val="16903608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DD8B3-0C02-CB92-4654-3946918C7464}"/>
            </a:ext>
          </a:extLst>
        </p:cNvPr>
        <p:cNvGrpSpPr/>
        <p:nvPr/>
      </p:nvGrpSpPr>
      <p:grpSpPr>
        <a:xfrm>
          <a:off x="0" y="0"/>
          <a:ext cx="0" cy="0"/>
          <a:chOff x="0" y="0"/>
          <a:chExt cx="0" cy="0"/>
        </a:xfrm>
      </p:grpSpPr>
      <p:sp>
        <p:nvSpPr>
          <p:cNvPr id="96" name="Content Placeholder 2">
            <a:extLst>
              <a:ext uri="{FF2B5EF4-FFF2-40B4-BE49-F238E27FC236}">
                <a16:creationId xmlns:a16="http://schemas.microsoft.com/office/drawing/2014/main" id="{981F4586-40AE-AC85-39CA-D514C2CB8AE4}"/>
              </a:ext>
            </a:extLst>
          </p:cNvPr>
          <p:cNvSpPr>
            <a:spLocks noGrp="1"/>
          </p:cNvSpPr>
          <p:nvPr/>
        </p:nvSpPr>
        <p:spPr>
          <a:xfrm>
            <a:off x="376296" y="1641703"/>
            <a:ext cx="5859404" cy="3882189"/>
          </a:xfrm>
          <a:prstGeom prst="rect">
            <a:avLst/>
          </a:prstGeom>
        </p:spPr>
        <p:txBody>
          <a:bodyPr vert="horz" lIns="91440" tIns="45720" rIns="91440" bIns="45720" rtlCol="0" anchor="t">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Zilla Slab"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Courier New" panose="02070309020205020404" pitchFamily="49" charset="0"/>
              <a:buChar char="o"/>
              <a:defRPr sz="2400" kern="1200">
                <a:solidFill>
                  <a:schemeClr val="tx1"/>
                </a:solidFill>
                <a:latin typeface="Arial" panose="020B0604020202020204" pitchFamily="34" charset="0"/>
                <a:ea typeface="Zilla Slab" pitchFamily="2" charset="0"/>
                <a:cs typeface="Arial" panose="020B0604020202020204" pitchFamily="34" charset="0"/>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Arial" panose="020B0604020202020204" pitchFamily="34" charset="0"/>
                <a:ea typeface="Zilla Slab" pitchFamily="2" charset="0"/>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4pPr>
            <a:lvl5pPr marL="20574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r>
              <a:rPr lang="en-US" sz="6400">
                <a:solidFill>
                  <a:srgbClr val="00345D"/>
                </a:solidFill>
                <a:latin typeface="Arial"/>
                <a:cs typeface="Arial"/>
              </a:rPr>
              <a:t>August 5</a:t>
            </a:r>
          </a:p>
          <a:p>
            <a:pPr lvl="1"/>
            <a:r>
              <a:rPr lang="en-US" sz="6400">
                <a:solidFill>
                  <a:srgbClr val="00345D"/>
                </a:solidFill>
                <a:latin typeface="Arial"/>
                <a:cs typeface="Arial"/>
              </a:rPr>
              <a:t>Opt-in to Dodgeball and Tug of War</a:t>
            </a:r>
          </a:p>
          <a:p>
            <a:pPr marL="342900" indent="-342900"/>
            <a:r>
              <a:rPr lang="en-US" sz="6400">
                <a:solidFill>
                  <a:srgbClr val="00345D"/>
                </a:solidFill>
                <a:latin typeface="Arial"/>
                <a:cs typeface="Arial"/>
              </a:rPr>
              <a:t>August 7</a:t>
            </a:r>
            <a:endParaRPr lang="en-US" sz="6400"/>
          </a:p>
          <a:p>
            <a:pPr lvl="1"/>
            <a:r>
              <a:rPr lang="en-US" sz="6400">
                <a:solidFill>
                  <a:srgbClr val="00345D"/>
                </a:solidFill>
                <a:latin typeface="Arial"/>
                <a:cs typeface="Arial"/>
              </a:rPr>
              <a:t>Pickleball Tournament registration closes</a:t>
            </a:r>
          </a:p>
          <a:p>
            <a:pPr>
              <a:buFont typeface="Arial" panose="02070309020205020404" pitchFamily="49" charset="0"/>
              <a:buChar char="•"/>
            </a:pPr>
            <a:r>
              <a:rPr lang="en-US" sz="6400">
                <a:solidFill>
                  <a:srgbClr val="00345D"/>
                </a:solidFill>
                <a:latin typeface="Arial"/>
                <a:cs typeface="Arial"/>
              </a:rPr>
              <a:t>August 21</a:t>
            </a:r>
          </a:p>
          <a:p>
            <a:pPr lvl="1"/>
            <a:r>
              <a:rPr lang="en-US" sz="6400">
                <a:solidFill>
                  <a:srgbClr val="00345D"/>
                </a:solidFill>
                <a:latin typeface="Arial"/>
                <a:cs typeface="Arial"/>
              </a:rPr>
              <a:t>Buffalo Wild Wings Lunch Catering submission deadline</a:t>
            </a:r>
            <a:endParaRPr lang="en-US" sz="6400">
              <a:solidFill>
                <a:srgbClr val="C00000"/>
              </a:solidFill>
              <a:latin typeface="Arial"/>
              <a:cs typeface="Arial"/>
            </a:endParaRPr>
          </a:p>
          <a:p>
            <a:pPr lvl="1"/>
            <a:r>
              <a:rPr lang="en-US" sz="6400">
                <a:solidFill>
                  <a:srgbClr val="00345D"/>
                </a:solidFill>
                <a:latin typeface="Arial"/>
                <a:cs typeface="Arial"/>
              </a:rPr>
              <a:t>Gather, from Dawn to Dusk Breakfast Catering submission deadline</a:t>
            </a:r>
          </a:p>
          <a:p>
            <a:pPr marL="342900" indent="-342900"/>
            <a:r>
              <a:rPr lang="en-US" sz="6400">
                <a:solidFill>
                  <a:srgbClr val="00345D"/>
                </a:solidFill>
                <a:latin typeface="Arial"/>
                <a:cs typeface="Arial"/>
              </a:rPr>
              <a:t>August 28</a:t>
            </a:r>
            <a:endParaRPr lang="en-US" sz="6400"/>
          </a:p>
          <a:p>
            <a:pPr lvl="1"/>
            <a:r>
              <a:rPr lang="en-US" sz="6400">
                <a:solidFill>
                  <a:srgbClr val="00345D"/>
                </a:solidFill>
                <a:latin typeface="Arial"/>
                <a:cs typeface="Arial"/>
              </a:rPr>
              <a:t>Charity Challenge submission deadline</a:t>
            </a:r>
          </a:p>
          <a:p>
            <a:pPr lvl="1"/>
            <a:r>
              <a:rPr lang="en-US" sz="6400">
                <a:solidFill>
                  <a:srgbClr val="00345D"/>
                </a:solidFill>
                <a:latin typeface="Arial"/>
                <a:cs typeface="Arial"/>
              </a:rPr>
              <a:t>Volunteer For Points registration closes</a:t>
            </a:r>
            <a:endParaRPr lang="en-US" sz="6400"/>
          </a:p>
          <a:p>
            <a:pPr lvl="1"/>
            <a:r>
              <a:rPr lang="en-US" sz="6400">
                <a:solidFill>
                  <a:srgbClr val="00345D"/>
                </a:solidFill>
                <a:latin typeface="Arial"/>
                <a:cs typeface="Arial"/>
              </a:rPr>
              <a:t>Obetz Beverage &amp; Ice submission deadline </a:t>
            </a:r>
            <a:r>
              <a:rPr lang="en-US" sz="6400" b="1">
                <a:solidFill>
                  <a:srgbClr val="00345D"/>
                </a:solidFill>
                <a:latin typeface="Arial"/>
                <a:cs typeface="Arial"/>
              </a:rPr>
              <a:t>4 p.m.</a:t>
            </a:r>
            <a:endParaRPr lang="en-US" sz="6400" b="1">
              <a:solidFill>
                <a:srgbClr val="00345D"/>
              </a:solidFill>
            </a:endParaRPr>
          </a:p>
          <a:p>
            <a:pPr>
              <a:buFont typeface="Arial" panose="02070309020205020404" pitchFamily="49" charset="0"/>
              <a:buChar char="•"/>
            </a:pPr>
            <a:r>
              <a:rPr lang="en-US" sz="6400">
                <a:solidFill>
                  <a:srgbClr val="00345D"/>
                </a:solidFill>
                <a:latin typeface="Arial"/>
                <a:cs typeface="Arial"/>
              </a:rPr>
              <a:t>September 8</a:t>
            </a:r>
          </a:p>
          <a:p>
            <a:pPr lvl="1"/>
            <a:r>
              <a:rPr lang="en-US" sz="6400">
                <a:solidFill>
                  <a:srgbClr val="00345D"/>
                </a:solidFill>
                <a:latin typeface="Arial"/>
                <a:cs typeface="Arial"/>
              </a:rPr>
              <a:t>T-Shirt Contest submission deadline </a:t>
            </a:r>
            <a:r>
              <a:rPr lang="en-US" sz="6400" b="1">
                <a:solidFill>
                  <a:srgbClr val="00345D"/>
                </a:solidFill>
                <a:latin typeface="Arial"/>
                <a:cs typeface="Arial"/>
              </a:rPr>
              <a:t>4 p.m.</a:t>
            </a:r>
          </a:p>
          <a:p>
            <a:pPr lvl="1"/>
            <a:r>
              <a:rPr lang="en-US" sz="6400">
                <a:solidFill>
                  <a:srgbClr val="00345D"/>
                </a:solidFill>
                <a:latin typeface="Arial"/>
                <a:cs typeface="Arial"/>
              </a:rPr>
              <a:t>5K Race registration closes</a:t>
            </a:r>
            <a:endParaRPr lang="en-US" sz="6400"/>
          </a:p>
          <a:p>
            <a:pPr>
              <a:buFont typeface="Arial" panose="02070309020205020404" pitchFamily="49" charset="0"/>
              <a:buChar char="•"/>
            </a:pPr>
            <a:r>
              <a:rPr lang="en-US" sz="6400">
                <a:solidFill>
                  <a:srgbClr val="00345D"/>
                </a:solidFill>
                <a:latin typeface="Arial"/>
                <a:cs typeface="Arial"/>
              </a:rPr>
              <a:t>September 10</a:t>
            </a:r>
          </a:p>
          <a:p>
            <a:pPr lvl="1"/>
            <a:r>
              <a:rPr lang="en-US" sz="6400">
                <a:solidFill>
                  <a:srgbClr val="00345D"/>
                </a:solidFill>
                <a:latin typeface="Arial"/>
                <a:cs typeface="Arial"/>
              </a:rPr>
              <a:t>Set Up Day</a:t>
            </a:r>
          </a:p>
          <a:p>
            <a:pPr>
              <a:buFont typeface="Arial,Sans-Serif" panose="02070309020205020404" pitchFamily="49" charset="0"/>
              <a:buChar char="•"/>
            </a:pPr>
            <a:r>
              <a:rPr lang="en-US" sz="6400">
                <a:solidFill>
                  <a:srgbClr val="00345D"/>
                </a:solidFill>
                <a:latin typeface="Arial"/>
                <a:cs typeface="Arial"/>
              </a:rPr>
              <a:t>September 10</a:t>
            </a:r>
            <a:endParaRPr lang="en-US" sz="6400"/>
          </a:p>
          <a:p>
            <a:pPr lvl="1"/>
            <a:r>
              <a:rPr lang="en-US" sz="6400">
                <a:solidFill>
                  <a:srgbClr val="00345D"/>
                </a:solidFill>
                <a:latin typeface="Arial"/>
                <a:cs typeface="Arial"/>
              </a:rPr>
              <a:t>9th Annual Community Cup!</a:t>
            </a:r>
            <a:endParaRPr lang="en-US" sz="6400">
              <a:solidFill>
                <a:srgbClr val="00345D"/>
              </a:solidFill>
            </a:endParaRPr>
          </a:p>
          <a:p>
            <a:pPr marL="342900" indent="-342900"/>
            <a:endParaRPr lang="en-US" sz="2000">
              <a:solidFill>
                <a:srgbClr val="00345D"/>
              </a:solidFill>
            </a:endParaRPr>
          </a:p>
        </p:txBody>
      </p:sp>
      <p:sp>
        <p:nvSpPr>
          <p:cNvPr id="3" name="Rectangle 2">
            <a:extLst>
              <a:ext uri="{FF2B5EF4-FFF2-40B4-BE49-F238E27FC236}">
                <a16:creationId xmlns:a16="http://schemas.microsoft.com/office/drawing/2014/main" id="{6ECF6299-CCA4-ADD1-7F93-F2661E5AD898}"/>
              </a:ext>
            </a:extLst>
          </p:cNvPr>
          <p:cNvSpPr/>
          <p:nvPr/>
        </p:nvSpPr>
        <p:spPr>
          <a:xfrm>
            <a:off x="0" y="-39758"/>
            <a:ext cx="12193057" cy="1232959"/>
          </a:xfrm>
          <a:prstGeom prst="rect">
            <a:avLst/>
          </a:prstGeom>
          <a:solidFill>
            <a:srgbClr val="1D78BE"/>
          </a:solidFill>
          <a:ln>
            <a:solidFill>
              <a:srgbClr val="1D78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qr code with a logo&#10;&#10;Description automatically generated">
            <a:extLst>
              <a:ext uri="{FF2B5EF4-FFF2-40B4-BE49-F238E27FC236}">
                <a16:creationId xmlns:a16="http://schemas.microsoft.com/office/drawing/2014/main" id="{B815C40F-1566-4105-82C8-BF0BA9F4C632}"/>
              </a:ext>
            </a:extLst>
          </p:cNvPr>
          <p:cNvPicPr>
            <a:picLocks noChangeAspect="1"/>
          </p:cNvPicPr>
          <p:nvPr/>
        </p:nvPicPr>
        <p:blipFill>
          <a:blip r:embed="rId3"/>
          <a:stretch>
            <a:fillRect/>
          </a:stretch>
        </p:blipFill>
        <p:spPr>
          <a:xfrm flipH="1">
            <a:off x="11078818" y="89453"/>
            <a:ext cx="1046921" cy="1046922"/>
          </a:xfrm>
          <a:prstGeom prst="rect">
            <a:avLst/>
          </a:prstGeom>
        </p:spPr>
      </p:pic>
      <p:sp>
        <p:nvSpPr>
          <p:cNvPr id="8" name="Title 1">
            <a:extLst>
              <a:ext uri="{FF2B5EF4-FFF2-40B4-BE49-F238E27FC236}">
                <a16:creationId xmlns:a16="http://schemas.microsoft.com/office/drawing/2014/main" id="{D2233BEA-A3BB-C7EB-8979-FB39E2689DE4}"/>
              </a:ext>
            </a:extLst>
          </p:cNvPr>
          <p:cNvSpPr>
            <a:spLocks noGrp="1"/>
          </p:cNvSpPr>
          <p:nvPr/>
        </p:nvSpPr>
        <p:spPr>
          <a:xfrm>
            <a:off x="376296" y="576202"/>
            <a:ext cx="8264407" cy="56021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b="1" kern="1200">
                <a:solidFill>
                  <a:schemeClr val="bg1"/>
                </a:solidFill>
                <a:latin typeface="Arial" panose="020B0604020202020204" pitchFamily="34" charset="0"/>
                <a:ea typeface="+mj-ea"/>
                <a:cs typeface="Arial" panose="020B0604020202020204" pitchFamily="34" charset="0"/>
              </a:defRPr>
            </a:lvl1pPr>
          </a:lstStyle>
          <a:p>
            <a:pPr algn="l"/>
            <a:r>
              <a:rPr lang="en-US" sz="4200">
                <a:solidFill>
                  <a:srgbClr val="FFFFFF"/>
                </a:solidFill>
                <a:latin typeface="Arial"/>
                <a:cs typeface="Arial"/>
              </a:rPr>
              <a:t>Key Dates For Captains</a:t>
            </a:r>
            <a:endParaRPr lang="en-US"/>
          </a:p>
        </p:txBody>
      </p:sp>
      <p:grpSp>
        <p:nvGrpSpPr>
          <p:cNvPr id="93" name="Group 92">
            <a:extLst>
              <a:ext uri="{FF2B5EF4-FFF2-40B4-BE49-F238E27FC236}">
                <a16:creationId xmlns:a16="http://schemas.microsoft.com/office/drawing/2014/main" id="{2AD8800C-AA9F-9845-3838-89C99DDDC4C6}"/>
              </a:ext>
            </a:extLst>
          </p:cNvPr>
          <p:cNvGrpSpPr/>
          <p:nvPr/>
        </p:nvGrpSpPr>
        <p:grpSpPr>
          <a:xfrm>
            <a:off x="6101061" y="439061"/>
            <a:ext cx="6597282" cy="6418316"/>
            <a:chOff x="5963478" y="-1021437"/>
            <a:chExt cx="8385865" cy="8249231"/>
          </a:xfrm>
        </p:grpSpPr>
        <p:sp>
          <p:nvSpPr>
            <p:cNvPr id="94" name="Graphic 7" descr="Star with solid fill">
              <a:extLst>
                <a:ext uri="{FF2B5EF4-FFF2-40B4-BE49-F238E27FC236}">
                  <a16:creationId xmlns:a16="http://schemas.microsoft.com/office/drawing/2014/main" id="{344F6C0D-D8DB-A15D-C6FF-648DD68637F8}"/>
                </a:ext>
              </a:extLst>
            </p:cNvPr>
            <p:cNvSpPr/>
            <p:nvPr/>
          </p:nvSpPr>
          <p:spPr>
            <a:xfrm>
              <a:off x="6268278" y="-853271"/>
              <a:ext cx="8081065" cy="8081065"/>
            </a:xfrm>
            <a:custGeom>
              <a:avLst/>
              <a:gdLst>
                <a:gd name="connsiteX0" fmla="*/ 8081066 w 8081065"/>
                <a:gd name="connsiteY0" fmla="*/ 3030400 h 8081065"/>
                <a:gd name="connsiteX1" fmla="*/ 5050666 w 8081065"/>
                <a:gd name="connsiteY1" fmla="*/ 3030400 h 8081065"/>
                <a:gd name="connsiteX2" fmla="*/ 4040533 w 8081065"/>
                <a:gd name="connsiteY2" fmla="*/ 0 h 8081065"/>
                <a:gd name="connsiteX3" fmla="*/ 3030400 w 8081065"/>
                <a:gd name="connsiteY3" fmla="*/ 3030400 h 8081065"/>
                <a:gd name="connsiteX4" fmla="*/ 0 w 8081065"/>
                <a:gd name="connsiteY4" fmla="*/ 3030400 h 8081065"/>
                <a:gd name="connsiteX5" fmla="*/ 2323307 w 8081065"/>
                <a:gd name="connsiteY5" fmla="*/ 5050666 h 8081065"/>
                <a:gd name="connsiteX6" fmla="*/ 1414187 w 8081065"/>
                <a:gd name="connsiteY6" fmla="*/ 8081066 h 8081065"/>
                <a:gd name="connsiteX7" fmla="*/ 4040533 w 8081065"/>
                <a:gd name="connsiteY7" fmla="*/ 6262826 h 8081065"/>
                <a:gd name="connsiteX8" fmla="*/ 6666880 w 8081065"/>
                <a:gd name="connsiteY8" fmla="*/ 8081066 h 8081065"/>
                <a:gd name="connsiteX9" fmla="*/ 5757760 w 8081065"/>
                <a:gd name="connsiteY9" fmla="*/ 5050666 h 8081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81065" h="8081065">
                  <a:moveTo>
                    <a:pt x="8081066" y="3030400"/>
                  </a:moveTo>
                  <a:lnTo>
                    <a:pt x="5050666" y="3030400"/>
                  </a:lnTo>
                  <a:lnTo>
                    <a:pt x="4040533" y="0"/>
                  </a:lnTo>
                  <a:lnTo>
                    <a:pt x="3030400" y="3030400"/>
                  </a:lnTo>
                  <a:lnTo>
                    <a:pt x="0" y="3030400"/>
                  </a:lnTo>
                  <a:lnTo>
                    <a:pt x="2323307" y="5050666"/>
                  </a:lnTo>
                  <a:lnTo>
                    <a:pt x="1414187" y="8081066"/>
                  </a:lnTo>
                  <a:lnTo>
                    <a:pt x="4040533" y="6262826"/>
                  </a:lnTo>
                  <a:lnTo>
                    <a:pt x="6666880" y="8081066"/>
                  </a:lnTo>
                  <a:lnTo>
                    <a:pt x="5757760" y="5050666"/>
                  </a:lnTo>
                  <a:close/>
                </a:path>
              </a:pathLst>
            </a:custGeom>
            <a:solidFill>
              <a:schemeClr val="accent1">
                <a:lumMod val="75000"/>
              </a:schemeClr>
            </a:solidFill>
            <a:ln w="76200" cap="flat">
              <a:solidFill>
                <a:schemeClr val="accent1">
                  <a:lumMod val="75000"/>
                </a:schemeClr>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pic>
          <p:nvPicPr>
            <p:cNvPr id="95" name="Picture 94" descr="A person holding a trophy&#10;&#10;AI-generated content may be incorrect.">
              <a:extLst>
                <a:ext uri="{FF2B5EF4-FFF2-40B4-BE49-F238E27FC236}">
                  <a16:creationId xmlns:a16="http://schemas.microsoft.com/office/drawing/2014/main" id="{DE9128D5-8C71-3E8F-8EA5-7BF59D85FBE9}"/>
                </a:ext>
              </a:extLst>
            </p:cNvPr>
            <p:cNvPicPr>
              <a:picLocks noChangeAspect="1"/>
            </p:cNvPicPr>
            <p:nvPr/>
          </p:nvPicPr>
          <p:blipFill>
            <a:blip r:embed="rId4"/>
            <a:srcRect l="16341" r="16341"/>
            <a:stretch/>
          </p:blipFill>
          <p:spPr>
            <a:xfrm>
              <a:off x="5963478" y="-1021437"/>
              <a:ext cx="8081066" cy="8081065"/>
            </a:xfrm>
            <a:custGeom>
              <a:avLst/>
              <a:gdLst>
                <a:gd name="connsiteX0" fmla="*/ 4040533 w 8081066"/>
                <a:gd name="connsiteY0" fmla="*/ 0 h 8081065"/>
                <a:gd name="connsiteX1" fmla="*/ 5050666 w 8081066"/>
                <a:gd name="connsiteY1" fmla="*/ 3030400 h 8081065"/>
                <a:gd name="connsiteX2" fmla="*/ 8081066 w 8081066"/>
                <a:gd name="connsiteY2" fmla="*/ 3030400 h 8081065"/>
                <a:gd name="connsiteX3" fmla="*/ 5757760 w 8081066"/>
                <a:gd name="connsiteY3" fmla="*/ 5050666 h 8081065"/>
                <a:gd name="connsiteX4" fmla="*/ 6666880 w 8081066"/>
                <a:gd name="connsiteY4" fmla="*/ 8081065 h 8081065"/>
                <a:gd name="connsiteX5" fmla="*/ 6666878 w 8081066"/>
                <a:gd name="connsiteY5" fmla="*/ 8081065 h 8081065"/>
                <a:gd name="connsiteX6" fmla="*/ 4040533 w 8081066"/>
                <a:gd name="connsiteY6" fmla="*/ 6262826 h 8081065"/>
                <a:gd name="connsiteX7" fmla="*/ 1414189 w 8081066"/>
                <a:gd name="connsiteY7" fmla="*/ 8081065 h 8081065"/>
                <a:gd name="connsiteX8" fmla="*/ 1414188 w 8081066"/>
                <a:gd name="connsiteY8" fmla="*/ 8081065 h 8081065"/>
                <a:gd name="connsiteX9" fmla="*/ 2323307 w 8081066"/>
                <a:gd name="connsiteY9" fmla="*/ 5050666 h 8081065"/>
                <a:gd name="connsiteX10" fmla="*/ 0 w 8081066"/>
                <a:gd name="connsiteY10" fmla="*/ 3030400 h 8081065"/>
                <a:gd name="connsiteX11" fmla="*/ 3030400 w 8081066"/>
                <a:gd name="connsiteY11" fmla="*/ 3030400 h 8081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81066" h="8081065">
                  <a:moveTo>
                    <a:pt x="4040533" y="0"/>
                  </a:moveTo>
                  <a:lnTo>
                    <a:pt x="5050666" y="3030400"/>
                  </a:lnTo>
                  <a:lnTo>
                    <a:pt x="8081066" y="3030400"/>
                  </a:lnTo>
                  <a:lnTo>
                    <a:pt x="5757760" y="5050666"/>
                  </a:lnTo>
                  <a:lnTo>
                    <a:pt x="6666880" y="8081065"/>
                  </a:lnTo>
                  <a:lnTo>
                    <a:pt x="6666878" y="8081065"/>
                  </a:lnTo>
                  <a:lnTo>
                    <a:pt x="4040533" y="6262826"/>
                  </a:lnTo>
                  <a:lnTo>
                    <a:pt x="1414189" y="8081065"/>
                  </a:lnTo>
                  <a:lnTo>
                    <a:pt x="1414188" y="8081065"/>
                  </a:lnTo>
                  <a:lnTo>
                    <a:pt x="2323307" y="5050666"/>
                  </a:lnTo>
                  <a:lnTo>
                    <a:pt x="0" y="3030400"/>
                  </a:lnTo>
                  <a:lnTo>
                    <a:pt x="3030400" y="3030400"/>
                  </a:lnTo>
                  <a:close/>
                </a:path>
              </a:pathLst>
            </a:custGeom>
            <a:ln>
              <a:noFill/>
            </a:ln>
            <a:effectLst/>
          </p:spPr>
        </p:pic>
      </p:grpSp>
    </p:spTree>
    <p:extLst>
      <p:ext uri="{BB962C8B-B14F-4D97-AF65-F5344CB8AC3E}">
        <p14:creationId xmlns:p14="http://schemas.microsoft.com/office/powerpoint/2010/main" val="29116779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5DA2FF-DED5-1B37-639B-D9DF47598458}"/>
            </a:ext>
          </a:extLst>
        </p:cNvPr>
        <p:cNvGrpSpPr/>
        <p:nvPr/>
      </p:nvGrpSpPr>
      <p:grpSpPr>
        <a:xfrm>
          <a:off x="0" y="0"/>
          <a:ext cx="0" cy="0"/>
          <a:chOff x="0" y="0"/>
          <a:chExt cx="0" cy="0"/>
        </a:xfrm>
      </p:grpSpPr>
      <p:sp>
        <p:nvSpPr>
          <p:cNvPr id="96" name="Content Placeholder 2">
            <a:extLst>
              <a:ext uri="{FF2B5EF4-FFF2-40B4-BE49-F238E27FC236}">
                <a16:creationId xmlns:a16="http://schemas.microsoft.com/office/drawing/2014/main" id="{776B2E2B-68D3-9BFA-B2A2-A87728B2CA84}"/>
              </a:ext>
            </a:extLst>
          </p:cNvPr>
          <p:cNvSpPr>
            <a:spLocks noGrp="1"/>
          </p:cNvSpPr>
          <p:nvPr/>
        </p:nvSpPr>
        <p:spPr>
          <a:xfrm>
            <a:off x="535784" y="1831907"/>
            <a:ext cx="6205473" cy="3686382"/>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Zilla Slab"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Courier New" panose="02070309020205020404" pitchFamily="49" charset="0"/>
              <a:buChar char="o"/>
              <a:defRPr sz="2400" kern="1200">
                <a:solidFill>
                  <a:schemeClr val="tx1"/>
                </a:solidFill>
                <a:latin typeface="Arial" panose="020B0604020202020204" pitchFamily="34" charset="0"/>
                <a:ea typeface="Zilla Slab" pitchFamily="2" charset="0"/>
                <a:cs typeface="Arial" panose="020B0604020202020204" pitchFamily="34" charset="0"/>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Arial" panose="020B0604020202020204" pitchFamily="34" charset="0"/>
                <a:ea typeface="Zilla Slab" pitchFamily="2" charset="0"/>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4pPr>
            <a:lvl5pPr marL="20574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285750"/>
            <a:r>
              <a:rPr lang="en-US" sz="1800">
                <a:solidFill>
                  <a:srgbClr val="00345D"/>
                </a:solidFill>
                <a:latin typeface="Arial"/>
                <a:cs typeface="Arial"/>
              </a:rPr>
              <a:t>1- 4 p.m. – Happy Hour in the courtyard</a:t>
            </a:r>
          </a:p>
          <a:p>
            <a:pPr lvl="1"/>
            <a:r>
              <a:rPr lang="en-US" sz="1800">
                <a:solidFill>
                  <a:srgbClr val="00345D"/>
                </a:solidFill>
                <a:latin typeface="Arial"/>
                <a:cs typeface="Arial"/>
              </a:rPr>
              <a:t>D.J. Dayna onsite</a:t>
            </a:r>
            <a:endParaRPr lang="en-US" sz="1800"/>
          </a:p>
          <a:p>
            <a:pPr lvl="1"/>
            <a:r>
              <a:rPr lang="en-US" sz="1800">
                <a:solidFill>
                  <a:srgbClr val="00345D"/>
                </a:solidFill>
                <a:latin typeface="Arial"/>
                <a:cs typeface="Arial"/>
              </a:rPr>
              <a:t>Large tent for shade</a:t>
            </a:r>
          </a:p>
          <a:p>
            <a:pPr lvl="1"/>
            <a:r>
              <a:rPr lang="en-US" sz="1800">
                <a:solidFill>
                  <a:srgbClr val="00345D"/>
                </a:solidFill>
                <a:latin typeface="Arial"/>
                <a:cs typeface="Arial"/>
              </a:rPr>
              <a:t>Lawn games</a:t>
            </a:r>
            <a:endParaRPr lang="en-US" sz="1800" dirty="0">
              <a:solidFill>
                <a:srgbClr val="00345D"/>
              </a:solidFill>
              <a:latin typeface="Arial"/>
              <a:cs typeface="Arial"/>
            </a:endParaRPr>
          </a:p>
          <a:p>
            <a:pPr marL="0" indent="0">
              <a:buNone/>
            </a:pPr>
            <a:endParaRPr lang="en-US" sz="1800">
              <a:solidFill>
                <a:srgbClr val="00345D"/>
              </a:solidFill>
              <a:latin typeface="Arial"/>
              <a:cs typeface="Arial"/>
            </a:endParaRPr>
          </a:p>
          <a:p>
            <a:pPr>
              <a:buFont typeface="Arial" panose="02070309020205020404" pitchFamily="49" charset="0"/>
            </a:pPr>
            <a:r>
              <a:rPr lang="en-US" sz="1800">
                <a:solidFill>
                  <a:srgbClr val="00345D"/>
                </a:solidFill>
                <a:latin typeface="Arial"/>
                <a:cs typeface="Arial"/>
              </a:rPr>
              <a:t>2:30 p.m.– Award and Trophy Presentation in the courtyard</a:t>
            </a:r>
          </a:p>
          <a:p>
            <a:pPr>
              <a:buFont typeface="Arial" panose="02070309020205020404" pitchFamily="49" charset="0"/>
            </a:pPr>
            <a:endParaRPr lang="en-US" sz="1800">
              <a:solidFill>
                <a:srgbClr val="00345D"/>
              </a:solidFill>
              <a:latin typeface="Arial"/>
              <a:cs typeface="Arial"/>
            </a:endParaRPr>
          </a:p>
          <a:p>
            <a:pPr lvl="1"/>
            <a:r>
              <a:rPr lang="en-US" sz="1800">
                <a:solidFill>
                  <a:srgbClr val="00345D"/>
                </a:solidFill>
                <a:latin typeface="Arial"/>
                <a:cs typeface="Arial"/>
              </a:rPr>
              <a:t>Charity Challenge: Most Charitable Team</a:t>
            </a:r>
          </a:p>
          <a:p>
            <a:pPr lvl="1"/>
            <a:r>
              <a:rPr lang="en-US" sz="1800">
                <a:solidFill>
                  <a:srgbClr val="00345D"/>
                </a:solidFill>
                <a:latin typeface="Arial"/>
                <a:cs typeface="Arial"/>
              </a:rPr>
              <a:t>Charity Challenge: Most Engaged Team</a:t>
            </a:r>
          </a:p>
          <a:p>
            <a:pPr lvl="1"/>
            <a:r>
              <a:rPr lang="en-US" sz="1800">
                <a:solidFill>
                  <a:srgbClr val="00345D"/>
                </a:solidFill>
                <a:latin typeface="Arial"/>
                <a:cs typeface="Arial"/>
              </a:rPr>
              <a:t>T-shirt Contest winner(s)</a:t>
            </a:r>
            <a:endParaRPr lang="en-US" sz="1800">
              <a:solidFill>
                <a:srgbClr val="00345D"/>
              </a:solidFill>
            </a:endParaRPr>
          </a:p>
          <a:p>
            <a:pPr lvl="1"/>
            <a:r>
              <a:rPr lang="en-US" sz="1800">
                <a:solidFill>
                  <a:srgbClr val="00345D"/>
                </a:solidFill>
                <a:latin typeface="Arial"/>
                <a:cs typeface="Arial"/>
              </a:rPr>
              <a:t>Most Spirited Tailgate</a:t>
            </a:r>
          </a:p>
          <a:p>
            <a:pPr lvl="1"/>
            <a:r>
              <a:rPr lang="en-US" sz="1800">
                <a:solidFill>
                  <a:srgbClr val="00345D"/>
                </a:solidFill>
                <a:latin typeface="Arial"/>
                <a:cs typeface="Arial"/>
              </a:rPr>
              <a:t>Division Champions: I, II, III, IV</a:t>
            </a:r>
          </a:p>
          <a:p>
            <a:pPr lvl="1" indent="-285750"/>
            <a:endParaRPr lang="en-US" sz="2100">
              <a:solidFill>
                <a:srgbClr val="00345D"/>
              </a:solidFill>
              <a:latin typeface="Arial"/>
              <a:cs typeface="Arial"/>
            </a:endParaRPr>
          </a:p>
          <a:p>
            <a:pPr lvl="1" indent="-285750"/>
            <a:endParaRPr lang="en-US" sz="1600">
              <a:solidFill>
                <a:srgbClr val="00345D"/>
              </a:solidFill>
              <a:latin typeface="Arial"/>
              <a:cs typeface="Arial"/>
            </a:endParaRPr>
          </a:p>
          <a:p>
            <a:pPr marL="457200" lvl="1" indent="0">
              <a:buNone/>
            </a:pPr>
            <a:endParaRPr lang="en-US" sz="1600">
              <a:solidFill>
                <a:srgbClr val="00345D"/>
              </a:solidFill>
              <a:latin typeface="Arial"/>
              <a:cs typeface="Arial"/>
            </a:endParaRPr>
          </a:p>
        </p:txBody>
      </p:sp>
      <p:sp>
        <p:nvSpPr>
          <p:cNvPr id="3" name="Rectangle 2">
            <a:extLst>
              <a:ext uri="{FF2B5EF4-FFF2-40B4-BE49-F238E27FC236}">
                <a16:creationId xmlns:a16="http://schemas.microsoft.com/office/drawing/2014/main" id="{7695E2A2-6B47-C414-B114-12CF21FBA07F}"/>
              </a:ext>
            </a:extLst>
          </p:cNvPr>
          <p:cNvSpPr/>
          <p:nvPr/>
        </p:nvSpPr>
        <p:spPr>
          <a:xfrm>
            <a:off x="0" y="-39758"/>
            <a:ext cx="12193057" cy="1232959"/>
          </a:xfrm>
          <a:prstGeom prst="rect">
            <a:avLst/>
          </a:prstGeom>
          <a:solidFill>
            <a:srgbClr val="1D78BE"/>
          </a:solidFill>
          <a:ln>
            <a:solidFill>
              <a:srgbClr val="1D78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qr code with a logo&#10;&#10;Description automatically generated">
            <a:extLst>
              <a:ext uri="{FF2B5EF4-FFF2-40B4-BE49-F238E27FC236}">
                <a16:creationId xmlns:a16="http://schemas.microsoft.com/office/drawing/2014/main" id="{12A11288-37D3-DED2-DEEE-96972D410CBF}"/>
              </a:ext>
            </a:extLst>
          </p:cNvPr>
          <p:cNvPicPr>
            <a:picLocks noChangeAspect="1"/>
          </p:cNvPicPr>
          <p:nvPr/>
        </p:nvPicPr>
        <p:blipFill>
          <a:blip r:embed="rId2"/>
          <a:stretch>
            <a:fillRect/>
          </a:stretch>
        </p:blipFill>
        <p:spPr>
          <a:xfrm flipH="1">
            <a:off x="11078818" y="89453"/>
            <a:ext cx="1046921" cy="1046922"/>
          </a:xfrm>
          <a:prstGeom prst="rect">
            <a:avLst/>
          </a:prstGeom>
        </p:spPr>
      </p:pic>
      <p:sp>
        <p:nvSpPr>
          <p:cNvPr id="8" name="Title 1">
            <a:extLst>
              <a:ext uri="{FF2B5EF4-FFF2-40B4-BE49-F238E27FC236}">
                <a16:creationId xmlns:a16="http://schemas.microsoft.com/office/drawing/2014/main" id="{282C121B-EB83-4497-981C-B83D800D54A0}"/>
              </a:ext>
            </a:extLst>
          </p:cNvPr>
          <p:cNvSpPr>
            <a:spLocks noGrp="1"/>
          </p:cNvSpPr>
          <p:nvPr/>
        </p:nvSpPr>
        <p:spPr>
          <a:xfrm>
            <a:off x="376296" y="598948"/>
            <a:ext cx="9902136" cy="52609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b="1" kern="1200">
                <a:solidFill>
                  <a:schemeClr val="bg1"/>
                </a:solidFill>
                <a:latin typeface="Arial" panose="020B0604020202020204" pitchFamily="34" charset="0"/>
                <a:ea typeface="+mj-ea"/>
                <a:cs typeface="Arial" panose="020B0604020202020204" pitchFamily="34" charset="0"/>
              </a:defRPr>
            </a:lvl1pPr>
          </a:lstStyle>
          <a:p>
            <a:pPr algn="l"/>
            <a:r>
              <a:rPr lang="en-US" sz="4200">
                <a:latin typeface="Arial"/>
                <a:cs typeface="Arial"/>
              </a:rPr>
              <a:t>Closing Ceremonies &amp; Happy Hour</a:t>
            </a:r>
            <a:endParaRPr lang="en-US"/>
          </a:p>
        </p:txBody>
      </p:sp>
      <p:pic>
        <p:nvPicPr>
          <p:cNvPr id="5" name="Picture 4" descr="A group of people posing for a photo&#10;&#10;AI-generated content may be incorrect.">
            <a:extLst>
              <a:ext uri="{FF2B5EF4-FFF2-40B4-BE49-F238E27FC236}">
                <a16:creationId xmlns:a16="http://schemas.microsoft.com/office/drawing/2014/main" id="{68EF8DFE-5C60-FE01-6515-34FBAAB7F99B}"/>
              </a:ext>
            </a:extLst>
          </p:cNvPr>
          <p:cNvPicPr>
            <a:picLocks noChangeAspect="1"/>
          </p:cNvPicPr>
          <p:nvPr/>
        </p:nvPicPr>
        <p:blipFill>
          <a:blip r:embed="rId3"/>
          <a:stretch>
            <a:fillRect/>
          </a:stretch>
        </p:blipFill>
        <p:spPr>
          <a:xfrm>
            <a:off x="6779053" y="2339029"/>
            <a:ext cx="4587756" cy="305850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627722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D2F08-23FC-3371-3584-81C2640F82EF}"/>
            </a:ext>
          </a:extLst>
        </p:cNvPr>
        <p:cNvGrpSpPr/>
        <p:nvPr/>
      </p:nvGrpSpPr>
      <p:grpSpPr>
        <a:xfrm>
          <a:off x="0" y="0"/>
          <a:ext cx="0" cy="0"/>
          <a:chOff x="0" y="0"/>
          <a:chExt cx="0" cy="0"/>
        </a:xfrm>
      </p:grpSpPr>
      <p:sp>
        <p:nvSpPr>
          <p:cNvPr id="96" name="Content Placeholder 2">
            <a:extLst>
              <a:ext uri="{FF2B5EF4-FFF2-40B4-BE49-F238E27FC236}">
                <a16:creationId xmlns:a16="http://schemas.microsoft.com/office/drawing/2014/main" id="{F2B260BF-B73D-6FD9-8FDC-96C79F4DF047}"/>
              </a:ext>
            </a:extLst>
          </p:cNvPr>
          <p:cNvSpPr>
            <a:spLocks noGrp="1"/>
          </p:cNvSpPr>
          <p:nvPr/>
        </p:nvSpPr>
        <p:spPr>
          <a:xfrm>
            <a:off x="265852" y="1554561"/>
            <a:ext cx="5356013" cy="495542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Zilla Slab"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Courier New" panose="02070309020205020404" pitchFamily="49" charset="0"/>
              <a:buChar char="o"/>
              <a:defRPr sz="2400" kern="1200">
                <a:solidFill>
                  <a:schemeClr val="tx1"/>
                </a:solidFill>
                <a:latin typeface="Arial" panose="020B0604020202020204" pitchFamily="34" charset="0"/>
                <a:ea typeface="Zilla Slab" pitchFamily="2" charset="0"/>
                <a:cs typeface="Arial" panose="020B0604020202020204" pitchFamily="34" charset="0"/>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Arial" panose="020B0604020202020204" pitchFamily="34" charset="0"/>
                <a:ea typeface="Zilla Slab" pitchFamily="2" charset="0"/>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4pPr>
            <a:lvl5pPr marL="20574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Arial" panose="02070309020205020404" pitchFamily="49" charset="0"/>
            </a:pPr>
            <a:r>
              <a:rPr lang="en-US" sz="2000">
                <a:solidFill>
                  <a:srgbClr val="00345D"/>
                </a:solidFill>
                <a:latin typeface="Arial"/>
                <a:cs typeface="Arial"/>
              </a:rPr>
              <a:t>5 points per volunteer for one shift</a:t>
            </a:r>
          </a:p>
          <a:p>
            <a:pPr>
              <a:buFont typeface="Arial" panose="02070309020205020404" pitchFamily="49" charset="0"/>
            </a:pPr>
            <a:r>
              <a:rPr lang="en-US" sz="2000">
                <a:solidFill>
                  <a:srgbClr val="00345D"/>
                </a:solidFill>
                <a:latin typeface="Arial"/>
                <a:cs typeface="Arial"/>
              </a:rPr>
              <a:t>Max 100 points per team</a:t>
            </a:r>
          </a:p>
          <a:p>
            <a:pPr>
              <a:buFont typeface="Arial" panose="02070309020205020404" pitchFamily="49" charset="0"/>
            </a:pPr>
            <a:r>
              <a:rPr lang="en-US" sz="2000">
                <a:solidFill>
                  <a:srgbClr val="00345D"/>
                </a:solidFill>
                <a:latin typeface="Arial"/>
                <a:cs typeface="Arial"/>
              </a:rPr>
              <a:t>Volunteers can still participate in drop-in events &amp; team building activities</a:t>
            </a:r>
          </a:p>
          <a:p>
            <a:pPr>
              <a:buFont typeface="Arial" panose="02070309020205020404" pitchFamily="49" charset="0"/>
            </a:pPr>
            <a:r>
              <a:rPr lang="en-US" sz="2000">
                <a:solidFill>
                  <a:srgbClr val="00345D"/>
                </a:solidFill>
                <a:latin typeface="Arial"/>
                <a:cs typeface="Arial"/>
              </a:rPr>
              <a:t>Area of highest need</a:t>
            </a:r>
          </a:p>
          <a:p>
            <a:pPr lvl="1"/>
            <a:r>
              <a:rPr lang="en-US" sz="1600">
                <a:solidFill>
                  <a:srgbClr val="00345D"/>
                </a:solidFill>
                <a:latin typeface="Arial"/>
                <a:cs typeface="Arial"/>
              </a:rPr>
              <a:t>Pre-Event Setup: Thursday, Sept 10, 10:00 am – 2:00 pm</a:t>
            </a:r>
          </a:p>
          <a:p>
            <a:pPr lvl="1"/>
            <a:r>
              <a:rPr lang="en-US" sz="1600">
                <a:solidFill>
                  <a:srgbClr val="00345D"/>
                </a:solidFill>
                <a:latin typeface="Arial"/>
                <a:cs typeface="Arial"/>
              </a:rPr>
              <a:t>Event Setup: Friday, Sept 11, 7:00 am – 9:00 am</a:t>
            </a:r>
          </a:p>
          <a:p>
            <a:pPr lvl="2">
              <a:buFont typeface="Wingdings" panose="02070309020205020404" pitchFamily="49" charset="0"/>
              <a:buChar char="§"/>
            </a:pPr>
            <a:r>
              <a:rPr lang="en-US" sz="1200">
                <a:solidFill>
                  <a:srgbClr val="00345D"/>
                </a:solidFill>
                <a:latin typeface="Arial"/>
                <a:cs typeface="Arial"/>
              </a:rPr>
              <a:t>Cannot do 5k, 1-mile Walk</a:t>
            </a:r>
          </a:p>
          <a:p>
            <a:pPr lvl="2">
              <a:buFont typeface="Wingdings" panose="02070309020205020404" pitchFamily="49" charset="0"/>
              <a:buChar char="§"/>
            </a:pPr>
            <a:r>
              <a:rPr lang="en-US" sz="1200">
                <a:solidFill>
                  <a:srgbClr val="00345D"/>
                </a:solidFill>
                <a:latin typeface="Arial"/>
                <a:cs typeface="Arial"/>
              </a:rPr>
              <a:t>Can do drop-in events, Dodgeball, Tug-of-War</a:t>
            </a:r>
          </a:p>
          <a:p>
            <a:pPr lvl="1"/>
            <a:r>
              <a:rPr lang="en-US" sz="1600">
                <a:solidFill>
                  <a:srgbClr val="00345D"/>
                </a:solidFill>
                <a:latin typeface="Arial"/>
                <a:cs typeface="Arial"/>
              </a:rPr>
              <a:t>Sports Rotations "2": 11:00 am – 2:30 pm</a:t>
            </a:r>
          </a:p>
          <a:p>
            <a:pPr lvl="2">
              <a:buFont typeface="Wingdings" panose="02070309020205020404" pitchFamily="49" charset="0"/>
              <a:buChar char="§"/>
            </a:pPr>
            <a:r>
              <a:rPr lang="en-US" sz="1200">
                <a:solidFill>
                  <a:srgbClr val="00345D"/>
                </a:solidFill>
                <a:latin typeface="Arial"/>
                <a:cs typeface="Arial"/>
              </a:rPr>
              <a:t>Can do 5k, 1-mile Walk, and drop-in events</a:t>
            </a:r>
          </a:p>
          <a:p>
            <a:pPr lvl="2">
              <a:buFont typeface="Wingdings" panose="02070309020205020404" pitchFamily="49" charset="0"/>
              <a:buChar char="§"/>
            </a:pPr>
            <a:r>
              <a:rPr lang="en-US" sz="1200">
                <a:solidFill>
                  <a:srgbClr val="00345D"/>
                </a:solidFill>
                <a:latin typeface="Arial"/>
                <a:cs typeface="Arial"/>
              </a:rPr>
              <a:t>Cannot do Dodgeball, Tug-of-War</a:t>
            </a:r>
          </a:p>
          <a:p>
            <a:pPr>
              <a:buFont typeface="Arial" panose="02070309020205020404" pitchFamily="49" charset="0"/>
              <a:buChar char="•"/>
            </a:pPr>
            <a:r>
              <a:rPr lang="en-US" sz="2000">
                <a:solidFill>
                  <a:srgbClr val="00345D"/>
                </a:solidFill>
                <a:latin typeface="Arial"/>
                <a:cs typeface="Arial"/>
                <a:hlinkClick r:id="rId3"/>
              </a:rPr>
              <a:t>Volunteer Shift Sign-ups</a:t>
            </a:r>
            <a:endParaRPr lang="en-US" sz="2000">
              <a:solidFill>
                <a:srgbClr val="00345D"/>
              </a:solidFill>
              <a:latin typeface="Arial"/>
              <a:cs typeface="Arial"/>
            </a:endParaRPr>
          </a:p>
          <a:p>
            <a:pPr marL="457200" lvl="1" indent="0">
              <a:buNone/>
            </a:pPr>
            <a:endParaRPr lang="en-US" sz="1600">
              <a:solidFill>
                <a:srgbClr val="00345D"/>
              </a:solidFill>
              <a:latin typeface="Arial"/>
              <a:cs typeface="Arial"/>
            </a:endParaRPr>
          </a:p>
        </p:txBody>
      </p:sp>
      <p:sp>
        <p:nvSpPr>
          <p:cNvPr id="3" name="Rectangle 2">
            <a:extLst>
              <a:ext uri="{FF2B5EF4-FFF2-40B4-BE49-F238E27FC236}">
                <a16:creationId xmlns:a16="http://schemas.microsoft.com/office/drawing/2014/main" id="{7D50BC78-EB3F-14D6-3EDA-79A07AAD7E67}"/>
              </a:ext>
            </a:extLst>
          </p:cNvPr>
          <p:cNvSpPr/>
          <p:nvPr/>
        </p:nvSpPr>
        <p:spPr>
          <a:xfrm>
            <a:off x="0" y="-39758"/>
            <a:ext cx="12193057" cy="1232959"/>
          </a:xfrm>
          <a:prstGeom prst="rect">
            <a:avLst/>
          </a:prstGeom>
          <a:solidFill>
            <a:srgbClr val="1D78BE"/>
          </a:solidFill>
          <a:ln>
            <a:solidFill>
              <a:srgbClr val="1D78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qr code with a logo&#10;&#10;Description automatically generated">
            <a:extLst>
              <a:ext uri="{FF2B5EF4-FFF2-40B4-BE49-F238E27FC236}">
                <a16:creationId xmlns:a16="http://schemas.microsoft.com/office/drawing/2014/main" id="{07A9C601-D7A7-E7E2-905D-CAA8137EC9B8}"/>
              </a:ext>
            </a:extLst>
          </p:cNvPr>
          <p:cNvPicPr>
            <a:picLocks noChangeAspect="1"/>
          </p:cNvPicPr>
          <p:nvPr/>
        </p:nvPicPr>
        <p:blipFill>
          <a:blip r:embed="rId4"/>
          <a:stretch>
            <a:fillRect/>
          </a:stretch>
        </p:blipFill>
        <p:spPr>
          <a:xfrm flipH="1">
            <a:off x="11078818" y="89453"/>
            <a:ext cx="1046921" cy="1046922"/>
          </a:xfrm>
          <a:prstGeom prst="rect">
            <a:avLst/>
          </a:prstGeom>
        </p:spPr>
      </p:pic>
      <p:sp>
        <p:nvSpPr>
          <p:cNvPr id="8" name="Title 1">
            <a:extLst>
              <a:ext uri="{FF2B5EF4-FFF2-40B4-BE49-F238E27FC236}">
                <a16:creationId xmlns:a16="http://schemas.microsoft.com/office/drawing/2014/main" id="{799F0BAD-8583-2726-B3B1-649C305E7889}"/>
              </a:ext>
            </a:extLst>
          </p:cNvPr>
          <p:cNvSpPr>
            <a:spLocks noGrp="1"/>
          </p:cNvSpPr>
          <p:nvPr/>
        </p:nvSpPr>
        <p:spPr>
          <a:xfrm>
            <a:off x="376296" y="598948"/>
            <a:ext cx="9902136" cy="52609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b="1" kern="1200">
                <a:solidFill>
                  <a:schemeClr val="bg1"/>
                </a:solidFill>
                <a:latin typeface="Arial" panose="020B0604020202020204" pitchFamily="34" charset="0"/>
                <a:ea typeface="+mj-ea"/>
                <a:cs typeface="Arial" panose="020B0604020202020204" pitchFamily="34" charset="0"/>
              </a:defRPr>
            </a:lvl1pPr>
          </a:lstStyle>
          <a:p>
            <a:pPr algn="l"/>
            <a:r>
              <a:rPr lang="en-US" sz="4200">
                <a:latin typeface="Arial"/>
                <a:cs typeface="Arial"/>
              </a:rPr>
              <a:t>Volunteer For Points</a:t>
            </a:r>
            <a:endParaRPr lang="en-US"/>
          </a:p>
        </p:txBody>
      </p:sp>
      <p:pic>
        <p:nvPicPr>
          <p:cNvPr id="5" name="Picture 4" descr="A screenshot of a website&#10;&#10;AI-generated content may be incorrect.">
            <a:extLst>
              <a:ext uri="{FF2B5EF4-FFF2-40B4-BE49-F238E27FC236}">
                <a16:creationId xmlns:a16="http://schemas.microsoft.com/office/drawing/2014/main" id="{BE749415-8E4C-2518-121F-DB97841C7547}"/>
              </a:ext>
            </a:extLst>
          </p:cNvPr>
          <p:cNvPicPr>
            <a:picLocks noChangeAspect="1"/>
          </p:cNvPicPr>
          <p:nvPr/>
        </p:nvPicPr>
        <p:blipFill>
          <a:blip r:embed="rId5"/>
          <a:stretch>
            <a:fillRect/>
          </a:stretch>
        </p:blipFill>
        <p:spPr>
          <a:xfrm>
            <a:off x="5619955" y="2172934"/>
            <a:ext cx="5746854" cy="282187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0835125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D6C796-65F8-3B7C-6869-714181C44EB8}"/>
            </a:ext>
          </a:extLst>
        </p:cNvPr>
        <p:cNvGrpSpPr/>
        <p:nvPr/>
      </p:nvGrpSpPr>
      <p:grpSpPr>
        <a:xfrm>
          <a:off x="0" y="0"/>
          <a:ext cx="0" cy="0"/>
          <a:chOff x="0" y="0"/>
          <a:chExt cx="0" cy="0"/>
        </a:xfrm>
      </p:grpSpPr>
      <p:sp>
        <p:nvSpPr>
          <p:cNvPr id="96" name="Content Placeholder 2">
            <a:extLst>
              <a:ext uri="{FF2B5EF4-FFF2-40B4-BE49-F238E27FC236}">
                <a16:creationId xmlns:a16="http://schemas.microsoft.com/office/drawing/2014/main" id="{9000A97F-9F8F-FD5F-70D6-2FE3CF90EA93}"/>
              </a:ext>
            </a:extLst>
          </p:cNvPr>
          <p:cNvSpPr>
            <a:spLocks noGrp="1"/>
          </p:cNvSpPr>
          <p:nvPr/>
        </p:nvSpPr>
        <p:spPr>
          <a:xfrm>
            <a:off x="373313" y="1887265"/>
            <a:ext cx="5595695" cy="4332949"/>
          </a:xfrm>
          <a:prstGeom prst="rect">
            <a:avLst/>
          </a:prstGeom>
        </p:spPr>
        <p:txBody>
          <a:bodyPr vert="horz" lIns="91440" tIns="45720" rIns="91440" bIns="45720" rtlCol="0" anchor="t">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Zilla Slab"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Courier New" panose="02070309020205020404" pitchFamily="49" charset="0"/>
              <a:buChar char="o"/>
              <a:defRPr sz="2400" kern="1200">
                <a:solidFill>
                  <a:schemeClr val="tx1"/>
                </a:solidFill>
                <a:latin typeface="Arial" panose="020B0604020202020204" pitchFamily="34" charset="0"/>
                <a:ea typeface="Zilla Slab" pitchFamily="2" charset="0"/>
                <a:cs typeface="Arial" panose="020B0604020202020204" pitchFamily="34" charset="0"/>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Arial" panose="020B0604020202020204" pitchFamily="34" charset="0"/>
                <a:ea typeface="Zilla Slab" pitchFamily="2" charset="0"/>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4pPr>
            <a:lvl5pPr marL="20574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solidFill>
                  <a:srgbClr val="00345D"/>
                </a:solidFill>
                <a:latin typeface="Arial"/>
                <a:cs typeface="Arial"/>
              </a:rPr>
              <a:t>Categories</a:t>
            </a:r>
            <a:endParaRPr lang="en-US" sz="2000">
              <a:solidFill>
                <a:srgbClr val="000000"/>
              </a:solidFill>
              <a:latin typeface="Arial"/>
              <a:cs typeface="Arial"/>
            </a:endParaRPr>
          </a:p>
          <a:p>
            <a:pPr lvl="1">
              <a:lnSpc>
                <a:spcPct val="100000"/>
              </a:lnSpc>
            </a:pPr>
            <a:r>
              <a:rPr lang="en-US" sz="1600">
                <a:solidFill>
                  <a:srgbClr val="00345D"/>
                </a:solidFill>
                <a:latin typeface="Arial"/>
                <a:cs typeface="Arial"/>
              </a:rPr>
              <a:t>Most Creative</a:t>
            </a:r>
            <a:endParaRPr lang="en-US" sz="1600">
              <a:solidFill>
                <a:srgbClr val="000000"/>
              </a:solidFill>
            </a:endParaRPr>
          </a:p>
          <a:p>
            <a:pPr lvl="1">
              <a:lnSpc>
                <a:spcPct val="100000"/>
              </a:lnSpc>
            </a:pPr>
            <a:r>
              <a:rPr lang="en-US" sz="1600">
                <a:solidFill>
                  <a:srgbClr val="00345D"/>
                </a:solidFill>
                <a:latin typeface="Arial"/>
                <a:cs typeface="Arial"/>
              </a:rPr>
              <a:t>Best Design</a:t>
            </a:r>
          </a:p>
          <a:p>
            <a:pPr lvl="1">
              <a:lnSpc>
                <a:spcPct val="100000"/>
              </a:lnSpc>
            </a:pPr>
            <a:r>
              <a:rPr lang="en-US" sz="1600">
                <a:solidFill>
                  <a:srgbClr val="00345D"/>
                </a:solidFill>
                <a:latin typeface="Arial"/>
                <a:cs typeface="Arial"/>
              </a:rPr>
              <a:t>Best Humor</a:t>
            </a:r>
          </a:p>
          <a:p>
            <a:pPr>
              <a:lnSpc>
                <a:spcPct val="100000"/>
              </a:lnSpc>
              <a:buFont typeface="Arial" panose="02070309020205020404" pitchFamily="49" charset="0"/>
              <a:buChar char="•"/>
            </a:pPr>
            <a:r>
              <a:rPr lang="en-US" sz="2000">
                <a:solidFill>
                  <a:srgbClr val="00345D"/>
                </a:solidFill>
                <a:latin typeface="Arial"/>
                <a:cs typeface="Arial"/>
              </a:rPr>
              <a:t>Criteria</a:t>
            </a:r>
          </a:p>
          <a:p>
            <a:pPr lvl="1">
              <a:lnSpc>
                <a:spcPct val="100000"/>
              </a:lnSpc>
            </a:pPr>
            <a:r>
              <a:rPr lang="en-US" sz="1600">
                <a:solidFill>
                  <a:srgbClr val="00345D"/>
                </a:solidFill>
                <a:latin typeface="Arial"/>
                <a:cs typeface="Arial"/>
              </a:rPr>
              <a:t>Includes your company logo or branding</a:t>
            </a:r>
          </a:p>
          <a:p>
            <a:pPr lvl="1">
              <a:lnSpc>
                <a:spcPct val="100000"/>
              </a:lnSpc>
            </a:pPr>
            <a:r>
              <a:rPr lang="en-US" sz="1600">
                <a:solidFill>
                  <a:srgbClr val="00345D"/>
                </a:solidFill>
                <a:latin typeface="Arial"/>
                <a:cs typeface="Arial"/>
              </a:rPr>
              <a:t>Includes the </a:t>
            </a:r>
            <a:r>
              <a:rPr lang="en-US" sz="1600" dirty="0">
                <a:solidFill>
                  <a:srgbClr val="00345D"/>
                </a:solidFill>
                <a:latin typeface="Arial"/>
                <a:cs typeface="Arial"/>
                <a:hlinkClick r:id="rId3"/>
              </a:rPr>
              <a:t>Community Cup Logo</a:t>
            </a:r>
            <a:endParaRPr lang="en-US" sz="1600" dirty="0">
              <a:solidFill>
                <a:srgbClr val="00345D"/>
              </a:solidFill>
              <a:latin typeface="Arial"/>
              <a:cs typeface="Arial"/>
            </a:endParaRPr>
          </a:p>
          <a:p>
            <a:pPr lvl="1">
              <a:lnSpc>
                <a:spcPct val="100000"/>
              </a:lnSpc>
            </a:pPr>
            <a:r>
              <a:rPr lang="en-US" sz="1600">
                <a:solidFill>
                  <a:srgbClr val="00345D"/>
                </a:solidFill>
                <a:latin typeface="Arial"/>
                <a:cs typeface="Arial"/>
              </a:rPr>
              <a:t>Only one entry per team</a:t>
            </a:r>
          </a:p>
          <a:p>
            <a:pPr>
              <a:lnSpc>
                <a:spcPct val="100000"/>
              </a:lnSpc>
              <a:buFont typeface="Arial" panose="02070309020205020404" pitchFamily="49" charset="0"/>
              <a:buChar char="•"/>
            </a:pPr>
            <a:r>
              <a:rPr lang="en-US" sz="2000">
                <a:solidFill>
                  <a:srgbClr val="00345D"/>
                </a:solidFill>
                <a:latin typeface="Arial"/>
                <a:cs typeface="Arial"/>
              </a:rPr>
              <a:t>How to Submit</a:t>
            </a:r>
          </a:p>
          <a:p>
            <a:pPr lvl="1">
              <a:lnSpc>
                <a:spcPct val="100000"/>
              </a:lnSpc>
            </a:pPr>
            <a:r>
              <a:rPr lang="en-US" sz="1600">
                <a:solidFill>
                  <a:srgbClr val="00345D"/>
                </a:solidFill>
                <a:latin typeface="Arial"/>
                <a:cs typeface="Arial"/>
              </a:rPr>
              <a:t>To enter the T-Shirt Contest, you must mail in or drop off a physical shirt with your design at the GCSC office (155 W. Nationwide Blvd. STE 125)</a:t>
            </a:r>
          </a:p>
          <a:p>
            <a:pPr>
              <a:lnSpc>
                <a:spcPct val="100000"/>
              </a:lnSpc>
              <a:buFont typeface="Arial" panose="02070309020205020404" pitchFamily="49" charset="0"/>
              <a:buChar char="•"/>
            </a:pPr>
            <a:r>
              <a:rPr lang="en-US" sz="2000">
                <a:solidFill>
                  <a:srgbClr val="00345D"/>
                </a:solidFill>
                <a:latin typeface="Arial"/>
                <a:cs typeface="Arial"/>
              </a:rPr>
              <a:t>Deadline</a:t>
            </a:r>
          </a:p>
          <a:p>
            <a:pPr lvl="1">
              <a:lnSpc>
                <a:spcPct val="100000"/>
              </a:lnSpc>
            </a:pPr>
            <a:r>
              <a:rPr lang="en-US" sz="1600" b="1">
                <a:solidFill>
                  <a:srgbClr val="00345D"/>
                </a:solidFill>
                <a:latin typeface="Arial"/>
                <a:cs typeface="Arial"/>
              </a:rPr>
              <a:t>Tuesday, September 8 at 4 p.m.</a:t>
            </a:r>
          </a:p>
          <a:p>
            <a:pPr lvl="1">
              <a:lnSpc>
                <a:spcPct val="100000"/>
              </a:lnSpc>
            </a:pPr>
            <a:r>
              <a:rPr lang="en-US" sz="1600">
                <a:solidFill>
                  <a:srgbClr val="00345D"/>
                </a:solidFill>
                <a:latin typeface="Arial"/>
                <a:cs typeface="Arial"/>
              </a:rPr>
              <a:t>Cup Day entries will not be accepted</a:t>
            </a:r>
          </a:p>
          <a:p>
            <a:pPr lvl="1">
              <a:lnSpc>
                <a:spcPct val="100000"/>
              </a:lnSpc>
            </a:pPr>
            <a:r>
              <a:rPr lang="en-US" sz="1600">
                <a:solidFill>
                  <a:srgbClr val="00345D"/>
                </a:solidFill>
                <a:latin typeface="Arial"/>
                <a:cs typeface="Arial"/>
              </a:rPr>
              <a:t>Details on website </a:t>
            </a:r>
            <a:r>
              <a:rPr lang="en-US" sz="1600" dirty="0">
                <a:solidFill>
                  <a:srgbClr val="00345D"/>
                </a:solidFill>
                <a:latin typeface="Arial"/>
                <a:cs typeface="Arial"/>
                <a:hlinkClick r:id="rId4"/>
              </a:rPr>
              <a:t>here</a:t>
            </a:r>
            <a:endParaRPr lang="en-US" sz="1600" dirty="0">
              <a:solidFill>
                <a:srgbClr val="00345D"/>
              </a:solidFill>
              <a:latin typeface="Arial"/>
              <a:cs typeface="Arial"/>
            </a:endParaRPr>
          </a:p>
          <a:p>
            <a:pPr lvl="1">
              <a:lnSpc>
                <a:spcPct val="100000"/>
              </a:lnSpc>
              <a:buFont typeface="Courier New" panose="02070309020205020404" pitchFamily="49" charset="0"/>
              <a:buChar char="o"/>
            </a:pPr>
            <a:endParaRPr lang="en-US" sz="1600" dirty="0">
              <a:solidFill>
                <a:srgbClr val="00345D"/>
              </a:solidFill>
              <a:latin typeface="Arial"/>
              <a:cs typeface="Arial"/>
            </a:endParaRPr>
          </a:p>
          <a:p>
            <a:pPr marL="800100" lvl="1" indent="-342900">
              <a:lnSpc>
                <a:spcPct val="100000"/>
              </a:lnSpc>
              <a:buFont typeface="Courier New" panose="020B0604020202020204" pitchFamily="34" charset="0"/>
              <a:buChar char="o"/>
            </a:pPr>
            <a:endParaRPr lang="en-US" sz="1600">
              <a:solidFill>
                <a:srgbClr val="00345D"/>
              </a:solidFill>
              <a:latin typeface="Arial"/>
              <a:cs typeface="Arial"/>
            </a:endParaRPr>
          </a:p>
        </p:txBody>
      </p:sp>
      <p:sp>
        <p:nvSpPr>
          <p:cNvPr id="3" name="Rectangle 2">
            <a:extLst>
              <a:ext uri="{FF2B5EF4-FFF2-40B4-BE49-F238E27FC236}">
                <a16:creationId xmlns:a16="http://schemas.microsoft.com/office/drawing/2014/main" id="{3277E3CF-A9C0-4953-8D98-704DE8810880}"/>
              </a:ext>
            </a:extLst>
          </p:cNvPr>
          <p:cNvSpPr/>
          <p:nvPr/>
        </p:nvSpPr>
        <p:spPr>
          <a:xfrm>
            <a:off x="0" y="-39758"/>
            <a:ext cx="12193057" cy="1232959"/>
          </a:xfrm>
          <a:prstGeom prst="rect">
            <a:avLst/>
          </a:prstGeom>
          <a:solidFill>
            <a:srgbClr val="1D78BE"/>
          </a:solidFill>
          <a:ln>
            <a:solidFill>
              <a:srgbClr val="1D78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qr code with a logo&#10;&#10;Description automatically generated">
            <a:extLst>
              <a:ext uri="{FF2B5EF4-FFF2-40B4-BE49-F238E27FC236}">
                <a16:creationId xmlns:a16="http://schemas.microsoft.com/office/drawing/2014/main" id="{7FF738E5-D31F-D4A9-E0B0-E0569EEF3C54}"/>
              </a:ext>
            </a:extLst>
          </p:cNvPr>
          <p:cNvPicPr>
            <a:picLocks noChangeAspect="1"/>
          </p:cNvPicPr>
          <p:nvPr/>
        </p:nvPicPr>
        <p:blipFill>
          <a:blip r:embed="rId5"/>
          <a:stretch>
            <a:fillRect/>
          </a:stretch>
        </p:blipFill>
        <p:spPr>
          <a:xfrm flipH="1">
            <a:off x="11078818" y="89453"/>
            <a:ext cx="1046921" cy="1046922"/>
          </a:xfrm>
          <a:prstGeom prst="rect">
            <a:avLst/>
          </a:prstGeom>
        </p:spPr>
      </p:pic>
      <p:sp>
        <p:nvSpPr>
          <p:cNvPr id="8" name="Title 1">
            <a:extLst>
              <a:ext uri="{FF2B5EF4-FFF2-40B4-BE49-F238E27FC236}">
                <a16:creationId xmlns:a16="http://schemas.microsoft.com/office/drawing/2014/main" id="{BD37409B-D348-5F45-9111-629889754411}"/>
              </a:ext>
            </a:extLst>
          </p:cNvPr>
          <p:cNvSpPr>
            <a:spLocks noGrp="1"/>
          </p:cNvSpPr>
          <p:nvPr/>
        </p:nvSpPr>
        <p:spPr>
          <a:xfrm>
            <a:off x="376296" y="576202"/>
            <a:ext cx="8264407" cy="56021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b="1" kern="1200">
                <a:solidFill>
                  <a:schemeClr val="bg1"/>
                </a:solidFill>
                <a:latin typeface="Arial" panose="020B0604020202020204" pitchFamily="34" charset="0"/>
                <a:ea typeface="+mj-ea"/>
                <a:cs typeface="Arial" panose="020B0604020202020204" pitchFamily="34" charset="0"/>
              </a:defRPr>
            </a:lvl1pPr>
          </a:lstStyle>
          <a:p>
            <a:pPr algn="l"/>
            <a:r>
              <a:rPr lang="en-US" sz="4200">
                <a:solidFill>
                  <a:srgbClr val="FFFFFF"/>
                </a:solidFill>
                <a:latin typeface="Arial"/>
                <a:cs typeface="Arial"/>
              </a:rPr>
              <a:t>T-Shirt Contest for Points</a:t>
            </a:r>
            <a:endParaRPr lang="en-US"/>
          </a:p>
        </p:txBody>
      </p:sp>
      <p:pic>
        <p:nvPicPr>
          <p:cNvPr id="5" name="Picture 4" descr="A person wearing a blue shirt with a trophy on it&#10;&#10;AI-generated content may be incorrect.">
            <a:extLst>
              <a:ext uri="{FF2B5EF4-FFF2-40B4-BE49-F238E27FC236}">
                <a16:creationId xmlns:a16="http://schemas.microsoft.com/office/drawing/2014/main" id="{81604A5B-1A33-4876-A1F9-75B28340A94A}"/>
              </a:ext>
            </a:extLst>
          </p:cNvPr>
          <p:cNvPicPr>
            <a:picLocks noChangeAspect="1"/>
          </p:cNvPicPr>
          <p:nvPr/>
        </p:nvPicPr>
        <p:blipFill>
          <a:blip r:embed="rId6"/>
          <a:stretch>
            <a:fillRect/>
          </a:stretch>
        </p:blipFill>
        <p:spPr>
          <a:xfrm>
            <a:off x="6779053" y="2339029"/>
            <a:ext cx="4587758" cy="305850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109891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A53C65-79E7-14C6-752A-BAF030DFCF16}"/>
            </a:ext>
          </a:extLst>
        </p:cNvPr>
        <p:cNvGrpSpPr/>
        <p:nvPr/>
      </p:nvGrpSpPr>
      <p:grpSpPr>
        <a:xfrm>
          <a:off x="0" y="0"/>
          <a:ext cx="0" cy="0"/>
          <a:chOff x="0" y="0"/>
          <a:chExt cx="0" cy="0"/>
        </a:xfrm>
      </p:grpSpPr>
      <p:sp>
        <p:nvSpPr>
          <p:cNvPr id="96" name="Content Placeholder 2">
            <a:extLst>
              <a:ext uri="{FF2B5EF4-FFF2-40B4-BE49-F238E27FC236}">
                <a16:creationId xmlns:a16="http://schemas.microsoft.com/office/drawing/2014/main" id="{683BD90D-D598-F936-5ED2-2D5660B21E4F}"/>
              </a:ext>
            </a:extLst>
          </p:cNvPr>
          <p:cNvSpPr>
            <a:spLocks noGrp="1"/>
          </p:cNvSpPr>
          <p:nvPr/>
        </p:nvSpPr>
        <p:spPr>
          <a:xfrm>
            <a:off x="373313" y="1554561"/>
            <a:ext cx="5241526" cy="4955427"/>
          </a:xfrm>
          <a:prstGeom prst="rect">
            <a:avLst/>
          </a:prstGeom>
          <a:ln>
            <a:noFill/>
          </a:ln>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Zilla Slab"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Courier New" panose="02070309020205020404" pitchFamily="49" charset="0"/>
              <a:buChar char="o"/>
              <a:defRPr sz="2400" kern="1200">
                <a:solidFill>
                  <a:schemeClr val="tx1"/>
                </a:solidFill>
                <a:latin typeface="Arial" panose="020B0604020202020204" pitchFamily="34" charset="0"/>
                <a:ea typeface="Zilla Slab" pitchFamily="2" charset="0"/>
                <a:cs typeface="Arial" panose="020B0604020202020204" pitchFamily="34" charset="0"/>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Arial" panose="020B0604020202020204" pitchFamily="34" charset="0"/>
                <a:ea typeface="Zilla Slab" pitchFamily="2" charset="0"/>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4pPr>
            <a:lvl5pPr marL="20574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Arial" panose="02070309020205020404" pitchFamily="49" charset="0"/>
            </a:pPr>
            <a:r>
              <a:rPr lang="en-US" sz="2000">
                <a:solidFill>
                  <a:srgbClr val="00345D"/>
                </a:solidFill>
                <a:latin typeface="Arial"/>
                <a:cs typeface="Arial"/>
              </a:rPr>
              <a:t>Sponsors are present throughout all aspects of Community Cup and bring the event to life! </a:t>
            </a:r>
            <a:endParaRPr lang="en-US"/>
          </a:p>
          <a:p>
            <a:pPr>
              <a:buFont typeface="Arial" panose="02070309020205020404" pitchFamily="49" charset="0"/>
            </a:pPr>
            <a:r>
              <a:rPr lang="en-US" sz="2000">
                <a:solidFill>
                  <a:srgbClr val="00345D"/>
                </a:solidFill>
                <a:latin typeface="Arial"/>
                <a:cs typeface="Arial"/>
              </a:rPr>
              <a:t>We will be sharing a post Cup list of offers and discounts provided by our sponsors especially for you!  </a:t>
            </a:r>
          </a:p>
          <a:p>
            <a:pPr>
              <a:buFont typeface="Arial" panose="02070309020205020404" pitchFamily="49" charset="0"/>
              <a:buChar char="•"/>
            </a:pPr>
            <a:r>
              <a:rPr lang="en-US" sz="2000">
                <a:solidFill>
                  <a:srgbClr val="00345D"/>
                </a:solidFill>
                <a:latin typeface="Arial"/>
                <a:cs typeface="Arial"/>
              </a:rPr>
              <a:t>Many sponsors will be present in Home Court – be sure to stop by and visit or thank them for their support of this event! </a:t>
            </a:r>
          </a:p>
          <a:p>
            <a:pPr>
              <a:buFont typeface="Arial" panose="02070309020205020404" pitchFamily="49" charset="0"/>
              <a:buChar char="•"/>
            </a:pPr>
            <a:r>
              <a:rPr lang="en-US" sz="2000">
                <a:solidFill>
                  <a:srgbClr val="00345D"/>
                </a:solidFill>
                <a:latin typeface="Arial"/>
                <a:cs typeface="Arial"/>
              </a:rPr>
              <a:t>If your organization has any interest in sponsoring some part of Community Cup next year, please let us know! </a:t>
            </a:r>
          </a:p>
          <a:p>
            <a:pPr marL="457200" lvl="1" indent="0">
              <a:buNone/>
            </a:pPr>
            <a:endParaRPr lang="en-US" sz="1600">
              <a:solidFill>
                <a:srgbClr val="00345D"/>
              </a:solidFill>
              <a:latin typeface="Arial"/>
              <a:cs typeface="Arial"/>
            </a:endParaRPr>
          </a:p>
        </p:txBody>
      </p:sp>
      <p:sp>
        <p:nvSpPr>
          <p:cNvPr id="3" name="Rectangle 2">
            <a:extLst>
              <a:ext uri="{FF2B5EF4-FFF2-40B4-BE49-F238E27FC236}">
                <a16:creationId xmlns:a16="http://schemas.microsoft.com/office/drawing/2014/main" id="{E221176F-A101-AAA3-3903-DD91A2895AC1}"/>
              </a:ext>
            </a:extLst>
          </p:cNvPr>
          <p:cNvSpPr/>
          <p:nvPr/>
        </p:nvSpPr>
        <p:spPr>
          <a:xfrm>
            <a:off x="0" y="-39758"/>
            <a:ext cx="12193057" cy="1232959"/>
          </a:xfrm>
          <a:prstGeom prst="rect">
            <a:avLst/>
          </a:prstGeom>
          <a:solidFill>
            <a:srgbClr val="1D78BE"/>
          </a:solidFill>
          <a:ln>
            <a:solidFill>
              <a:srgbClr val="1D78BE"/>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p>
        </p:txBody>
      </p:sp>
      <p:pic>
        <p:nvPicPr>
          <p:cNvPr id="6" name="Picture 5" descr="A qr code with a logo&#10;&#10;Description automatically generated">
            <a:extLst>
              <a:ext uri="{FF2B5EF4-FFF2-40B4-BE49-F238E27FC236}">
                <a16:creationId xmlns:a16="http://schemas.microsoft.com/office/drawing/2014/main" id="{00707456-DEE8-CAC0-1BC1-21D4A57073D2}"/>
              </a:ext>
            </a:extLst>
          </p:cNvPr>
          <p:cNvPicPr>
            <a:picLocks noChangeAspect="1"/>
          </p:cNvPicPr>
          <p:nvPr/>
        </p:nvPicPr>
        <p:blipFill>
          <a:blip r:embed="rId3"/>
          <a:stretch>
            <a:fillRect/>
          </a:stretch>
        </p:blipFill>
        <p:spPr>
          <a:xfrm flipH="1">
            <a:off x="11078818" y="89453"/>
            <a:ext cx="1046921" cy="1046922"/>
          </a:xfrm>
          <a:prstGeom prst="rect">
            <a:avLst/>
          </a:prstGeom>
        </p:spPr>
      </p:pic>
      <p:sp>
        <p:nvSpPr>
          <p:cNvPr id="8" name="Title 1">
            <a:extLst>
              <a:ext uri="{FF2B5EF4-FFF2-40B4-BE49-F238E27FC236}">
                <a16:creationId xmlns:a16="http://schemas.microsoft.com/office/drawing/2014/main" id="{BC66D430-6402-826C-B8E6-3BB0FF59BC1B}"/>
              </a:ext>
            </a:extLst>
          </p:cNvPr>
          <p:cNvSpPr>
            <a:spLocks noGrp="1"/>
          </p:cNvSpPr>
          <p:nvPr/>
        </p:nvSpPr>
        <p:spPr>
          <a:xfrm>
            <a:off x="376296" y="598948"/>
            <a:ext cx="9902136" cy="52609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b="1" kern="1200">
                <a:solidFill>
                  <a:schemeClr val="bg1"/>
                </a:solidFill>
                <a:latin typeface="Arial" panose="020B0604020202020204" pitchFamily="34" charset="0"/>
                <a:ea typeface="+mj-ea"/>
                <a:cs typeface="Arial" panose="020B0604020202020204" pitchFamily="34" charset="0"/>
              </a:defRPr>
            </a:lvl1pPr>
          </a:lstStyle>
          <a:p>
            <a:pPr algn="l"/>
            <a:r>
              <a:rPr lang="en-US" sz="4200">
                <a:latin typeface="Arial"/>
                <a:cs typeface="Arial"/>
              </a:rPr>
              <a:t>Sponsors</a:t>
            </a:r>
            <a:endParaRPr lang="en-US" sz="4200"/>
          </a:p>
        </p:txBody>
      </p:sp>
      <p:pic>
        <p:nvPicPr>
          <p:cNvPr id="5" name="Picture 4" descr="A person and person standing next to a table with drinks&#10;&#10;AI-generated content may be incorrect.">
            <a:extLst>
              <a:ext uri="{FF2B5EF4-FFF2-40B4-BE49-F238E27FC236}">
                <a16:creationId xmlns:a16="http://schemas.microsoft.com/office/drawing/2014/main" id="{C34563F5-BC8E-E7B5-0549-9F635B1D0BBE}"/>
              </a:ext>
            </a:extLst>
          </p:cNvPr>
          <p:cNvPicPr>
            <a:picLocks noChangeAspect="1"/>
          </p:cNvPicPr>
          <p:nvPr/>
        </p:nvPicPr>
        <p:blipFill>
          <a:blip r:embed="rId4"/>
          <a:stretch>
            <a:fillRect/>
          </a:stretch>
        </p:blipFill>
        <p:spPr>
          <a:xfrm>
            <a:off x="6473566" y="2183666"/>
            <a:ext cx="4522589" cy="301506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052897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C84733-0FAC-9698-A46A-C53A0767CF3A}"/>
            </a:ext>
          </a:extLst>
        </p:cNvPr>
        <p:cNvGrpSpPr/>
        <p:nvPr/>
      </p:nvGrpSpPr>
      <p:grpSpPr>
        <a:xfrm>
          <a:off x="0" y="0"/>
          <a:ext cx="0" cy="0"/>
          <a:chOff x="0" y="0"/>
          <a:chExt cx="0" cy="0"/>
        </a:xfrm>
      </p:grpSpPr>
      <p:sp>
        <p:nvSpPr>
          <p:cNvPr id="96" name="Content Placeholder 2">
            <a:extLst>
              <a:ext uri="{FF2B5EF4-FFF2-40B4-BE49-F238E27FC236}">
                <a16:creationId xmlns:a16="http://schemas.microsoft.com/office/drawing/2014/main" id="{643F5EF0-E406-706C-A3E6-E4D87234BC6D}"/>
              </a:ext>
            </a:extLst>
          </p:cNvPr>
          <p:cNvSpPr>
            <a:spLocks noGrp="1"/>
          </p:cNvSpPr>
          <p:nvPr/>
        </p:nvSpPr>
        <p:spPr>
          <a:xfrm>
            <a:off x="373313" y="1554561"/>
            <a:ext cx="5241526" cy="4955427"/>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Zilla Slab"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Courier New" panose="02070309020205020404" pitchFamily="49" charset="0"/>
              <a:buChar char="o"/>
              <a:defRPr sz="2400" kern="1200">
                <a:solidFill>
                  <a:schemeClr val="tx1"/>
                </a:solidFill>
                <a:latin typeface="Arial" panose="020B0604020202020204" pitchFamily="34" charset="0"/>
                <a:ea typeface="Zilla Slab" pitchFamily="2" charset="0"/>
                <a:cs typeface="Arial" panose="020B0604020202020204" pitchFamily="34" charset="0"/>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Arial" panose="020B0604020202020204" pitchFamily="34" charset="0"/>
                <a:ea typeface="Zilla Slab" pitchFamily="2" charset="0"/>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4pPr>
            <a:lvl5pPr marL="20574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Arial" panose="02070309020205020404" pitchFamily="49" charset="0"/>
            </a:pPr>
            <a:r>
              <a:rPr lang="en-US" sz="2000">
                <a:solidFill>
                  <a:srgbClr val="00345D"/>
                </a:solidFill>
                <a:latin typeface="Arial"/>
                <a:cs typeface="Arial"/>
              </a:rPr>
              <a:t>Gives companies an opportunity to showcase their business to the teams competing on Cup day.</a:t>
            </a:r>
          </a:p>
          <a:p>
            <a:pPr>
              <a:buFont typeface="Arial" panose="02070309020205020404" pitchFamily="49" charset="0"/>
            </a:pPr>
            <a:r>
              <a:rPr lang="en-US" sz="2000">
                <a:solidFill>
                  <a:srgbClr val="00345D"/>
                </a:solidFill>
                <a:latin typeface="Arial"/>
                <a:cs typeface="Arial"/>
              </a:rPr>
              <a:t>They will be in the competitive spirit by displaying an interactive table.</a:t>
            </a:r>
          </a:p>
          <a:p>
            <a:pPr>
              <a:buFont typeface="Arial" panose="02070309020205020404" pitchFamily="49" charset="0"/>
              <a:buChar char="•"/>
            </a:pPr>
            <a:r>
              <a:rPr lang="en-US" sz="2000">
                <a:solidFill>
                  <a:srgbClr val="00345D"/>
                </a:solidFill>
                <a:latin typeface="Arial"/>
                <a:cs typeface="Arial"/>
              </a:rPr>
              <a:t>Currently 22 organizations will be on display in the Home Court area.</a:t>
            </a:r>
          </a:p>
          <a:p>
            <a:pPr>
              <a:buFont typeface="Arial" panose="02070309020205020404" pitchFamily="49" charset="0"/>
              <a:buChar char="•"/>
            </a:pPr>
            <a:r>
              <a:rPr lang="en-US" sz="2000">
                <a:solidFill>
                  <a:srgbClr val="00345D"/>
                </a:solidFill>
                <a:latin typeface="Arial"/>
                <a:cs typeface="Arial"/>
              </a:rPr>
              <a:t>Earn points as your team walks through and engage with these organizations!</a:t>
            </a:r>
          </a:p>
          <a:p>
            <a:pPr lvl="1"/>
            <a:r>
              <a:rPr lang="en-US" sz="1600">
                <a:solidFill>
                  <a:srgbClr val="00345D"/>
                </a:solidFill>
                <a:latin typeface="Arial"/>
                <a:cs typeface="Arial"/>
              </a:rPr>
              <a:t>You will receive the Passport for Points at Team Captain check-in or extras will be at Eclipse Creative's table in Home Court.</a:t>
            </a:r>
          </a:p>
          <a:p>
            <a:pPr lvl="1"/>
            <a:r>
              <a:rPr lang="en-US" sz="1600">
                <a:solidFill>
                  <a:srgbClr val="00345D"/>
                </a:solidFill>
                <a:latin typeface="Arial"/>
                <a:cs typeface="Arial"/>
              </a:rPr>
              <a:t>1 Passport per team must be submitted by 1:00 p.m.</a:t>
            </a:r>
          </a:p>
          <a:p>
            <a:pPr lvl="1"/>
            <a:r>
              <a:rPr lang="en-US" sz="1600">
                <a:solidFill>
                  <a:srgbClr val="00345D"/>
                </a:solidFill>
                <a:latin typeface="Arial"/>
                <a:cs typeface="Arial"/>
              </a:rPr>
              <a:t>Each vendor visited = a stamp for 5 points. Maximum of 50 points.</a:t>
            </a:r>
          </a:p>
          <a:p>
            <a:pPr>
              <a:buFont typeface="Arial" panose="02070309020205020404" pitchFamily="49" charset="0"/>
              <a:buChar char="•"/>
            </a:pPr>
            <a:r>
              <a:rPr lang="en-US" sz="2000">
                <a:solidFill>
                  <a:srgbClr val="00345D"/>
                </a:solidFill>
                <a:latin typeface="Arial"/>
                <a:cs typeface="Arial"/>
              </a:rPr>
              <a:t>If you have any interest in participating in Home Court next year, please let us know.</a:t>
            </a:r>
          </a:p>
          <a:p>
            <a:pPr marL="457200" lvl="1" indent="0">
              <a:buNone/>
            </a:pPr>
            <a:endParaRPr lang="en-US" sz="1600">
              <a:solidFill>
                <a:srgbClr val="00345D"/>
              </a:solidFill>
              <a:latin typeface="Arial"/>
              <a:cs typeface="Arial"/>
            </a:endParaRPr>
          </a:p>
        </p:txBody>
      </p:sp>
      <p:sp>
        <p:nvSpPr>
          <p:cNvPr id="3" name="Rectangle 2">
            <a:extLst>
              <a:ext uri="{FF2B5EF4-FFF2-40B4-BE49-F238E27FC236}">
                <a16:creationId xmlns:a16="http://schemas.microsoft.com/office/drawing/2014/main" id="{793490C7-2017-EA2A-AC6C-04931F79A081}"/>
              </a:ext>
            </a:extLst>
          </p:cNvPr>
          <p:cNvSpPr/>
          <p:nvPr/>
        </p:nvSpPr>
        <p:spPr>
          <a:xfrm>
            <a:off x="0" y="-39758"/>
            <a:ext cx="12193057" cy="1232959"/>
          </a:xfrm>
          <a:prstGeom prst="rect">
            <a:avLst/>
          </a:prstGeom>
          <a:solidFill>
            <a:srgbClr val="1D78BE"/>
          </a:solidFill>
          <a:ln>
            <a:solidFill>
              <a:srgbClr val="1D78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qr code with a logo&#10;&#10;Description automatically generated">
            <a:extLst>
              <a:ext uri="{FF2B5EF4-FFF2-40B4-BE49-F238E27FC236}">
                <a16:creationId xmlns:a16="http://schemas.microsoft.com/office/drawing/2014/main" id="{BED39265-FCF7-29C8-114E-7B437B0A8283}"/>
              </a:ext>
            </a:extLst>
          </p:cNvPr>
          <p:cNvPicPr>
            <a:picLocks noChangeAspect="1"/>
          </p:cNvPicPr>
          <p:nvPr/>
        </p:nvPicPr>
        <p:blipFill>
          <a:blip r:embed="rId3"/>
          <a:stretch>
            <a:fillRect/>
          </a:stretch>
        </p:blipFill>
        <p:spPr>
          <a:xfrm flipH="1">
            <a:off x="11078818" y="89453"/>
            <a:ext cx="1046921" cy="1046922"/>
          </a:xfrm>
          <a:prstGeom prst="rect">
            <a:avLst/>
          </a:prstGeom>
        </p:spPr>
      </p:pic>
      <p:sp>
        <p:nvSpPr>
          <p:cNvPr id="8" name="Title 1">
            <a:extLst>
              <a:ext uri="{FF2B5EF4-FFF2-40B4-BE49-F238E27FC236}">
                <a16:creationId xmlns:a16="http://schemas.microsoft.com/office/drawing/2014/main" id="{A55C2276-08C1-2451-6B40-D0F235E9C799}"/>
              </a:ext>
            </a:extLst>
          </p:cNvPr>
          <p:cNvSpPr>
            <a:spLocks noGrp="1"/>
          </p:cNvSpPr>
          <p:nvPr/>
        </p:nvSpPr>
        <p:spPr>
          <a:xfrm>
            <a:off x="376296" y="598948"/>
            <a:ext cx="9902136" cy="52609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b="1" kern="1200">
                <a:solidFill>
                  <a:schemeClr val="bg1"/>
                </a:solidFill>
                <a:latin typeface="Arial" panose="020B0604020202020204" pitchFamily="34" charset="0"/>
                <a:ea typeface="+mj-ea"/>
                <a:cs typeface="Arial" panose="020B0604020202020204" pitchFamily="34" charset="0"/>
              </a:defRPr>
            </a:lvl1pPr>
          </a:lstStyle>
          <a:p>
            <a:pPr algn="l"/>
            <a:r>
              <a:rPr lang="en-US" sz="3700">
                <a:latin typeface="Arial"/>
                <a:cs typeface="Arial"/>
              </a:rPr>
              <a:t>Home Court Presented By Eclipse Creative</a:t>
            </a:r>
            <a:endParaRPr lang="en-US" sz="3700"/>
          </a:p>
        </p:txBody>
      </p:sp>
      <p:pic>
        <p:nvPicPr>
          <p:cNvPr id="5" name="Picture 4" descr="A person and person standing next to a table with drinks&#10;&#10;AI-generated content may be incorrect.">
            <a:extLst>
              <a:ext uri="{FF2B5EF4-FFF2-40B4-BE49-F238E27FC236}">
                <a16:creationId xmlns:a16="http://schemas.microsoft.com/office/drawing/2014/main" id="{EE5312F7-8056-AFF0-DB0E-178DFC9B1359}"/>
              </a:ext>
            </a:extLst>
          </p:cNvPr>
          <p:cNvPicPr>
            <a:picLocks noChangeAspect="1"/>
          </p:cNvPicPr>
          <p:nvPr/>
        </p:nvPicPr>
        <p:blipFill>
          <a:blip r:embed="rId4"/>
          <a:stretch>
            <a:fillRect/>
          </a:stretch>
        </p:blipFill>
        <p:spPr>
          <a:xfrm>
            <a:off x="6495978" y="1858695"/>
            <a:ext cx="4813941" cy="403479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864657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B47B2-AE63-056C-B64B-5DEC25EBD978}"/>
            </a:ext>
          </a:extLst>
        </p:cNvPr>
        <p:cNvGrpSpPr/>
        <p:nvPr/>
      </p:nvGrpSpPr>
      <p:grpSpPr>
        <a:xfrm>
          <a:off x="0" y="0"/>
          <a:ext cx="0" cy="0"/>
          <a:chOff x="0" y="0"/>
          <a:chExt cx="0" cy="0"/>
        </a:xfrm>
      </p:grpSpPr>
      <p:sp>
        <p:nvSpPr>
          <p:cNvPr id="96" name="Content Placeholder 2">
            <a:extLst>
              <a:ext uri="{FF2B5EF4-FFF2-40B4-BE49-F238E27FC236}">
                <a16:creationId xmlns:a16="http://schemas.microsoft.com/office/drawing/2014/main" id="{C6711C8F-AE24-ACE2-E011-79FB795A4DBC}"/>
              </a:ext>
            </a:extLst>
          </p:cNvPr>
          <p:cNvSpPr>
            <a:spLocks noGrp="1"/>
          </p:cNvSpPr>
          <p:nvPr/>
        </p:nvSpPr>
        <p:spPr>
          <a:xfrm>
            <a:off x="373313" y="1554561"/>
            <a:ext cx="5241526" cy="495542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Zilla Slab"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Courier New" panose="02070309020205020404" pitchFamily="49" charset="0"/>
              <a:buChar char="o"/>
              <a:defRPr sz="2400" kern="1200">
                <a:solidFill>
                  <a:schemeClr val="tx1"/>
                </a:solidFill>
                <a:latin typeface="Arial" panose="020B0604020202020204" pitchFamily="34" charset="0"/>
                <a:ea typeface="Zilla Slab" pitchFamily="2" charset="0"/>
                <a:cs typeface="Arial" panose="020B0604020202020204" pitchFamily="34" charset="0"/>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Arial" panose="020B0604020202020204" pitchFamily="34" charset="0"/>
                <a:ea typeface="Zilla Slab" pitchFamily="2" charset="0"/>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4pPr>
            <a:lvl5pPr marL="20574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Arial" panose="02070309020205020404" pitchFamily="49" charset="0"/>
            </a:pPr>
            <a:r>
              <a:rPr lang="en-US" sz="2000">
                <a:solidFill>
                  <a:srgbClr val="00345D"/>
                </a:solidFill>
                <a:latin typeface="Arial"/>
                <a:cs typeface="Arial"/>
                <a:hlinkClick r:id="rId2"/>
              </a:rPr>
              <a:t>Friends and Family Registration</a:t>
            </a:r>
            <a:endParaRPr lang="en-US" sz="2000">
              <a:solidFill>
                <a:srgbClr val="00345D"/>
              </a:solidFill>
              <a:latin typeface="Arial"/>
              <a:cs typeface="Arial"/>
            </a:endParaRPr>
          </a:p>
          <a:p>
            <a:pPr>
              <a:buFont typeface="Arial" panose="02070309020205020404" pitchFamily="49" charset="0"/>
            </a:pPr>
            <a:r>
              <a:rPr lang="en-US" sz="2000">
                <a:solidFill>
                  <a:srgbClr val="00345D"/>
                </a:solidFill>
                <a:latin typeface="Arial"/>
                <a:cs typeface="Arial"/>
                <a:hlinkClick r:id="rId2"/>
              </a:rPr>
              <a:t>5K Race Online Registration</a:t>
            </a:r>
            <a:endParaRPr lang="en-US" sz="2000">
              <a:solidFill>
                <a:srgbClr val="00345D"/>
              </a:solidFill>
              <a:latin typeface="Arial"/>
              <a:cs typeface="Arial"/>
            </a:endParaRPr>
          </a:p>
          <a:p>
            <a:pPr lvl="1" indent="-285750"/>
            <a:r>
              <a:rPr lang="en-US" sz="1600">
                <a:solidFill>
                  <a:srgbClr val="00345D"/>
                </a:solidFill>
                <a:latin typeface="Arial"/>
                <a:cs typeface="Arial"/>
              </a:rPr>
              <a:t>Deadline: Tuesday, September 8</a:t>
            </a:r>
          </a:p>
          <a:p>
            <a:pPr>
              <a:buFont typeface="Arial" panose="02070309020205020404" pitchFamily="49" charset="0"/>
              <a:buChar char="•"/>
            </a:pPr>
            <a:r>
              <a:rPr lang="en-US" sz="2000">
                <a:solidFill>
                  <a:srgbClr val="00345D"/>
                </a:solidFill>
                <a:latin typeface="Arial"/>
                <a:cs typeface="Arial"/>
              </a:rPr>
              <a:t>Cannot score</a:t>
            </a:r>
          </a:p>
          <a:p>
            <a:pPr marL="457200" lvl="1" indent="0">
              <a:buNone/>
            </a:pPr>
            <a:endParaRPr lang="en-US" sz="1600">
              <a:solidFill>
                <a:srgbClr val="00345D"/>
              </a:solidFill>
              <a:latin typeface="Arial"/>
              <a:cs typeface="Arial"/>
            </a:endParaRPr>
          </a:p>
        </p:txBody>
      </p:sp>
      <p:sp>
        <p:nvSpPr>
          <p:cNvPr id="3" name="Rectangle 2">
            <a:extLst>
              <a:ext uri="{FF2B5EF4-FFF2-40B4-BE49-F238E27FC236}">
                <a16:creationId xmlns:a16="http://schemas.microsoft.com/office/drawing/2014/main" id="{835018BD-5E53-9EA0-83D2-4718371D97A9}"/>
              </a:ext>
            </a:extLst>
          </p:cNvPr>
          <p:cNvSpPr/>
          <p:nvPr/>
        </p:nvSpPr>
        <p:spPr>
          <a:xfrm>
            <a:off x="0" y="-39758"/>
            <a:ext cx="12193057" cy="1232959"/>
          </a:xfrm>
          <a:prstGeom prst="rect">
            <a:avLst/>
          </a:prstGeom>
          <a:solidFill>
            <a:srgbClr val="1D78BE"/>
          </a:solidFill>
          <a:ln>
            <a:solidFill>
              <a:srgbClr val="1D78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qr code with a logo&#10;&#10;Description automatically generated">
            <a:extLst>
              <a:ext uri="{FF2B5EF4-FFF2-40B4-BE49-F238E27FC236}">
                <a16:creationId xmlns:a16="http://schemas.microsoft.com/office/drawing/2014/main" id="{7D5FBC78-9943-077C-E102-CF11113F48D3}"/>
              </a:ext>
            </a:extLst>
          </p:cNvPr>
          <p:cNvPicPr>
            <a:picLocks noChangeAspect="1"/>
          </p:cNvPicPr>
          <p:nvPr/>
        </p:nvPicPr>
        <p:blipFill>
          <a:blip r:embed="rId3"/>
          <a:stretch>
            <a:fillRect/>
          </a:stretch>
        </p:blipFill>
        <p:spPr>
          <a:xfrm flipH="1">
            <a:off x="11078818" y="89453"/>
            <a:ext cx="1046921" cy="1046922"/>
          </a:xfrm>
          <a:prstGeom prst="rect">
            <a:avLst/>
          </a:prstGeom>
        </p:spPr>
      </p:pic>
      <p:sp>
        <p:nvSpPr>
          <p:cNvPr id="8" name="Title 1">
            <a:extLst>
              <a:ext uri="{FF2B5EF4-FFF2-40B4-BE49-F238E27FC236}">
                <a16:creationId xmlns:a16="http://schemas.microsoft.com/office/drawing/2014/main" id="{0971303B-BD34-3588-207F-1C9664F7EAA2}"/>
              </a:ext>
            </a:extLst>
          </p:cNvPr>
          <p:cNvSpPr>
            <a:spLocks noGrp="1"/>
          </p:cNvSpPr>
          <p:nvPr/>
        </p:nvSpPr>
        <p:spPr>
          <a:xfrm>
            <a:off x="376296" y="598948"/>
            <a:ext cx="9902136" cy="52609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b="1" kern="1200">
                <a:solidFill>
                  <a:schemeClr val="bg1"/>
                </a:solidFill>
                <a:latin typeface="Arial" panose="020B0604020202020204" pitchFamily="34" charset="0"/>
                <a:ea typeface="+mj-ea"/>
                <a:cs typeface="Arial" panose="020B0604020202020204" pitchFamily="34" charset="0"/>
              </a:defRPr>
            </a:lvl1pPr>
          </a:lstStyle>
          <a:p>
            <a:pPr algn="l"/>
            <a:r>
              <a:rPr lang="en-US" sz="4200">
                <a:latin typeface="Arial"/>
                <a:cs typeface="Arial"/>
              </a:rPr>
              <a:t>Friends and Family</a:t>
            </a:r>
            <a:endParaRPr lang="en-US"/>
          </a:p>
        </p:txBody>
      </p:sp>
      <p:pic>
        <p:nvPicPr>
          <p:cNvPr id="5" name="Picture 4" descr="A group of women in blue shirts&#10;&#10;AI-generated content may be incorrect.">
            <a:extLst>
              <a:ext uri="{FF2B5EF4-FFF2-40B4-BE49-F238E27FC236}">
                <a16:creationId xmlns:a16="http://schemas.microsoft.com/office/drawing/2014/main" id="{7782B617-9DB7-4597-6862-AC63D18DF921}"/>
              </a:ext>
            </a:extLst>
          </p:cNvPr>
          <p:cNvPicPr>
            <a:picLocks noChangeAspect="1"/>
          </p:cNvPicPr>
          <p:nvPr/>
        </p:nvPicPr>
        <p:blipFill>
          <a:blip r:embed="rId4"/>
          <a:stretch>
            <a:fillRect/>
          </a:stretch>
        </p:blipFill>
        <p:spPr>
          <a:xfrm>
            <a:off x="6473566" y="2183666"/>
            <a:ext cx="4522589" cy="301505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085855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CFD0B5-F927-692B-B8F0-D75F3CF16FD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5EAC152B-19A9-8DFA-ED2D-CB7B28394715}"/>
              </a:ext>
            </a:extLst>
          </p:cNvPr>
          <p:cNvSpPr/>
          <p:nvPr/>
        </p:nvSpPr>
        <p:spPr>
          <a:xfrm>
            <a:off x="0" y="-39758"/>
            <a:ext cx="12193057" cy="1232959"/>
          </a:xfrm>
          <a:prstGeom prst="rect">
            <a:avLst/>
          </a:prstGeom>
          <a:solidFill>
            <a:srgbClr val="1D78BE"/>
          </a:solidFill>
          <a:ln>
            <a:solidFill>
              <a:srgbClr val="1D78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qr code with a logo&#10;&#10;Description automatically generated">
            <a:extLst>
              <a:ext uri="{FF2B5EF4-FFF2-40B4-BE49-F238E27FC236}">
                <a16:creationId xmlns:a16="http://schemas.microsoft.com/office/drawing/2014/main" id="{56036687-017F-9694-94A5-BA1BA8EB0341}"/>
              </a:ext>
            </a:extLst>
          </p:cNvPr>
          <p:cNvPicPr>
            <a:picLocks noChangeAspect="1"/>
          </p:cNvPicPr>
          <p:nvPr/>
        </p:nvPicPr>
        <p:blipFill>
          <a:blip r:embed="rId2"/>
          <a:stretch>
            <a:fillRect/>
          </a:stretch>
        </p:blipFill>
        <p:spPr>
          <a:xfrm flipH="1">
            <a:off x="11078818" y="89453"/>
            <a:ext cx="1046921" cy="1046922"/>
          </a:xfrm>
          <a:prstGeom prst="rect">
            <a:avLst/>
          </a:prstGeom>
        </p:spPr>
      </p:pic>
      <p:sp>
        <p:nvSpPr>
          <p:cNvPr id="8" name="Title 1">
            <a:extLst>
              <a:ext uri="{FF2B5EF4-FFF2-40B4-BE49-F238E27FC236}">
                <a16:creationId xmlns:a16="http://schemas.microsoft.com/office/drawing/2014/main" id="{B8AE0B62-4B99-F643-58BE-EB40BCCF8482}"/>
              </a:ext>
            </a:extLst>
          </p:cNvPr>
          <p:cNvSpPr>
            <a:spLocks noGrp="1"/>
          </p:cNvSpPr>
          <p:nvPr/>
        </p:nvSpPr>
        <p:spPr>
          <a:xfrm>
            <a:off x="376296" y="598948"/>
            <a:ext cx="9902136" cy="52609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b="1" kern="1200">
                <a:solidFill>
                  <a:schemeClr val="bg1"/>
                </a:solidFill>
                <a:latin typeface="Arial" panose="020B0604020202020204" pitchFamily="34" charset="0"/>
                <a:ea typeface="+mj-ea"/>
                <a:cs typeface="Arial" panose="020B0604020202020204" pitchFamily="34" charset="0"/>
              </a:defRPr>
            </a:lvl1pPr>
          </a:lstStyle>
          <a:p>
            <a:pPr algn="l"/>
            <a:r>
              <a:rPr lang="en-US" sz="4200">
                <a:latin typeface="Arial"/>
                <a:cs typeface="Arial"/>
              </a:rPr>
              <a:t>Scoring Summary</a:t>
            </a:r>
            <a:endParaRPr lang="en-US" sz="4200"/>
          </a:p>
        </p:txBody>
      </p:sp>
      <p:graphicFrame>
        <p:nvGraphicFramePr>
          <p:cNvPr id="2" name="Table 1">
            <a:extLst>
              <a:ext uri="{FF2B5EF4-FFF2-40B4-BE49-F238E27FC236}">
                <a16:creationId xmlns:a16="http://schemas.microsoft.com/office/drawing/2014/main" id="{75B2A47E-005C-C080-F00F-FA398140A65D}"/>
              </a:ext>
            </a:extLst>
          </p:cNvPr>
          <p:cNvGraphicFramePr>
            <a:graphicFrameLocks noGrp="1"/>
          </p:cNvGraphicFramePr>
          <p:nvPr>
            <p:extLst>
              <p:ext uri="{D42A27DB-BD31-4B8C-83A1-F6EECF244321}">
                <p14:modId xmlns:p14="http://schemas.microsoft.com/office/powerpoint/2010/main" val="1282698524"/>
              </p:ext>
            </p:extLst>
          </p:nvPr>
        </p:nvGraphicFramePr>
        <p:xfrm>
          <a:off x="424720" y="1417819"/>
          <a:ext cx="11347427" cy="5117857"/>
        </p:xfrm>
        <a:graphic>
          <a:graphicData uri="http://schemas.openxmlformats.org/drawingml/2006/table">
            <a:tbl>
              <a:tblPr firstRow="1" bandRow="1">
                <a:tableStyleId>{5C22544A-7EE6-4342-B048-85BDC9FD1C3A}</a:tableStyleId>
              </a:tblPr>
              <a:tblGrid>
                <a:gridCol w="3563077">
                  <a:extLst>
                    <a:ext uri="{9D8B030D-6E8A-4147-A177-3AD203B41FA5}">
                      <a16:colId xmlns:a16="http://schemas.microsoft.com/office/drawing/2014/main" val="629783925"/>
                    </a:ext>
                  </a:extLst>
                </a:gridCol>
                <a:gridCol w="1907966">
                  <a:extLst>
                    <a:ext uri="{9D8B030D-6E8A-4147-A177-3AD203B41FA5}">
                      <a16:colId xmlns:a16="http://schemas.microsoft.com/office/drawing/2014/main" val="3967779475"/>
                    </a:ext>
                  </a:extLst>
                </a:gridCol>
                <a:gridCol w="5876384">
                  <a:extLst>
                    <a:ext uri="{9D8B030D-6E8A-4147-A177-3AD203B41FA5}">
                      <a16:colId xmlns:a16="http://schemas.microsoft.com/office/drawing/2014/main" val="1986127698"/>
                    </a:ext>
                  </a:extLst>
                </a:gridCol>
              </a:tblGrid>
              <a:tr h="399737">
                <a:tc>
                  <a:txBody>
                    <a:bodyPr/>
                    <a:lstStyle/>
                    <a:p>
                      <a:r>
                        <a:rPr lang="en-US"/>
                        <a:t>HOW TO SCORE POINTS</a:t>
                      </a:r>
                    </a:p>
                  </a:txBody>
                  <a:tcPr>
                    <a:solidFill>
                      <a:srgbClr val="00345D"/>
                    </a:solidFill>
                  </a:tcPr>
                </a:tc>
                <a:tc>
                  <a:txBody>
                    <a:bodyPr/>
                    <a:lstStyle/>
                    <a:p>
                      <a:r>
                        <a:rPr lang="en-US"/>
                        <a:t>Points Max.</a:t>
                      </a:r>
                    </a:p>
                  </a:txBody>
                  <a:tcPr>
                    <a:solidFill>
                      <a:srgbClr val="00345D"/>
                    </a:solidFill>
                  </a:tcPr>
                </a:tc>
                <a:tc>
                  <a:txBody>
                    <a:bodyPr/>
                    <a:lstStyle/>
                    <a:p>
                      <a:r>
                        <a:rPr lang="en-US"/>
                        <a:t>Deadline</a:t>
                      </a:r>
                    </a:p>
                  </a:txBody>
                  <a:tcPr>
                    <a:solidFill>
                      <a:srgbClr val="00345D"/>
                    </a:solidFill>
                  </a:tcPr>
                </a:tc>
                <a:extLst>
                  <a:ext uri="{0D108BD9-81ED-4DB2-BD59-A6C34878D82A}">
                    <a16:rowId xmlns:a16="http://schemas.microsoft.com/office/drawing/2014/main" val="4190525083"/>
                  </a:ext>
                </a:extLst>
              </a:tr>
              <a:tr h="618798">
                <a:tc>
                  <a:txBody>
                    <a:bodyPr/>
                    <a:lstStyle/>
                    <a:p>
                      <a:pPr lvl="0">
                        <a:buNone/>
                      </a:pPr>
                      <a:r>
                        <a:rPr lang="en-US">
                          <a:solidFill>
                            <a:srgbClr val="00345D"/>
                          </a:solidFill>
                        </a:rPr>
                        <a:t>Refer a Team</a:t>
                      </a:r>
                    </a:p>
                  </a:txBody>
                  <a:tcPr>
                    <a:solidFill>
                      <a:schemeClr val="bg1">
                        <a:lumMod val="75000"/>
                      </a:schemeClr>
                    </a:solidFill>
                  </a:tcPr>
                </a:tc>
                <a:tc>
                  <a:txBody>
                    <a:bodyPr/>
                    <a:lstStyle/>
                    <a:p>
                      <a:pPr lvl="0">
                        <a:buNone/>
                      </a:pPr>
                      <a:r>
                        <a:rPr lang="en-US">
                          <a:solidFill>
                            <a:srgbClr val="00345D"/>
                          </a:solidFill>
                        </a:rPr>
                        <a:t>50</a:t>
                      </a:r>
                    </a:p>
                  </a:txBody>
                  <a:tcPr>
                    <a:solidFill>
                      <a:schemeClr val="bg1">
                        <a:lumMod val="75000"/>
                      </a:schemeClr>
                    </a:solidFill>
                  </a:tcPr>
                </a:tc>
                <a:tc>
                  <a:txBody>
                    <a:bodyPr/>
                    <a:lstStyle/>
                    <a:p>
                      <a:pPr lvl="0">
                        <a:buNone/>
                      </a:pPr>
                      <a:r>
                        <a:rPr lang="en-US">
                          <a:solidFill>
                            <a:srgbClr val="00345D"/>
                          </a:solidFill>
                        </a:rPr>
                        <a:t>July 31</a:t>
                      </a:r>
                    </a:p>
                  </a:txBody>
                  <a:tcPr>
                    <a:solidFill>
                      <a:schemeClr val="bg1">
                        <a:lumMod val="75000"/>
                      </a:schemeClr>
                    </a:solidFill>
                  </a:tcPr>
                </a:tc>
                <a:extLst>
                  <a:ext uri="{0D108BD9-81ED-4DB2-BD59-A6C34878D82A}">
                    <a16:rowId xmlns:a16="http://schemas.microsoft.com/office/drawing/2014/main" val="336644642"/>
                  </a:ext>
                </a:extLst>
              </a:tr>
              <a:tr h="513629">
                <a:tc>
                  <a:txBody>
                    <a:bodyPr/>
                    <a:lstStyle/>
                    <a:p>
                      <a:r>
                        <a:rPr lang="en-US">
                          <a:solidFill>
                            <a:srgbClr val="00345D"/>
                          </a:solidFill>
                        </a:rPr>
                        <a:t>Sports/Events</a:t>
                      </a:r>
                    </a:p>
                  </a:txBody>
                  <a:tcPr/>
                </a:tc>
                <a:tc>
                  <a:txBody>
                    <a:bodyPr/>
                    <a:lstStyle/>
                    <a:p>
                      <a:r>
                        <a:rPr lang="en-US">
                          <a:solidFill>
                            <a:srgbClr val="00345D"/>
                          </a:solidFill>
                        </a:rPr>
                        <a:t>Varies</a:t>
                      </a:r>
                    </a:p>
                  </a:txBody>
                  <a:tcPr/>
                </a:tc>
                <a:tc>
                  <a:txBody>
                    <a:bodyPr/>
                    <a:lstStyle/>
                    <a:p>
                      <a:r>
                        <a:rPr lang="en-US">
                          <a:solidFill>
                            <a:srgbClr val="00345D"/>
                          </a:solidFill>
                        </a:rPr>
                        <a:t>Cup Day, Sept. 11</a:t>
                      </a:r>
                      <a:br>
                        <a:rPr lang="en-US" dirty="0">
                          <a:solidFill>
                            <a:srgbClr val="00345D"/>
                          </a:solidFill>
                        </a:rPr>
                      </a:br>
                      <a:r>
                        <a:rPr lang="en-US">
                          <a:solidFill>
                            <a:srgbClr val="00345D"/>
                          </a:solidFill>
                        </a:rPr>
                        <a:t>*Pickleball August 11 or 12</a:t>
                      </a:r>
                    </a:p>
                  </a:txBody>
                  <a:tcPr/>
                </a:tc>
                <a:extLst>
                  <a:ext uri="{0D108BD9-81ED-4DB2-BD59-A6C34878D82A}">
                    <a16:rowId xmlns:a16="http://schemas.microsoft.com/office/drawing/2014/main" val="4101549853"/>
                  </a:ext>
                </a:extLst>
              </a:tr>
              <a:tr h="649573">
                <a:tc>
                  <a:txBody>
                    <a:bodyPr/>
                    <a:lstStyle/>
                    <a:p>
                      <a:r>
                        <a:rPr lang="en-US">
                          <a:solidFill>
                            <a:srgbClr val="00345D"/>
                          </a:solidFill>
                        </a:rPr>
                        <a:t>Charity Challenge</a:t>
                      </a:r>
                    </a:p>
                  </a:txBody>
                  <a:tcPr>
                    <a:solidFill>
                      <a:srgbClr val="CCD2D8"/>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US">
                          <a:solidFill>
                            <a:srgbClr val="00345D"/>
                          </a:solidFill>
                        </a:rPr>
                        <a:t>400</a:t>
                      </a:r>
                    </a:p>
                  </a:txBody>
                  <a:tcPr>
                    <a:solidFill>
                      <a:srgbClr val="CCD2D8"/>
                    </a:solidFill>
                  </a:tcPr>
                </a:tc>
                <a:tc>
                  <a:txBody>
                    <a:bodyPr/>
                    <a:lstStyle/>
                    <a:p>
                      <a:r>
                        <a:rPr lang="en-US">
                          <a:solidFill>
                            <a:srgbClr val="00345D"/>
                          </a:solidFill>
                        </a:rPr>
                        <a:t>Aug. 28</a:t>
                      </a:r>
                      <a:br>
                        <a:rPr lang="en-US" dirty="0">
                          <a:solidFill>
                            <a:srgbClr val="00345D"/>
                          </a:solidFill>
                        </a:rPr>
                      </a:br>
                      <a:r>
                        <a:rPr lang="en-US">
                          <a:solidFill>
                            <a:srgbClr val="00345D"/>
                          </a:solidFill>
                        </a:rPr>
                        <a:t>Submit receipts to </a:t>
                      </a:r>
                      <a:r>
                        <a:rPr lang="en-US" dirty="0">
                          <a:solidFill>
                            <a:srgbClr val="00345D"/>
                          </a:solidFill>
                          <a:hlinkClick r:id="rId3">
                            <a:extLst>
                              <a:ext uri="{A12FA001-AC4F-418D-AE19-62706E023703}">
                                <ahyp:hlinkClr xmlns:ahyp="http://schemas.microsoft.com/office/drawing/2018/hyperlinkcolor" val="tx"/>
                              </a:ext>
                            </a:extLst>
                          </a:hlinkClick>
                        </a:rPr>
                        <a:t>cup@columbussports.org</a:t>
                      </a:r>
                      <a:endParaRPr lang="en-US" dirty="0">
                        <a:solidFill>
                          <a:srgbClr val="00345D"/>
                        </a:solidFill>
                      </a:endParaRPr>
                    </a:p>
                  </a:txBody>
                  <a:tcPr>
                    <a:solidFill>
                      <a:srgbClr val="CCD2D8"/>
                    </a:solidFill>
                  </a:tcPr>
                </a:tc>
                <a:extLst>
                  <a:ext uri="{0D108BD9-81ED-4DB2-BD59-A6C34878D82A}">
                    <a16:rowId xmlns:a16="http://schemas.microsoft.com/office/drawing/2014/main" val="1962696825"/>
                  </a:ext>
                </a:extLst>
              </a:tr>
              <a:tr h="645589">
                <a:tc>
                  <a:txBody>
                    <a:bodyPr/>
                    <a:lstStyle/>
                    <a:p>
                      <a:r>
                        <a:rPr lang="en-US">
                          <a:solidFill>
                            <a:srgbClr val="00345D"/>
                          </a:solidFill>
                        </a:rPr>
                        <a:t>Volunteer for Points</a:t>
                      </a:r>
                    </a:p>
                  </a:txBody>
                  <a:tcPr/>
                </a:tc>
                <a:tc>
                  <a:txBody>
                    <a:bodyPr/>
                    <a:lstStyle/>
                    <a:p>
                      <a:r>
                        <a:rPr lang="en-US" b="0">
                          <a:solidFill>
                            <a:srgbClr val="00345D"/>
                          </a:solidFill>
                        </a:rPr>
                        <a:t>100</a:t>
                      </a:r>
                    </a:p>
                  </a:txBody>
                  <a:tcPr/>
                </a:tc>
                <a:tc>
                  <a:txBody>
                    <a:bodyPr/>
                    <a:lstStyle/>
                    <a:p>
                      <a:r>
                        <a:rPr lang="en-US">
                          <a:solidFill>
                            <a:srgbClr val="00345D"/>
                          </a:solidFill>
                        </a:rPr>
                        <a:t>Aug. 28</a:t>
                      </a:r>
                    </a:p>
                    <a:p>
                      <a:r>
                        <a:rPr lang="en-US" dirty="0">
                          <a:solidFill>
                            <a:srgbClr val="00345D"/>
                          </a:solidFill>
                          <a:hlinkClick r:id="rId4">
                            <a:extLst>
                              <a:ext uri="{A12FA001-AC4F-418D-AE19-62706E023703}">
                                <ahyp:hlinkClr xmlns:ahyp="http://schemas.microsoft.com/office/drawing/2018/hyperlinkcolor" val="tx"/>
                              </a:ext>
                            </a:extLst>
                          </a:hlinkClick>
                        </a:rPr>
                        <a:t>Sign up to volunteer at Community Cup</a:t>
                      </a:r>
                      <a:endParaRPr lang="en-US" dirty="0">
                        <a:solidFill>
                          <a:srgbClr val="00345D"/>
                        </a:solidFill>
                      </a:endParaRPr>
                    </a:p>
                  </a:txBody>
                  <a:tcPr/>
                </a:tc>
                <a:extLst>
                  <a:ext uri="{0D108BD9-81ED-4DB2-BD59-A6C34878D82A}">
                    <a16:rowId xmlns:a16="http://schemas.microsoft.com/office/drawing/2014/main" val="2296906766"/>
                  </a:ext>
                </a:extLst>
              </a:tr>
              <a:tr h="638471">
                <a:tc>
                  <a:txBody>
                    <a:bodyPr/>
                    <a:lstStyle/>
                    <a:p>
                      <a:pPr lvl="0">
                        <a:buNone/>
                      </a:pPr>
                      <a:r>
                        <a:rPr lang="en-US">
                          <a:solidFill>
                            <a:srgbClr val="00345D"/>
                          </a:solidFill>
                        </a:rPr>
                        <a:t>T-Shirt Contest</a:t>
                      </a:r>
                    </a:p>
                  </a:txBody>
                  <a:tcPr/>
                </a:tc>
                <a:tc>
                  <a:txBody>
                    <a:bodyPr/>
                    <a:lstStyle/>
                    <a:p>
                      <a:pPr lvl="0">
                        <a:buNone/>
                      </a:pPr>
                      <a:r>
                        <a:rPr lang="en-US">
                          <a:solidFill>
                            <a:srgbClr val="00345D"/>
                          </a:solidFill>
                        </a:rPr>
                        <a:t>25</a:t>
                      </a:r>
                    </a:p>
                  </a:txBody>
                  <a:tcPr/>
                </a:tc>
                <a:tc>
                  <a:txBody>
                    <a:bodyPr/>
                    <a:lstStyle/>
                    <a:p>
                      <a:pPr lvl="0">
                        <a:buNone/>
                      </a:pPr>
                      <a:r>
                        <a:rPr lang="en-US" dirty="0">
                          <a:solidFill>
                            <a:srgbClr val="00345D"/>
                          </a:solidFill>
                        </a:rPr>
                        <a:t>Sept. 8</a:t>
                      </a:r>
                      <a:br>
                        <a:rPr lang="en-US" dirty="0">
                          <a:solidFill>
                            <a:srgbClr val="00345D"/>
                          </a:solidFill>
                        </a:rPr>
                      </a:br>
                      <a:r>
                        <a:rPr lang="en-US" dirty="0">
                          <a:solidFill>
                            <a:srgbClr val="00345D"/>
                          </a:solidFill>
                        </a:rPr>
                        <a:t>Submitted to GCSC office </a:t>
                      </a:r>
                      <a:r>
                        <a:rPr lang="en-US" sz="1600" dirty="0">
                          <a:solidFill>
                            <a:srgbClr val="00345D"/>
                          </a:solidFill>
                        </a:rPr>
                        <a:t>(mail or drop-off 9am-4pm weekdays – </a:t>
                      </a:r>
                      <a:r>
                        <a:rPr lang="en-US" sz="1600">
                          <a:solidFill>
                            <a:srgbClr val="00345D"/>
                          </a:solidFill>
                        </a:rPr>
                        <a:t>bin outside front door if no one in office)</a:t>
                      </a:r>
                    </a:p>
                  </a:txBody>
                  <a:tcPr/>
                </a:tc>
                <a:extLst>
                  <a:ext uri="{0D108BD9-81ED-4DB2-BD59-A6C34878D82A}">
                    <a16:rowId xmlns:a16="http://schemas.microsoft.com/office/drawing/2014/main" val="3435865791"/>
                  </a:ext>
                </a:extLst>
              </a:tr>
              <a:tr h="638471">
                <a:tc>
                  <a:txBody>
                    <a:bodyPr/>
                    <a:lstStyle/>
                    <a:p>
                      <a:pPr lvl="0">
                        <a:buNone/>
                      </a:pPr>
                      <a:r>
                        <a:rPr lang="en-US">
                          <a:solidFill>
                            <a:srgbClr val="00345D"/>
                          </a:solidFill>
                        </a:rPr>
                        <a:t>Home Court “Passport for Points”</a:t>
                      </a:r>
                    </a:p>
                  </a:txBody>
                  <a:tcPr/>
                </a:tc>
                <a:tc>
                  <a:txBody>
                    <a:bodyPr/>
                    <a:lstStyle/>
                    <a:p>
                      <a:pPr lvl="0">
                        <a:buNone/>
                      </a:pPr>
                      <a:r>
                        <a:rPr lang="en-US">
                          <a:solidFill>
                            <a:srgbClr val="00345D"/>
                          </a:solidFill>
                        </a:rPr>
                        <a:t>50</a:t>
                      </a:r>
                    </a:p>
                  </a:txBody>
                  <a:tcPr/>
                </a:tc>
                <a:tc>
                  <a:txBody>
                    <a:bodyPr/>
                    <a:lstStyle/>
                    <a:p>
                      <a:pPr lvl="0">
                        <a:buNone/>
                      </a:pPr>
                      <a:r>
                        <a:rPr lang="en-US">
                          <a:solidFill>
                            <a:srgbClr val="00345D"/>
                          </a:solidFill>
                        </a:rPr>
                        <a:t>Cup Day, Sept. 11</a:t>
                      </a:r>
                      <a:br>
                        <a:rPr lang="en-US" dirty="0">
                          <a:solidFill>
                            <a:srgbClr val="00345D"/>
                          </a:solidFill>
                        </a:rPr>
                      </a:br>
                      <a:r>
                        <a:rPr lang="en-US">
                          <a:solidFill>
                            <a:srgbClr val="00345D"/>
                          </a:solidFill>
                        </a:rPr>
                        <a:t>Submit passport to Scoring Tent before 1 p.m.</a:t>
                      </a:r>
                    </a:p>
                  </a:txBody>
                  <a:tcPr/>
                </a:tc>
                <a:extLst>
                  <a:ext uri="{0D108BD9-81ED-4DB2-BD59-A6C34878D82A}">
                    <a16:rowId xmlns:a16="http://schemas.microsoft.com/office/drawing/2014/main" val="3348932194"/>
                  </a:ext>
                </a:extLst>
              </a:tr>
              <a:tr h="638471">
                <a:tc>
                  <a:txBody>
                    <a:bodyPr/>
                    <a:lstStyle/>
                    <a:p>
                      <a:r>
                        <a:rPr lang="en-US">
                          <a:solidFill>
                            <a:srgbClr val="00345D"/>
                          </a:solidFill>
                        </a:rPr>
                        <a:t>Most Spirited Tailgate Zone</a:t>
                      </a:r>
                    </a:p>
                  </a:txBody>
                  <a:tcPr/>
                </a:tc>
                <a:tc>
                  <a:txBody>
                    <a:bodyPr/>
                    <a:lstStyle/>
                    <a:p>
                      <a:pPr lvl="0">
                        <a:buNone/>
                      </a:pPr>
                      <a:r>
                        <a:rPr lang="en-US">
                          <a:solidFill>
                            <a:srgbClr val="00345D"/>
                          </a:solidFill>
                        </a:rPr>
                        <a:t>25</a:t>
                      </a:r>
                    </a:p>
                  </a:txBody>
                  <a:tcPr/>
                </a:tc>
                <a:tc>
                  <a:txBody>
                    <a:bodyPr/>
                    <a:lstStyle/>
                    <a:p>
                      <a:r>
                        <a:rPr lang="en-US">
                          <a:solidFill>
                            <a:srgbClr val="00345D"/>
                          </a:solidFill>
                        </a:rPr>
                        <a:t>Cup Day, Sept. 11</a:t>
                      </a:r>
                      <a:br>
                        <a:rPr lang="en-US" dirty="0">
                          <a:solidFill>
                            <a:srgbClr val="00345D"/>
                          </a:solidFill>
                        </a:rPr>
                      </a:br>
                      <a:r>
                        <a:rPr lang="en-US">
                          <a:solidFill>
                            <a:srgbClr val="00345D"/>
                          </a:solidFill>
                        </a:rPr>
                        <a:t>No submission, Judging time TBD</a:t>
                      </a:r>
                    </a:p>
                  </a:txBody>
                  <a:tcPr/>
                </a:tc>
                <a:extLst>
                  <a:ext uri="{0D108BD9-81ED-4DB2-BD59-A6C34878D82A}">
                    <a16:rowId xmlns:a16="http://schemas.microsoft.com/office/drawing/2014/main" val="1197166141"/>
                  </a:ext>
                </a:extLst>
              </a:tr>
            </a:tbl>
          </a:graphicData>
        </a:graphic>
      </p:graphicFrame>
    </p:spTree>
    <p:extLst>
      <p:ext uri="{BB962C8B-B14F-4D97-AF65-F5344CB8AC3E}">
        <p14:creationId xmlns:p14="http://schemas.microsoft.com/office/powerpoint/2010/main" val="40208966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F29825-0F63-C62C-A7B2-A0FAD8FADDA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9C290871-5DA7-4697-5FD7-17B29D6EC8B1}"/>
              </a:ext>
            </a:extLst>
          </p:cNvPr>
          <p:cNvSpPr/>
          <p:nvPr/>
        </p:nvSpPr>
        <p:spPr>
          <a:xfrm>
            <a:off x="0" y="-39758"/>
            <a:ext cx="12193057" cy="1232959"/>
          </a:xfrm>
          <a:prstGeom prst="rect">
            <a:avLst/>
          </a:prstGeom>
          <a:solidFill>
            <a:srgbClr val="1D78BE"/>
          </a:solidFill>
          <a:ln>
            <a:solidFill>
              <a:srgbClr val="1D78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qr code with a logo&#10;&#10;Description automatically generated">
            <a:extLst>
              <a:ext uri="{FF2B5EF4-FFF2-40B4-BE49-F238E27FC236}">
                <a16:creationId xmlns:a16="http://schemas.microsoft.com/office/drawing/2014/main" id="{003E4C0C-93A9-61D9-D716-C5FC2A111C65}"/>
              </a:ext>
            </a:extLst>
          </p:cNvPr>
          <p:cNvPicPr>
            <a:picLocks noChangeAspect="1"/>
          </p:cNvPicPr>
          <p:nvPr/>
        </p:nvPicPr>
        <p:blipFill>
          <a:blip r:embed="rId2"/>
          <a:stretch>
            <a:fillRect/>
          </a:stretch>
        </p:blipFill>
        <p:spPr>
          <a:xfrm flipH="1">
            <a:off x="11078818" y="89453"/>
            <a:ext cx="1046921" cy="1046922"/>
          </a:xfrm>
          <a:prstGeom prst="rect">
            <a:avLst/>
          </a:prstGeom>
        </p:spPr>
      </p:pic>
      <p:sp>
        <p:nvSpPr>
          <p:cNvPr id="8" name="Title 1">
            <a:extLst>
              <a:ext uri="{FF2B5EF4-FFF2-40B4-BE49-F238E27FC236}">
                <a16:creationId xmlns:a16="http://schemas.microsoft.com/office/drawing/2014/main" id="{4CCB6EC1-3DB0-CC22-9D25-6AD87A666FE4}"/>
              </a:ext>
            </a:extLst>
          </p:cNvPr>
          <p:cNvSpPr>
            <a:spLocks noGrp="1"/>
          </p:cNvSpPr>
          <p:nvPr/>
        </p:nvSpPr>
        <p:spPr>
          <a:xfrm>
            <a:off x="376296" y="598948"/>
            <a:ext cx="9902136" cy="52609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b="1" kern="1200">
                <a:solidFill>
                  <a:schemeClr val="bg1"/>
                </a:solidFill>
                <a:latin typeface="Arial" panose="020B0604020202020204" pitchFamily="34" charset="0"/>
                <a:ea typeface="+mj-ea"/>
                <a:cs typeface="Arial" panose="020B0604020202020204" pitchFamily="34" charset="0"/>
              </a:defRPr>
            </a:lvl1pPr>
          </a:lstStyle>
          <a:p>
            <a:pPr algn="l"/>
            <a:r>
              <a:rPr lang="en-US" sz="4200">
                <a:latin typeface="Arial"/>
                <a:cs typeface="Arial"/>
              </a:rPr>
              <a:t>Thank You Sponsors!</a:t>
            </a:r>
            <a:endParaRPr lang="en-US"/>
          </a:p>
        </p:txBody>
      </p:sp>
      <p:pic>
        <p:nvPicPr>
          <p:cNvPr id="2" name="Picture 1" descr="A red sign with white text&#10;&#10;AI-generated content may be incorrect.">
            <a:extLst>
              <a:ext uri="{FF2B5EF4-FFF2-40B4-BE49-F238E27FC236}">
                <a16:creationId xmlns:a16="http://schemas.microsoft.com/office/drawing/2014/main" id="{1F6C025C-E77A-762A-042F-3FCB0D366E7A}"/>
              </a:ext>
            </a:extLst>
          </p:cNvPr>
          <p:cNvPicPr>
            <a:picLocks noChangeAspect="1"/>
          </p:cNvPicPr>
          <p:nvPr/>
        </p:nvPicPr>
        <p:blipFill>
          <a:blip r:embed="rId3"/>
          <a:stretch>
            <a:fillRect/>
          </a:stretch>
        </p:blipFill>
        <p:spPr>
          <a:xfrm>
            <a:off x="6493066" y="4724284"/>
            <a:ext cx="1987628" cy="838431"/>
          </a:xfrm>
          <a:prstGeom prst="rect">
            <a:avLst/>
          </a:prstGeom>
        </p:spPr>
      </p:pic>
      <p:pic>
        <p:nvPicPr>
          <p:cNvPr id="5" name="Picture 4" descr="A blue letter on a black background&#10;&#10;AI-generated content may be incorrect.">
            <a:extLst>
              <a:ext uri="{FF2B5EF4-FFF2-40B4-BE49-F238E27FC236}">
                <a16:creationId xmlns:a16="http://schemas.microsoft.com/office/drawing/2014/main" id="{DC3049F8-D110-4BCF-8005-AFBAD4033C1B}"/>
              </a:ext>
            </a:extLst>
          </p:cNvPr>
          <p:cNvPicPr>
            <a:picLocks noChangeAspect="1"/>
          </p:cNvPicPr>
          <p:nvPr/>
        </p:nvPicPr>
        <p:blipFill>
          <a:blip r:embed="rId4"/>
          <a:stretch>
            <a:fillRect/>
          </a:stretch>
        </p:blipFill>
        <p:spPr>
          <a:xfrm>
            <a:off x="9456301" y="6018007"/>
            <a:ext cx="1983207" cy="568995"/>
          </a:xfrm>
          <a:prstGeom prst="rect">
            <a:avLst/>
          </a:prstGeom>
        </p:spPr>
      </p:pic>
      <p:pic>
        <p:nvPicPr>
          <p:cNvPr id="7" name="Picture 6" descr="A close-up of a logo&#10;&#10;AI-generated content may be incorrect.">
            <a:extLst>
              <a:ext uri="{FF2B5EF4-FFF2-40B4-BE49-F238E27FC236}">
                <a16:creationId xmlns:a16="http://schemas.microsoft.com/office/drawing/2014/main" id="{E9DA2769-8D9A-A367-5F1A-47857E75A17B}"/>
              </a:ext>
            </a:extLst>
          </p:cNvPr>
          <p:cNvPicPr>
            <a:picLocks noChangeAspect="1"/>
          </p:cNvPicPr>
          <p:nvPr/>
        </p:nvPicPr>
        <p:blipFill>
          <a:blip r:embed="rId5"/>
          <a:stretch>
            <a:fillRect/>
          </a:stretch>
        </p:blipFill>
        <p:spPr>
          <a:xfrm>
            <a:off x="752032" y="5502634"/>
            <a:ext cx="1985212" cy="1343527"/>
          </a:xfrm>
          <a:prstGeom prst="rect">
            <a:avLst/>
          </a:prstGeom>
        </p:spPr>
      </p:pic>
      <p:pic>
        <p:nvPicPr>
          <p:cNvPr id="9" name="Picture 8" descr="A logo of a sports team&#10;&#10;AI-generated content may be incorrect.">
            <a:extLst>
              <a:ext uri="{FF2B5EF4-FFF2-40B4-BE49-F238E27FC236}">
                <a16:creationId xmlns:a16="http://schemas.microsoft.com/office/drawing/2014/main" id="{E5C38750-E6ED-8786-3A44-6BA162B5EECD}"/>
              </a:ext>
            </a:extLst>
          </p:cNvPr>
          <p:cNvPicPr>
            <a:picLocks noChangeAspect="1"/>
          </p:cNvPicPr>
          <p:nvPr/>
        </p:nvPicPr>
        <p:blipFill>
          <a:blip r:embed="rId6"/>
          <a:stretch>
            <a:fillRect/>
          </a:stretch>
        </p:blipFill>
        <p:spPr>
          <a:xfrm>
            <a:off x="6773742" y="1243444"/>
            <a:ext cx="1393116" cy="1336341"/>
          </a:xfrm>
          <a:prstGeom prst="rect">
            <a:avLst/>
          </a:prstGeom>
        </p:spPr>
      </p:pic>
      <p:pic>
        <p:nvPicPr>
          <p:cNvPr id="10" name="Picture 9" descr="A logo of a sports team&#10;&#10;AI-generated content may be incorrect.">
            <a:extLst>
              <a:ext uri="{FF2B5EF4-FFF2-40B4-BE49-F238E27FC236}">
                <a16:creationId xmlns:a16="http://schemas.microsoft.com/office/drawing/2014/main" id="{5EC05921-B359-2B96-1E88-40B426FB101F}"/>
              </a:ext>
            </a:extLst>
          </p:cNvPr>
          <p:cNvPicPr>
            <a:picLocks noChangeAspect="1"/>
          </p:cNvPicPr>
          <p:nvPr/>
        </p:nvPicPr>
        <p:blipFill>
          <a:blip r:embed="rId7"/>
          <a:stretch>
            <a:fillRect/>
          </a:stretch>
        </p:blipFill>
        <p:spPr>
          <a:xfrm>
            <a:off x="9336373" y="1495548"/>
            <a:ext cx="1888392" cy="763030"/>
          </a:xfrm>
          <a:prstGeom prst="rect">
            <a:avLst/>
          </a:prstGeom>
        </p:spPr>
      </p:pic>
      <p:pic>
        <p:nvPicPr>
          <p:cNvPr id="11" name="Picture 10" descr="A black background with white letters&#10;&#10;AI-generated content may be incorrect.">
            <a:extLst>
              <a:ext uri="{FF2B5EF4-FFF2-40B4-BE49-F238E27FC236}">
                <a16:creationId xmlns:a16="http://schemas.microsoft.com/office/drawing/2014/main" id="{A04988FF-B31B-62E6-AFF4-72FF5B23C4DB}"/>
              </a:ext>
            </a:extLst>
          </p:cNvPr>
          <p:cNvPicPr>
            <a:picLocks noChangeAspect="1"/>
          </p:cNvPicPr>
          <p:nvPr/>
        </p:nvPicPr>
        <p:blipFill>
          <a:blip r:embed="rId8"/>
          <a:stretch>
            <a:fillRect/>
          </a:stretch>
        </p:blipFill>
        <p:spPr>
          <a:xfrm>
            <a:off x="6299793" y="2671856"/>
            <a:ext cx="2324102" cy="403059"/>
          </a:xfrm>
          <a:prstGeom prst="rect">
            <a:avLst/>
          </a:prstGeom>
        </p:spPr>
      </p:pic>
      <p:pic>
        <p:nvPicPr>
          <p:cNvPr id="12" name="Picture 11" descr="A blue and green text&#10;&#10;AI-generated content may be incorrect.">
            <a:extLst>
              <a:ext uri="{FF2B5EF4-FFF2-40B4-BE49-F238E27FC236}">
                <a16:creationId xmlns:a16="http://schemas.microsoft.com/office/drawing/2014/main" id="{1308E536-0CFD-B6D4-41AF-A8863A3551F4}"/>
              </a:ext>
            </a:extLst>
          </p:cNvPr>
          <p:cNvPicPr>
            <a:picLocks noChangeAspect="1"/>
          </p:cNvPicPr>
          <p:nvPr/>
        </p:nvPicPr>
        <p:blipFill>
          <a:blip r:embed="rId9"/>
          <a:stretch>
            <a:fillRect/>
          </a:stretch>
        </p:blipFill>
        <p:spPr>
          <a:xfrm>
            <a:off x="9387740" y="2581484"/>
            <a:ext cx="2110827" cy="678142"/>
          </a:xfrm>
          <a:prstGeom prst="rect">
            <a:avLst/>
          </a:prstGeom>
        </p:spPr>
      </p:pic>
      <p:pic>
        <p:nvPicPr>
          <p:cNvPr id="13" name="Picture 12" descr="A logo of a pepsi company&#10;&#10;AI-generated content may be incorrect.">
            <a:extLst>
              <a:ext uri="{FF2B5EF4-FFF2-40B4-BE49-F238E27FC236}">
                <a16:creationId xmlns:a16="http://schemas.microsoft.com/office/drawing/2014/main" id="{A5B8D06F-F725-E4D1-9DEF-5EE3D79F95E1}"/>
              </a:ext>
            </a:extLst>
          </p:cNvPr>
          <p:cNvPicPr>
            <a:picLocks noChangeAspect="1"/>
          </p:cNvPicPr>
          <p:nvPr/>
        </p:nvPicPr>
        <p:blipFill>
          <a:blip r:embed="rId10"/>
          <a:stretch>
            <a:fillRect/>
          </a:stretch>
        </p:blipFill>
        <p:spPr>
          <a:xfrm>
            <a:off x="6892813" y="3367264"/>
            <a:ext cx="1188741" cy="1090829"/>
          </a:xfrm>
          <a:prstGeom prst="rect">
            <a:avLst/>
          </a:prstGeom>
        </p:spPr>
      </p:pic>
      <p:pic>
        <p:nvPicPr>
          <p:cNvPr id="14" name="Picture 13" descr="A group of blue and green circles with white letters&#10;&#10;AI-generated content may be incorrect.">
            <a:extLst>
              <a:ext uri="{FF2B5EF4-FFF2-40B4-BE49-F238E27FC236}">
                <a16:creationId xmlns:a16="http://schemas.microsoft.com/office/drawing/2014/main" id="{4DEBC3CB-7495-B6C1-4427-EA9A1C650611}"/>
              </a:ext>
            </a:extLst>
          </p:cNvPr>
          <p:cNvPicPr>
            <a:picLocks noChangeAspect="1"/>
          </p:cNvPicPr>
          <p:nvPr/>
        </p:nvPicPr>
        <p:blipFill>
          <a:blip r:embed="rId11"/>
          <a:stretch>
            <a:fillRect/>
          </a:stretch>
        </p:blipFill>
        <p:spPr>
          <a:xfrm>
            <a:off x="3868044" y="3739935"/>
            <a:ext cx="1654344" cy="922422"/>
          </a:xfrm>
          <a:prstGeom prst="rect">
            <a:avLst/>
          </a:prstGeom>
        </p:spPr>
      </p:pic>
      <p:pic>
        <p:nvPicPr>
          <p:cNvPr id="15" name="Picture 14" descr="A blue and black logo&#10;&#10;AI-generated content may be incorrect.">
            <a:extLst>
              <a:ext uri="{FF2B5EF4-FFF2-40B4-BE49-F238E27FC236}">
                <a16:creationId xmlns:a16="http://schemas.microsoft.com/office/drawing/2014/main" id="{2A0629DA-CD6F-EECF-67AF-87F94506E05D}"/>
              </a:ext>
            </a:extLst>
          </p:cNvPr>
          <p:cNvPicPr>
            <a:picLocks noChangeAspect="1"/>
          </p:cNvPicPr>
          <p:nvPr/>
        </p:nvPicPr>
        <p:blipFill>
          <a:blip r:embed="rId12"/>
          <a:stretch>
            <a:fillRect/>
          </a:stretch>
        </p:blipFill>
        <p:spPr>
          <a:xfrm>
            <a:off x="9442610" y="3622856"/>
            <a:ext cx="1997243" cy="578018"/>
          </a:xfrm>
          <a:prstGeom prst="rect">
            <a:avLst/>
          </a:prstGeom>
        </p:spPr>
      </p:pic>
      <p:pic>
        <p:nvPicPr>
          <p:cNvPr id="16" name="Picture 15">
            <a:extLst>
              <a:ext uri="{FF2B5EF4-FFF2-40B4-BE49-F238E27FC236}">
                <a16:creationId xmlns:a16="http://schemas.microsoft.com/office/drawing/2014/main" id="{B509CE3F-EFDC-F08D-21C8-24714560D7EC}"/>
              </a:ext>
            </a:extLst>
          </p:cNvPr>
          <p:cNvPicPr>
            <a:picLocks noChangeAspect="1"/>
          </p:cNvPicPr>
          <p:nvPr/>
        </p:nvPicPr>
        <p:blipFill>
          <a:blip r:embed="rId13"/>
          <a:stretch>
            <a:fillRect/>
          </a:stretch>
        </p:blipFill>
        <p:spPr>
          <a:xfrm>
            <a:off x="582069" y="5093204"/>
            <a:ext cx="2321093" cy="410079"/>
          </a:xfrm>
          <a:prstGeom prst="rect">
            <a:avLst/>
          </a:prstGeom>
        </p:spPr>
      </p:pic>
      <p:pic>
        <p:nvPicPr>
          <p:cNvPr id="17" name="Picture 16" descr="A logo for a parking lot&#10;&#10;AI-generated content may be incorrect.">
            <a:extLst>
              <a:ext uri="{FF2B5EF4-FFF2-40B4-BE49-F238E27FC236}">
                <a16:creationId xmlns:a16="http://schemas.microsoft.com/office/drawing/2014/main" id="{639CED2E-716D-F213-AF39-3A5A880A54CC}"/>
              </a:ext>
            </a:extLst>
          </p:cNvPr>
          <p:cNvPicPr>
            <a:picLocks noChangeAspect="1"/>
          </p:cNvPicPr>
          <p:nvPr/>
        </p:nvPicPr>
        <p:blipFill>
          <a:blip r:embed="rId14"/>
          <a:stretch>
            <a:fillRect/>
          </a:stretch>
        </p:blipFill>
        <p:spPr>
          <a:xfrm>
            <a:off x="3597506" y="4659820"/>
            <a:ext cx="2196866" cy="1258303"/>
          </a:xfrm>
          <a:prstGeom prst="rect">
            <a:avLst/>
          </a:prstGeom>
        </p:spPr>
      </p:pic>
      <p:pic>
        <p:nvPicPr>
          <p:cNvPr id="18" name="Picture 17" descr="A logo with a buffalo wing&#10;&#10;AI-generated content may be incorrect.">
            <a:extLst>
              <a:ext uri="{FF2B5EF4-FFF2-40B4-BE49-F238E27FC236}">
                <a16:creationId xmlns:a16="http://schemas.microsoft.com/office/drawing/2014/main" id="{32E56819-B674-BE7D-D86F-2DC21D3D054E}"/>
              </a:ext>
            </a:extLst>
          </p:cNvPr>
          <p:cNvPicPr>
            <a:picLocks noChangeAspect="1"/>
          </p:cNvPicPr>
          <p:nvPr/>
        </p:nvPicPr>
        <p:blipFill>
          <a:blip r:embed="rId15"/>
          <a:stretch>
            <a:fillRect/>
          </a:stretch>
        </p:blipFill>
        <p:spPr>
          <a:xfrm>
            <a:off x="3529987" y="1253165"/>
            <a:ext cx="2134519" cy="1243991"/>
          </a:xfrm>
          <a:prstGeom prst="rect">
            <a:avLst/>
          </a:prstGeom>
        </p:spPr>
      </p:pic>
      <p:pic>
        <p:nvPicPr>
          <p:cNvPr id="19" name="Picture 18" descr="A white and yellow logo&#10;&#10;AI-generated content may be incorrect.">
            <a:extLst>
              <a:ext uri="{FF2B5EF4-FFF2-40B4-BE49-F238E27FC236}">
                <a16:creationId xmlns:a16="http://schemas.microsoft.com/office/drawing/2014/main" id="{F14A59B2-7630-2A1E-17D7-904048D72FF9}"/>
              </a:ext>
            </a:extLst>
          </p:cNvPr>
          <p:cNvPicPr>
            <a:picLocks noChangeAspect="1"/>
          </p:cNvPicPr>
          <p:nvPr/>
        </p:nvPicPr>
        <p:blipFill>
          <a:blip r:embed="rId16"/>
          <a:stretch>
            <a:fillRect/>
          </a:stretch>
        </p:blipFill>
        <p:spPr>
          <a:xfrm>
            <a:off x="1032832" y="2267637"/>
            <a:ext cx="1280712" cy="1216448"/>
          </a:xfrm>
          <a:prstGeom prst="rect">
            <a:avLst/>
          </a:prstGeom>
        </p:spPr>
      </p:pic>
      <p:pic>
        <p:nvPicPr>
          <p:cNvPr id="20" name="Picture 19" descr="A yellow logo with a person kicking a ball&#10;&#10;AI-generated content may be incorrect.">
            <a:extLst>
              <a:ext uri="{FF2B5EF4-FFF2-40B4-BE49-F238E27FC236}">
                <a16:creationId xmlns:a16="http://schemas.microsoft.com/office/drawing/2014/main" id="{74E0ED92-CC0C-E518-9EE1-7E722161EBD0}"/>
              </a:ext>
            </a:extLst>
          </p:cNvPr>
          <p:cNvPicPr>
            <a:picLocks noChangeAspect="1"/>
          </p:cNvPicPr>
          <p:nvPr/>
        </p:nvPicPr>
        <p:blipFill>
          <a:blip r:embed="rId17"/>
          <a:stretch>
            <a:fillRect/>
          </a:stretch>
        </p:blipFill>
        <p:spPr>
          <a:xfrm>
            <a:off x="3962562" y="2405348"/>
            <a:ext cx="1462166" cy="1078737"/>
          </a:xfrm>
          <a:prstGeom prst="rect">
            <a:avLst/>
          </a:prstGeom>
        </p:spPr>
      </p:pic>
      <p:pic>
        <p:nvPicPr>
          <p:cNvPr id="21" name="Picture 20" descr="A blue text on a white background&#10;&#10;AI-generated content may be incorrect.">
            <a:extLst>
              <a:ext uri="{FF2B5EF4-FFF2-40B4-BE49-F238E27FC236}">
                <a16:creationId xmlns:a16="http://schemas.microsoft.com/office/drawing/2014/main" id="{B6C35A5A-54C6-B4BC-4E62-396A638E05D3}"/>
              </a:ext>
            </a:extLst>
          </p:cNvPr>
          <p:cNvPicPr>
            <a:picLocks noChangeAspect="1"/>
          </p:cNvPicPr>
          <p:nvPr/>
        </p:nvPicPr>
        <p:blipFill>
          <a:blip r:embed="rId18"/>
          <a:stretch>
            <a:fillRect/>
          </a:stretch>
        </p:blipFill>
        <p:spPr>
          <a:xfrm>
            <a:off x="3350963" y="5966225"/>
            <a:ext cx="2685362" cy="622188"/>
          </a:xfrm>
          <a:prstGeom prst="rect">
            <a:avLst/>
          </a:prstGeom>
        </p:spPr>
      </p:pic>
      <p:pic>
        <p:nvPicPr>
          <p:cNvPr id="22" name="Picture 21" descr="Nationwide Logo">
            <a:extLst>
              <a:ext uri="{FF2B5EF4-FFF2-40B4-BE49-F238E27FC236}">
                <a16:creationId xmlns:a16="http://schemas.microsoft.com/office/drawing/2014/main" id="{F6E546C1-D3F2-4AD6-8184-F7506FC39E4E}"/>
              </a:ext>
            </a:extLst>
          </p:cNvPr>
          <p:cNvPicPr>
            <a:picLocks noChangeAspect="1"/>
          </p:cNvPicPr>
          <p:nvPr/>
        </p:nvPicPr>
        <p:blipFill>
          <a:blip r:embed="rId19"/>
          <a:stretch>
            <a:fillRect/>
          </a:stretch>
        </p:blipFill>
        <p:spPr>
          <a:xfrm>
            <a:off x="9071473" y="4374270"/>
            <a:ext cx="2743200" cy="1543050"/>
          </a:xfrm>
          <a:prstGeom prst="rect">
            <a:avLst/>
          </a:prstGeom>
        </p:spPr>
      </p:pic>
      <p:pic>
        <p:nvPicPr>
          <p:cNvPr id="23" name="Picture 22" descr="Fortress Obetz Logo">
            <a:extLst>
              <a:ext uri="{FF2B5EF4-FFF2-40B4-BE49-F238E27FC236}">
                <a16:creationId xmlns:a16="http://schemas.microsoft.com/office/drawing/2014/main" id="{96BA377A-916F-F529-C616-60BD1A8010E4}"/>
              </a:ext>
            </a:extLst>
          </p:cNvPr>
          <p:cNvPicPr>
            <a:picLocks noChangeAspect="1"/>
          </p:cNvPicPr>
          <p:nvPr/>
        </p:nvPicPr>
        <p:blipFill>
          <a:blip r:embed="rId20"/>
          <a:stretch>
            <a:fillRect/>
          </a:stretch>
        </p:blipFill>
        <p:spPr>
          <a:xfrm>
            <a:off x="753738" y="3616859"/>
            <a:ext cx="1907755" cy="1038111"/>
          </a:xfrm>
          <a:prstGeom prst="rect">
            <a:avLst/>
          </a:prstGeom>
        </p:spPr>
      </p:pic>
      <p:pic>
        <p:nvPicPr>
          <p:cNvPr id="24" name="Picture 23" descr="The Columbus Foundation Logo">
            <a:extLst>
              <a:ext uri="{FF2B5EF4-FFF2-40B4-BE49-F238E27FC236}">
                <a16:creationId xmlns:a16="http://schemas.microsoft.com/office/drawing/2014/main" id="{F9AC228F-DDDB-08DB-9EEF-63EAA6E3E874}"/>
              </a:ext>
            </a:extLst>
          </p:cNvPr>
          <p:cNvPicPr>
            <a:picLocks noChangeAspect="1"/>
          </p:cNvPicPr>
          <p:nvPr/>
        </p:nvPicPr>
        <p:blipFill>
          <a:blip r:embed="rId21"/>
          <a:stretch>
            <a:fillRect/>
          </a:stretch>
        </p:blipFill>
        <p:spPr>
          <a:xfrm>
            <a:off x="753737" y="1280365"/>
            <a:ext cx="1838899" cy="978437"/>
          </a:xfrm>
          <a:prstGeom prst="rect">
            <a:avLst/>
          </a:prstGeom>
        </p:spPr>
      </p:pic>
      <p:pic>
        <p:nvPicPr>
          <p:cNvPr id="25" name="Picture 24">
            <a:extLst>
              <a:ext uri="{FF2B5EF4-FFF2-40B4-BE49-F238E27FC236}">
                <a16:creationId xmlns:a16="http://schemas.microsoft.com/office/drawing/2014/main" id="{1B8AA840-67A1-A2A0-5E87-0FBDA1D234D5}"/>
              </a:ext>
            </a:extLst>
          </p:cNvPr>
          <p:cNvPicPr>
            <a:picLocks noChangeAspect="1"/>
          </p:cNvPicPr>
          <p:nvPr/>
        </p:nvPicPr>
        <p:blipFill>
          <a:blip r:embed="rId22"/>
          <a:stretch>
            <a:fillRect/>
          </a:stretch>
        </p:blipFill>
        <p:spPr>
          <a:xfrm>
            <a:off x="6299879" y="5911850"/>
            <a:ext cx="2930525" cy="636816"/>
          </a:xfrm>
          <a:prstGeom prst="rect">
            <a:avLst/>
          </a:prstGeom>
        </p:spPr>
      </p:pic>
    </p:spTree>
    <p:extLst>
      <p:ext uri="{BB962C8B-B14F-4D97-AF65-F5344CB8AC3E}">
        <p14:creationId xmlns:p14="http://schemas.microsoft.com/office/powerpoint/2010/main" val="12218394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FE262-1914-1DCE-EDCA-07680DD6C93D}"/>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7F2BB4BD-D03E-1FC0-F041-82FD20AB120A}"/>
              </a:ext>
            </a:extLst>
          </p:cNvPr>
          <p:cNvGrpSpPr/>
          <p:nvPr/>
        </p:nvGrpSpPr>
        <p:grpSpPr>
          <a:xfrm>
            <a:off x="1108390" y="1853259"/>
            <a:ext cx="9973537" cy="4656667"/>
            <a:chOff x="901427" y="1806222"/>
            <a:chExt cx="9973537" cy="4656667"/>
          </a:xfrm>
        </p:grpSpPr>
        <p:sp>
          <p:nvSpPr>
            <p:cNvPr id="5" name="Title 1">
              <a:extLst>
                <a:ext uri="{FF2B5EF4-FFF2-40B4-BE49-F238E27FC236}">
                  <a16:creationId xmlns:a16="http://schemas.microsoft.com/office/drawing/2014/main" id="{4B3540FE-6A7E-25EF-28E2-FCD1C4B04F8F}"/>
                </a:ext>
              </a:extLst>
            </p:cNvPr>
            <p:cNvSpPr>
              <a:spLocks noGrp="1"/>
            </p:cNvSpPr>
            <p:nvPr/>
          </p:nvSpPr>
          <p:spPr>
            <a:xfrm>
              <a:off x="5098815" y="2987115"/>
              <a:ext cx="5776149" cy="581379"/>
            </a:xfrm>
            <a:prstGeom prst="rect">
              <a:avLst/>
            </a:prstGeom>
          </p:spPr>
          <p:txBody>
            <a:bodyPr vert="horz" lIns="91440" tIns="45720" rIns="91440" bIns="45720" rtlCol="0" anchor="b">
              <a:normAutofit fontScale="70000" lnSpcReduction="20000"/>
            </a:bodyPr>
            <a:lstStyle>
              <a:lvl1pPr algn="ctr" defTabSz="914400" rtl="0" eaLnBrk="1" latinLnBrk="0" hangingPunct="1">
                <a:lnSpc>
                  <a:spcPct val="90000"/>
                </a:lnSpc>
                <a:spcBef>
                  <a:spcPct val="0"/>
                </a:spcBef>
                <a:buNone/>
                <a:defRPr sz="6000" b="1" kern="1200">
                  <a:solidFill>
                    <a:schemeClr val="bg1"/>
                  </a:solidFill>
                  <a:latin typeface="Arial" panose="020B0604020202020204" pitchFamily="34" charset="0"/>
                  <a:ea typeface="+mj-ea"/>
                  <a:cs typeface="Arial" panose="020B0604020202020204" pitchFamily="34" charset="0"/>
                </a:defRPr>
              </a:lvl1pPr>
            </a:lstStyle>
            <a:p>
              <a:pPr algn="l"/>
              <a:r>
                <a:rPr lang="en-US">
                  <a:solidFill>
                    <a:srgbClr val="00345D"/>
                  </a:solidFill>
                  <a:latin typeface="Arial"/>
                  <a:cs typeface="Arial"/>
                </a:rPr>
                <a:t>Questions?</a:t>
              </a:r>
              <a:endParaRPr lang="en-US"/>
            </a:p>
          </p:txBody>
        </p:sp>
        <p:pic>
          <p:nvPicPr>
            <p:cNvPr id="6" name="Picture 5" descr="A logo for a community cup&#10;&#10;AI-generated content may be incorrect.">
              <a:extLst>
                <a:ext uri="{FF2B5EF4-FFF2-40B4-BE49-F238E27FC236}">
                  <a16:creationId xmlns:a16="http://schemas.microsoft.com/office/drawing/2014/main" id="{0B5EB186-4743-0487-50FF-FD290213A095}"/>
                </a:ext>
              </a:extLst>
            </p:cNvPr>
            <p:cNvPicPr>
              <a:picLocks noChangeAspect="1"/>
            </p:cNvPicPr>
            <p:nvPr/>
          </p:nvPicPr>
          <p:blipFill>
            <a:blip r:embed="rId2"/>
            <a:stretch>
              <a:fillRect/>
            </a:stretch>
          </p:blipFill>
          <p:spPr>
            <a:xfrm>
              <a:off x="901427" y="1806222"/>
              <a:ext cx="4656667" cy="4656667"/>
            </a:xfrm>
            <a:prstGeom prst="rect">
              <a:avLst/>
            </a:prstGeom>
          </p:spPr>
        </p:pic>
        <p:sp>
          <p:nvSpPr>
            <p:cNvPr id="7" name="Title 1">
              <a:extLst>
                <a:ext uri="{FF2B5EF4-FFF2-40B4-BE49-F238E27FC236}">
                  <a16:creationId xmlns:a16="http://schemas.microsoft.com/office/drawing/2014/main" id="{291C6A09-EF29-C3E5-309C-C160D9A3F2C6}"/>
                </a:ext>
              </a:extLst>
            </p:cNvPr>
            <p:cNvSpPr>
              <a:spLocks noGrp="1"/>
            </p:cNvSpPr>
            <p:nvPr/>
          </p:nvSpPr>
          <p:spPr>
            <a:xfrm>
              <a:off x="5098815" y="3560966"/>
              <a:ext cx="5765417" cy="44238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b="1" kern="1200">
                  <a:solidFill>
                    <a:schemeClr val="bg1"/>
                  </a:solidFill>
                  <a:latin typeface="Arial" panose="020B0604020202020204" pitchFamily="34" charset="0"/>
                  <a:ea typeface="+mj-ea"/>
                  <a:cs typeface="Arial" panose="020B0604020202020204" pitchFamily="34" charset="0"/>
                </a:defRPr>
              </a:lvl1pPr>
            </a:lstStyle>
            <a:p>
              <a:pPr algn="l"/>
              <a:r>
                <a:rPr lang="en-US" sz="2400">
                  <a:solidFill>
                    <a:srgbClr val="00345D"/>
                  </a:solidFill>
                  <a:latin typeface="Arial"/>
                  <a:cs typeface="Arial"/>
                </a:rPr>
                <a:t>Email cup@columbussports.org</a:t>
              </a:r>
              <a:endParaRPr lang="en-US"/>
            </a:p>
          </p:txBody>
        </p:sp>
      </p:grpSp>
      <p:sp>
        <p:nvSpPr>
          <p:cNvPr id="3" name="Rectangle 2">
            <a:extLst>
              <a:ext uri="{FF2B5EF4-FFF2-40B4-BE49-F238E27FC236}">
                <a16:creationId xmlns:a16="http://schemas.microsoft.com/office/drawing/2014/main" id="{F483966A-40B1-8288-2C7F-F7292D9B5FD1}"/>
              </a:ext>
            </a:extLst>
          </p:cNvPr>
          <p:cNvSpPr/>
          <p:nvPr/>
        </p:nvSpPr>
        <p:spPr>
          <a:xfrm>
            <a:off x="0" y="-1"/>
            <a:ext cx="12193057" cy="1232959"/>
          </a:xfrm>
          <a:prstGeom prst="rect">
            <a:avLst/>
          </a:prstGeom>
          <a:solidFill>
            <a:srgbClr val="1D78BE"/>
          </a:solidFill>
          <a:ln>
            <a:solidFill>
              <a:srgbClr val="1D78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qr code with a logo&#10;&#10;Description automatically generated">
            <a:extLst>
              <a:ext uri="{FF2B5EF4-FFF2-40B4-BE49-F238E27FC236}">
                <a16:creationId xmlns:a16="http://schemas.microsoft.com/office/drawing/2014/main" id="{263878BC-DED8-AFA7-158D-59E49D55415A}"/>
              </a:ext>
            </a:extLst>
          </p:cNvPr>
          <p:cNvPicPr>
            <a:picLocks noChangeAspect="1"/>
          </p:cNvPicPr>
          <p:nvPr/>
        </p:nvPicPr>
        <p:blipFill>
          <a:blip r:embed="rId3"/>
          <a:stretch>
            <a:fillRect/>
          </a:stretch>
        </p:blipFill>
        <p:spPr>
          <a:xfrm flipH="1">
            <a:off x="11078818" y="89453"/>
            <a:ext cx="1046921" cy="1046922"/>
          </a:xfrm>
          <a:prstGeom prst="rect">
            <a:avLst/>
          </a:prstGeom>
        </p:spPr>
      </p:pic>
    </p:spTree>
    <p:extLst>
      <p:ext uri="{BB962C8B-B14F-4D97-AF65-F5344CB8AC3E}">
        <p14:creationId xmlns:p14="http://schemas.microsoft.com/office/powerpoint/2010/main" val="22427246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5D090A-A5A7-0650-A87F-CB26989E1016}"/>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88AF095-CCA0-00BD-7FF0-E83BB23FC6E8}"/>
              </a:ext>
            </a:extLst>
          </p:cNvPr>
          <p:cNvSpPr/>
          <p:nvPr/>
        </p:nvSpPr>
        <p:spPr>
          <a:xfrm>
            <a:off x="0" y="-39758"/>
            <a:ext cx="12193057" cy="1232959"/>
          </a:xfrm>
          <a:prstGeom prst="rect">
            <a:avLst/>
          </a:prstGeom>
          <a:solidFill>
            <a:srgbClr val="1D78BE"/>
          </a:solidFill>
          <a:ln>
            <a:solidFill>
              <a:srgbClr val="1D78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qr code with a logo&#10;&#10;Description automatically generated">
            <a:extLst>
              <a:ext uri="{FF2B5EF4-FFF2-40B4-BE49-F238E27FC236}">
                <a16:creationId xmlns:a16="http://schemas.microsoft.com/office/drawing/2014/main" id="{636D8CBD-2F79-240B-644D-AACCC622643F}"/>
              </a:ext>
            </a:extLst>
          </p:cNvPr>
          <p:cNvPicPr>
            <a:picLocks noChangeAspect="1"/>
          </p:cNvPicPr>
          <p:nvPr/>
        </p:nvPicPr>
        <p:blipFill>
          <a:blip r:embed="rId3"/>
          <a:stretch>
            <a:fillRect/>
          </a:stretch>
        </p:blipFill>
        <p:spPr>
          <a:xfrm flipH="1">
            <a:off x="11078818" y="89453"/>
            <a:ext cx="1046921" cy="1046922"/>
          </a:xfrm>
          <a:prstGeom prst="rect">
            <a:avLst/>
          </a:prstGeom>
        </p:spPr>
      </p:pic>
      <p:sp>
        <p:nvSpPr>
          <p:cNvPr id="8" name="Title 1">
            <a:extLst>
              <a:ext uri="{FF2B5EF4-FFF2-40B4-BE49-F238E27FC236}">
                <a16:creationId xmlns:a16="http://schemas.microsoft.com/office/drawing/2014/main" id="{14541C2D-E195-B737-D824-5AC5A491F79B}"/>
              </a:ext>
            </a:extLst>
          </p:cNvPr>
          <p:cNvSpPr>
            <a:spLocks noGrp="1"/>
          </p:cNvSpPr>
          <p:nvPr/>
        </p:nvSpPr>
        <p:spPr>
          <a:xfrm>
            <a:off x="376296" y="576202"/>
            <a:ext cx="8264407" cy="56021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b="1" kern="1200">
                <a:solidFill>
                  <a:schemeClr val="bg1"/>
                </a:solidFill>
                <a:latin typeface="Arial" panose="020B0604020202020204" pitchFamily="34" charset="0"/>
                <a:ea typeface="+mj-ea"/>
                <a:cs typeface="Arial" panose="020B0604020202020204" pitchFamily="34" charset="0"/>
              </a:defRPr>
            </a:lvl1pPr>
          </a:lstStyle>
          <a:p>
            <a:pPr algn="l"/>
            <a:r>
              <a:rPr lang="en-US" sz="4200">
                <a:solidFill>
                  <a:srgbClr val="FFFFFF"/>
                </a:solidFill>
                <a:latin typeface="Arial"/>
                <a:cs typeface="Arial"/>
              </a:rPr>
              <a:t>Team Captain Responsibilities</a:t>
            </a:r>
            <a:endParaRPr lang="en-US" err="1"/>
          </a:p>
        </p:txBody>
      </p:sp>
      <p:sp>
        <p:nvSpPr>
          <p:cNvPr id="2" name="TextBox 8">
            <a:extLst>
              <a:ext uri="{FF2B5EF4-FFF2-40B4-BE49-F238E27FC236}">
                <a16:creationId xmlns:a16="http://schemas.microsoft.com/office/drawing/2014/main" id="{34AD4AE1-0698-4A69-AE14-40FCB31B53AC}"/>
              </a:ext>
            </a:extLst>
          </p:cNvPr>
          <p:cNvSpPr txBox="1"/>
          <p:nvPr/>
        </p:nvSpPr>
        <p:spPr>
          <a:xfrm>
            <a:off x="-1305539" y="1656944"/>
            <a:ext cx="6670450" cy="6186309"/>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3600" b="1">
              <a:solidFill>
                <a:schemeClr val="accent4">
                  <a:lumMod val="50000"/>
                </a:schemeClr>
              </a:solidFill>
              <a:cs typeface="Calibri"/>
            </a:endParaRPr>
          </a:p>
          <a:p>
            <a:pPr marL="2400300" lvl="4" indent="-571500">
              <a:buFont typeface="Wingdings" panose="020B0604020202020204" pitchFamily="34" charset="0"/>
              <a:buChar char="ü"/>
            </a:pPr>
            <a:r>
              <a:rPr lang="en-US" sz="3200" b="1">
                <a:solidFill>
                  <a:schemeClr val="accent4">
                    <a:lumMod val="50000"/>
                  </a:schemeClr>
                </a:solidFill>
                <a:cs typeface="Calibri"/>
              </a:rPr>
              <a:t>Team Contact</a:t>
            </a:r>
            <a:endParaRPr lang="en-US" sz="3200" b="1">
              <a:solidFill>
                <a:schemeClr val="accent4">
                  <a:lumMod val="50000"/>
                </a:schemeClr>
              </a:solidFill>
              <a:ea typeface="Calibri"/>
              <a:cs typeface="Calibri"/>
            </a:endParaRPr>
          </a:p>
          <a:p>
            <a:pPr marL="2400300" lvl="4" indent="-571500">
              <a:buFont typeface="Wingdings" panose="020B0604020202020204" pitchFamily="34" charset="0"/>
              <a:buChar char="ü"/>
            </a:pPr>
            <a:r>
              <a:rPr lang="en-US" sz="3200" b="1">
                <a:solidFill>
                  <a:schemeClr val="accent4">
                    <a:lumMod val="50000"/>
                  </a:schemeClr>
                </a:solidFill>
                <a:cs typeface="Calibri"/>
              </a:rPr>
              <a:t>Rally coworkers</a:t>
            </a:r>
            <a:endParaRPr lang="en-US" sz="3200" b="1">
              <a:solidFill>
                <a:schemeClr val="accent4">
                  <a:lumMod val="50000"/>
                </a:schemeClr>
              </a:solidFill>
              <a:ea typeface="Calibri"/>
              <a:cs typeface="Calibri"/>
            </a:endParaRPr>
          </a:p>
          <a:p>
            <a:pPr marL="2400300" lvl="4" indent="-571500">
              <a:buFont typeface="Wingdings" panose="020B0604020202020204" pitchFamily="34" charset="0"/>
              <a:buChar char="ü"/>
            </a:pPr>
            <a:r>
              <a:rPr lang="en-US" sz="3200" b="1">
                <a:solidFill>
                  <a:schemeClr val="accent4">
                    <a:lumMod val="50000"/>
                  </a:schemeClr>
                </a:solidFill>
                <a:cs typeface="Calibri"/>
              </a:rPr>
              <a:t>Build your team</a:t>
            </a:r>
            <a:endParaRPr lang="en-US" sz="3200" b="1">
              <a:solidFill>
                <a:schemeClr val="accent4">
                  <a:lumMod val="50000"/>
                </a:schemeClr>
              </a:solidFill>
              <a:ea typeface="Calibri" panose="020F0502020204030204"/>
              <a:cs typeface="Calibri"/>
            </a:endParaRPr>
          </a:p>
          <a:p>
            <a:pPr marL="2400300" lvl="4" indent="-571500">
              <a:buFont typeface="Wingdings" panose="020B0604020202020204" pitchFamily="34" charset="0"/>
              <a:buChar char="ü"/>
            </a:pPr>
            <a:r>
              <a:rPr lang="en-US" sz="3200" b="1">
                <a:solidFill>
                  <a:schemeClr val="accent4">
                    <a:lumMod val="50000"/>
                  </a:schemeClr>
                </a:solidFill>
                <a:ea typeface="Calibri" panose="020F0502020204030204"/>
                <a:cs typeface="Calibri"/>
              </a:rPr>
              <a:t>Prep your team</a:t>
            </a:r>
          </a:p>
          <a:p>
            <a:pPr marL="2400300" lvl="4" indent="-571500">
              <a:buFont typeface="Wingdings" panose="020B0604020202020204" pitchFamily="34" charset="0"/>
              <a:buChar char="ü"/>
            </a:pPr>
            <a:r>
              <a:rPr lang="en-US" sz="3200" b="1">
                <a:solidFill>
                  <a:schemeClr val="accent4">
                    <a:lumMod val="50000"/>
                  </a:schemeClr>
                </a:solidFill>
                <a:ea typeface="Calibri" panose="020F0502020204030204"/>
                <a:cs typeface="Calibri"/>
              </a:rPr>
              <a:t>Stay on track</a:t>
            </a:r>
          </a:p>
          <a:p>
            <a:pPr marL="2400300" lvl="4" indent="-571500">
              <a:buFont typeface="Wingdings" panose="020B0604020202020204" pitchFamily="34" charset="0"/>
              <a:buChar char="ü"/>
            </a:pPr>
            <a:r>
              <a:rPr lang="en-US" sz="3200" b="1">
                <a:solidFill>
                  <a:schemeClr val="accent4">
                    <a:lumMod val="50000"/>
                  </a:schemeClr>
                </a:solidFill>
                <a:ea typeface="Calibri" panose="020F0502020204030204"/>
                <a:cs typeface="Calibri"/>
              </a:rPr>
              <a:t>Captain Clipboards</a:t>
            </a:r>
          </a:p>
          <a:p>
            <a:pPr marL="2400300" lvl="4" indent="-571500">
              <a:buFont typeface="Wingdings" panose="020B0604020202020204" pitchFamily="34" charset="0"/>
              <a:buChar char="ü"/>
            </a:pPr>
            <a:endParaRPr lang="en-US" sz="3200" b="1">
              <a:solidFill>
                <a:schemeClr val="accent4">
                  <a:lumMod val="50000"/>
                </a:schemeClr>
              </a:solidFill>
              <a:ea typeface="Calibri" panose="020F0502020204030204"/>
              <a:cs typeface="Calibri"/>
            </a:endParaRPr>
          </a:p>
          <a:p>
            <a:pPr lvl="4"/>
            <a:endParaRPr lang="en-US" sz="3200" b="1">
              <a:solidFill>
                <a:schemeClr val="accent4">
                  <a:lumMod val="50000"/>
                </a:schemeClr>
              </a:solidFill>
              <a:highlight>
                <a:srgbClr val="FFFF00"/>
              </a:highlight>
              <a:ea typeface="Calibri"/>
              <a:cs typeface="Calibri"/>
            </a:endParaRPr>
          </a:p>
          <a:p>
            <a:pPr marL="571500" indent="-571500">
              <a:buFont typeface="Arial" panose="020B0604020202020204" pitchFamily="34" charset="0"/>
              <a:buChar char="•"/>
            </a:pPr>
            <a:endParaRPr lang="en-US" sz="3200" b="1">
              <a:solidFill>
                <a:schemeClr val="accent4">
                  <a:lumMod val="50000"/>
                </a:schemeClr>
              </a:solidFill>
              <a:ea typeface="Calibri" panose="020F0502020204030204"/>
              <a:cs typeface="Calibri"/>
            </a:endParaRPr>
          </a:p>
          <a:p>
            <a:pPr marL="571500" indent="-571500">
              <a:buFont typeface="Arial" panose="020B0604020202020204" pitchFamily="34" charset="0"/>
              <a:buChar char="•"/>
            </a:pPr>
            <a:endParaRPr lang="en-US" sz="3600" b="1">
              <a:solidFill>
                <a:schemeClr val="accent4">
                  <a:lumMod val="50000"/>
                </a:schemeClr>
              </a:solidFill>
              <a:ea typeface="Calibri" panose="020F0502020204030204"/>
              <a:cs typeface="Calibri"/>
            </a:endParaRPr>
          </a:p>
          <a:p>
            <a:endParaRPr lang="en-US" sz="3600" b="1">
              <a:solidFill>
                <a:schemeClr val="accent4">
                  <a:lumMod val="50000"/>
                </a:schemeClr>
              </a:solidFill>
              <a:ea typeface="Calibri" panose="020F0502020204030204"/>
              <a:cs typeface="Calibri"/>
            </a:endParaRPr>
          </a:p>
        </p:txBody>
      </p:sp>
      <p:pic>
        <p:nvPicPr>
          <p:cNvPr id="12" name="Picture 11" descr="A group of men in red shirts giving each other a high five&#10;&#10;AI-generated content may be incorrect.">
            <a:extLst>
              <a:ext uri="{FF2B5EF4-FFF2-40B4-BE49-F238E27FC236}">
                <a16:creationId xmlns:a16="http://schemas.microsoft.com/office/drawing/2014/main" id="{8D898A6B-ACA5-E9EB-8CD1-F46524CC4F41}"/>
              </a:ext>
            </a:extLst>
          </p:cNvPr>
          <p:cNvPicPr>
            <a:picLocks noChangeAspect="1"/>
          </p:cNvPicPr>
          <p:nvPr/>
        </p:nvPicPr>
        <p:blipFill>
          <a:blip r:embed="rId4"/>
          <a:stretch>
            <a:fillRect/>
          </a:stretch>
        </p:blipFill>
        <p:spPr>
          <a:xfrm>
            <a:off x="6779053" y="2339029"/>
            <a:ext cx="4587757" cy="305850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0900033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F6B16E-B969-44FA-EA3D-69B87DA62586}"/>
            </a:ext>
          </a:extLst>
        </p:cNvPr>
        <p:cNvGrpSpPr/>
        <p:nvPr/>
      </p:nvGrpSpPr>
      <p:grpSpPr>
        <a:xfrm>
          <a:off x="0" y="0"/>
          <a:ext cx="0" cy="0"/>
          <a:chOff x="0" y="0"/>
          <a:chExt cx="0" cy="0"/>
        </a:xfrm>
      </p:grpSpPr>
      <p:sp>
        <p:nvSpPr>
          <p:cNvPr id="96" name="Content Placeholder 2">
            <a:extLst>
              <a:ext uri="{FF2B5EF4-FFF2-40B4-BE49-F238E27FC236}">
                <a16:creationId xmlns:a16="http://schemas.microsoft.com/office/drawing/2014/main" id="{941E8A26-18A0-8318-3CED-BD1CB40B96FF}"/>
              </a:ext>
            </a:extLst>
          </p:cNvPr>
          <p:cNvSpPr>
            <a:spLocks noGrp="1"/>
          </p:cNvSpPr>
          <p:nvPr/>
        </p:nvSpPr>
        <p:spPr>
          <a:xfrm>
            <a:off x="373313" y="1887265"/>
            <a:ext cx="5595695" cy="433294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Zilla Slab"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Courier New" panose="02070309020205020404" pitchFamily="49" charset="0"/>
              <a:buChar char="o"/>
              <a:defRPr sz="2400" kern="1200">
                <a:solidFill>
                  <a:schemeClr val="tx1"/>
                </a:solidFill>
                <a:latin typeface="Arial" panose="020B0604020202020204" pitchFamily="34" charset="0"/>
                <a:ea typeface="Zilla Slab" pitchFamily="2" charset="0"/>
                <a:cs typeface="Arial" panose="020B0604020202020204" pitchFamily="34" charset="0"/>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Arial" panose="020B0604020202020204" pitchFamily="34" charset="0"/>
                <a:ea typeface="Zilla Slab" pitchFamily="2" charset="0"/>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4pPr>
            <a:lvl5pPr marL="20574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r>
              <a:rPr lang="en-US" sz="2000">
                <a:solidFill>
                  <a:srgbClr val="156082"/>
                </a:solidFill>
                <a:latin typeface="Arial"/>
                <a:cs typeface="Arial"/>
                <a:hlinkClick r:id="rId3">
                  <a:extLst>
                    <a:ext uri="{A12FA001-AC4F-418D-AE19-62706E023703}">
                      <ahyp:hlinkClr xmlns:ahyp="http://schemas.microsoft.com/office/drawing/2018/hyperlinkcolor" val="tx"/>
                    </a:ext>
                  </a:extLst>
                </a:hlinkClick>
              </a:rPr>
              <a:t>Team Captain Checklist</a:t>
            </a:r>
          </a:p>
          <a:p>
            <a:r>
              <a:rPr lang="en-US" sz="2000">
                <a:solidFill>
                  <a:srgbClr val="156082"/>
                </a:solidFill>
                <a:latin typeface="Arial"/>
                <a:cs typeface="Arial"/>
                <a:hlinkClick r:id="rId4">
                  <a:extLst>
                    <a:ext uri="{A12FA001-AC4F-418D-AE19-62706E023703}">
                      <ahyp:hlinkClr xmlns:ahyp="http://schemas.microsoft.com/office/drawing/2018/hyperlinkcolor" val="tx"/>
                    </a:ext>
                  </a:extLst>
                </a:hlinkClick>
              </a:rPr>
              <a:t>2026 Team Captain Handbook</a:t>
            </a:r>
            <a:endParaRPr lang="en-US" sz="2000">
              <a:solidFill>
                <a:srgbClr val="156082"/>
              </a:solidFill>
              <a:latin typeface="Zilla Slab"/>
              <a:ea typeface="Calibri"/>
              <a:cs typeface="Calibri"/>
              <a:hlinkClick r:id="rId4">
                <a:extLst>
                  <a:ext uri="{A12FA001-AC4F-418D-AE19-62706E023703}">
                    <ahyp:hlinkClr xmlns:ahyp="http://schemas.microsoft.com/office/drawing/2018/hyperlinkcolor" val="tx"/>
                  </a:ext>
                </a:extLst>
              </a:hlinkClick>
            </a:endParaRPr>
          </a:p>
          <a:p>
            <a:pPr marL="342900" indent="-342900"/>
            <a:r>
              <a:rPr lang="en-US" sz="2000">
                <a:solidFill>
                  <a:srgbClr val="156082"/>
                </a:solidFill>
                <a:latin typeface="Arial"/>
                <a:cs typeface="Arial"/>
                <a:hlinkClick r:id="rId5">
                  <a:extLst>
                    <a:ext uri="{A12FA001-AC4F-418D-AE19-62706E023703}">
                      <ahyp:hlinkClr xmlns:ahyp="http://schemas.microsoft.com/office/drawing/2018/hyperlinkcolor" val="tx"/>
                    </a:ext>
                  </a:extLst>
                </a:hlinkClick>
              </a:rPr>
              <a:t>Maps</a:t>
            </a:r>
          </a:p>
          <a:p>
            <a:pPr lvl="1"/>
            <a:r>
              <a:rPr lang="en-US" sz="1600" b="1">
                <a:solidFill>
                  <a:srgbClr val="156082"/>
                </a:solidFill>
                <a:latin typeface="Arial"/>
                <a:cs typeface="Arial"/>
              </a:rPr>
              <a:t>Fortress Obetz/Parking</a:t>
            </a:r>
          </a:p>
          <a:p>
            <a:pPr lvl="1"/>
            <a:r>
              <a:rPr lang="en-US" sz="1600" b="1">
                <a:solidFill>
                  <a:srgbClr val="156082"/>
                </a:solidFill>
                <a:latin typeface="Arial"/>
                <a:cs typeface="Arial"/>
              </a:rPr>
              <a:t>5K</a:t>
            </a:r>
          </a:p>
          <a:p>
            <a:pPr lvl="1"/>
            <a:r>
              <a:rPr lang="en-US" sz="1600" b="1">
                <a:solidFill>
                  <a:srgbClr val="156082"/>
                </a:solidFill>
                <a:latin typeface="Arial"/>
                <a:cs typeface="Arial"/>
              </a:rPr>
              <a:t>Sports</a:t>
            </a:r>
          </a:p>
          <a:p>
            <a:pPr lvl="1"/>
            <a:r>
              <a:rPr lang="en-US" sz="1600">
                <a:solidFill>
                  <a:srgbClr val="156082"/>
                </a:solidFill>
                <a:latin typeface="Arial"/>
                <a:cs typeface="Arial"/>
              </a:rPr>
              <a:t>Home Court – coming soon</a:t>
            </a:r>
          </a:p>
          <a:p>
            <a:pPr lvl="1"/>
            <a:r>
              <a:rPr lang="en-US" sz="1600">
                <a:solidFill>
                  <a:srgbClr val="156082"/>
                </a:solidFill>
                <a:latin typeface="Arial"/>
                <a:cs typeface="Arial"/>
              </a:rPr>
              <a:t>Tailgate Zone – coming soon</a:t>
            </a:r>
          </a:p>
          <a:p>
            <a:pPr>
              <a:buFont typeface="Arial" panose="02070309020205020404" pitchFamily="49" charset="0"/>
              <a:buChar char="•"/>
            </a:pPr>
            <a:r>
              <a:rPr lang="en-US" sz="2000">
                <a:solidFill>
                  <a:srgbClr val="156082"/>
                </a:solidFill>
                <a:latin typeface="Arial"/>
                <a:cs typeface="Arial"/>
                <a:hlinkClick r:id="rId6">
                  <a:extLst>
                    <a:ext uri="{A12FA001-AC4F-418D-AE19-62706E023703}">
                      <ahyp:hlinkClr xmlns:ahyp="http://schemas.microsoft.com/office/drawing/2018/hyperlinkcolor" val="tx"/>
                    </a:ext>
                  </a:extLst>
                </a:hlinkClick>
              </a:rPr>
              <a:t>Buffalo Wild Wings Catering Menu</a:t>
            </a:r>
          </a:p>
          <a:p>
            <a:pPr>
              <a:buFont typeface="Arial" panose="02070309020205020404" pitchFamily="49" charset="0"/>
              <a:buChar char="•"/>
            </a:pPr>
            <a:r>
              <a:rPr lang="en-US" sz="2000">
                <a:solidFill>
                  <a:srgbClr val="156082"/>
                </a:solidFill>
                <a:latin typeface="Arial"/>
                <a:cs typeface="Arial"/>
                <a:hlinkClick r:id="rId7">
                  <a:extLst>
                    <a:ext uri="{A12FA001-AC4F-418D-AE19-62706E023703}">
                      <ahyp:hlinkClr xmlns:ahyp="http://schemas.microsoft.com/office/drawing/2018/hyperlinkcolor" val="tx"/>
                    </a:ext>
                  </a:extLst>
                </a:hlinkClick>
              </a:rPr>
              <a:t>Gather Breakfast Catering Menu</a:t>
            </a:r>
            <a:endParaRPr lang="en-US" sz="2000">
              <a:solidFill>
                <a:srgbClr val="156082"/>
              </a:solidFill>
              <a:latin typeface="Arial"/>
              <a:cs typeface="Arial"/>
            </a:endParaRPr>
          </a:p>
          <a:p>
            <a:pPr>
              <a:buFont typeface="Arial" panose="02070309020205020404" pitchFamily="49" charset="0"/>
              <a:buChar char="•"/>
            </a:pPr>
            <a:r>
              <a:rPr lang="en-US" sz="2000">
                <a:solidFill>
                  <a:srgbClr val="156082"/>
                </a:solidFill>
                <a:latin typeface="Arial"/>
                <a:cs typeface="Arial"/>
                <a:hlinkClick r:id="rId8">
                  <a:extLst>
                    <a:ext uri="{A12FA001-AC4F-418D-AE19-62706E023703}">
                      <ahyp:hlinkClr xmlns:ahyp="http://schemas.microsoft.com/office/drawing/2018/hyperlinkcolor" val="tx"/>
                    </a:ext>
                  </a:extLst>
                </a:hlinkClick>
              </a:rPr>
              <a:t>Obetz Beverage + Ice Order Form</a:t>
            </a:r>
          </a:p>
          <a:p>
            <a:pPr>
              <a:buFont typeface="Arial" panose="02070309020205020404" pitchFamily="49" charset="0"/>
              <a:buChar char="•"/>
            </a:pPr>
            <a:r>
              <a:rPr lang="en-US" sz="2000">
                <a:solidFill>
                  <a:srgbClr val="156082"/>
                </a:solidFill>
                <a:latin typeface="Arial"/>
                <a:cs typeface="Arial"/>
                <a:hlinkClick r:id="rId9">
                  <a:extLst>
                    <a:ext uri="{A12FA001-AC4F-418D-AE19-62706E023703}">
                      <ahyp:hlinkClr xmlns:ahyp="http://schemas.microsoft.com/office/drawing/2018/hyperlinkcolor" val="tx"/>
                    </a:ext>
                  </a:extLst>
                </a:hlinkClick>
              </a:rPr>
              <a:t>Team Roster</a:t>
            </a:r>
          </a:p>
          <a:p>
            <a:pPr>
              <a:buFont typeface="Arial" panose="02070309020205020404" pitchFamily="49" charset="0"/>
              <a:buChar char="•"/>
            </a:pPr>
            <a:endParaRPr lang="en-US" sz="1600">
              <a:solidFill>
                <a:srgbClr val="00345D"/>
              </a:solidFill>
              <a:latin typeface="Arial"/>
              <a:cs typeface="Arial"/>
            </a:endParaRPr>
          </a:p>
        </p:txBody>
      </p:sp>
      <p:sp>
        <p:nvSpPr>
          <p:cNvPr id="3" name="Rectangle 2">
            <a:extLst>
              <a:ext uri="{FF2B5EF4-FFF2-40B4-BE49-F238E27FC236}">
                <a16:creationId xmlns:a16="http://schemas.microsoft.com/office/drawing/2014/main" id="{94D30D9C-78E4-F1E6-8F27-98CFFC97738C}"/>
              </a:ext>
            </a:extLst>
          </p:cNvPr>
          <p:cNvSpPr/>
          <p:nvPr/>
        </p:nvSpPr>
        <p:spPr>
          <a:xfrm>
            <a:off x="0" y="-39758"/>
            <a:ext cx="12193057" cy="1232959"/>
          </a:xfrm>
          <a:prstGeom prst="rect">
            <a:avLst/>
          </a:prstGeom>
          <a:solidFill>
            <a:srgbClr val="1D78BE"/>
          </a:solidFill>
          <a:ln>
            <a:solidFill>
              <a:srgbClr val="1D78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qr code with a logo&#10;&#10;Description automatically generated">
            <a:extLst>
              <a:ext uri="{FF2B5EF4-FFF2-40B4-BE49-F238E27FC236}">
                <a16:creationId xmlns:a16="http://schemas.microsoft.com/office/drawing/2014/main" id="{E81DE9D7-9E01-2AC6-53DC-5579E44B041F}"/>
              </a:ext>
            </a:extLst>
          </p:cNvPr>
          <p:cNvPicPr>
            <a:picLocks noChangeAspect="1"/>
          </p:cNvPicPr>
          <p:nvPr/>
        </p:nvPicPr>
        <p:blipFill>
          <a:blip r:embed="rId10"/>
          <a:stretch>
            <a:fillRect/>
          </a:stretch>
        </p:blipFill>
        <p:spPr>
          <a:xfrm flipH="1">
            <a:off x="11078818" y="89453"/>
            <a:ext cx="1046921" cy="1046922"/>
          </a:xfrm>
          <a:prstGeom prst="rect">
            <a:avLst/>
          </a:prstGeom>
        </p:spPr>
      </p:pic>
      <p:sp>
        <p:nvSpPr>
          <p:cNvPr id="8" name="Title 1">
            <a:extLst>
              <a:ext uri="{FF2B5EF4-FFF2-40B4-BE49-F238E27FC236}">
                <a16:creationId xmlns:a16="http://schemas.microsoft.com/office/drawing/2014/main" id="{1E8AEAAD-4F0B-C002-F1F7-2ACB38E243C5}"/>
              </a:ext>
            </a:extLst>
          </p:cNvPr>
          <p:cNvSpPr>
            <a:spLocks noGrp="1"/>
          </p:cNvSpPr>
          <p:nvPr/>
        </p:nvSpPr>
        <p:spPr>
          <a:xfrm>
            <a:off x="376296" y="576202"/>
            <a:ext cx="8264407" cy="56021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b="1" kern="1200">
                <a:solidFill>
                  <a:schemeClr val="bg1"/>
                </a:solidFill>
                <a:latin typeface="Arial" panose="020B0604020202020204" pitchFamily="34" charset="0"/>
                <a:ea typeface="+mj-ea"/>
                <a:cs typeface="Arial" panose="020B0604020202020204" pitchFamily="34" charset="0"/>
              </a:defRPr>
            </a:lvl1pPr>
          </a:lstStyle>
          <a:p>
            <a:pPr algn="l"/>
            <a:r>
              <a:rPr lang="en-US" sz="4200">
                <a:solidFill>
                  <a:srgbClr val="FFFFFF"/>
                </a:solidFill>
                <a:latin typeface="Arial"/>
                <a:cs typeface="Arial"/>
              </a:rPr>
              <a:t>Virtual Handouts</a:t>
            </a:r>
            <a:endParaRPr lang="en-US"/>
          </a:p>
        </p:txBody>
      </p:sp>
      <p:pic>
        <p:nvPicPr>
          <p:cNvPr id="2" name="Picture 1" descr="A screen shot of a website&#10;&#10;AI-generated content may be incorrect.">
            <a:extLst>
              <a:ext uri="{FF2B5EF4-FFF2-40B4-BE49-F238E27FC236}">
                <a16:creationId xmlns:a16="http://schemas.microsoft.com/office/drawing/2014/main" id="{840C6226-AC6D-2238-D474-B1A18866BBE2}"/>
              </a:ext>
            </a:extLst>
          </p:cNvPr>
          <p:cNvPicPr>
            <a:picLocks noChangeAspect="1"/>
          </p:cNvPicPr>
          <p:nvPr/>
        </p:nvPicPr>
        <p:blipFill>
          <a:blip r:embed="rId11"/>
          <a:stretch>
            <a:fillRect/>
          </a:stretch>
        </p:blipFill>
        <p:spPr>
          <a:xfrm>
            <a:off x="6178881" y="2330566"/>
            <a:ext cx="5281969" cy="306122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866877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543C07-CC81-074C-3353-C1C2D0BC6481}"/>
            </a:ext>
          </a:extLst>
        </p:cNvPr>
        <p:cNvGrpSpPr/>
        <p:nvPr/>
      </p:nvGrpSpPr>
      <p:grpSpPr>
        <a:xfrm>
          <a:off x="0" y="0"/>
          <a:ext cx="0" cy="0"/>
          <a:chOff x="0" y="0"/>
          <a:chExt cx="0" cy="0"/>
        </a:xfrm>
      </p:grpSpPr>
      <p:sp>
        <p:nvSpPr>
          <p:cNvPr id="96" name="Content Placeholder 2">
            <a:extLst>
              <a:ext uri="{FF2B5EF4-FFF2-40B4-BE49-F238E27FC236}">
                <a16:creationId xmlns:a16="http://schemas.microsoft.com/office/drawing/2014/main" id="{A6CD4D86-B004-EA16-A64F-A8BD00ED2A53}"/>
              </a:ext>
            </a:extLst>
          </p:cNvPr>
          <p:cNvSpPr>
            <a:spLocks noGrp="1"/>
          </p:cNvSpPr>
          <p:nvPr/>
        </p:nvSpPr>
        <p:spPr>
          <a:xfrm>
            <a:off x="373313" y="1570164"/>
            <a:ext cx="5595695" cy="4650050"/>
          </a:xfrm>
          <a:prstGeom prst="rect">
            <a:avLst/>
          </a:prstGeom>
        </p:spPr>
        <p:txBody>
          <a:bodyPr vert="horz" lIns="91440" tIns="45720" rIns="91440" bIns="45720" rtlCol="0" anchor="t">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Zilla Slab"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Courier New" panose="02070309020205020404" pitchFamily="49" charset="0"/>
              <a:buChar char="o"/>
              <a:defRPr sz="2400" kern="1200">
                <a:solidFill>
                  <a:schemeClr val="tx1"/>
                </a:solidFill>
                <a:latin typeface="Arial" panose="020B0604020202020204" pitchFamily="34" charset="0"/>
                <a:ea typeface="Zilla Slab" pitchFamily="2" charset="0"/>
                <a:cs typeface="Arial" panose="020B0604020202020204" pitchFamily="34" charset="0"/>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Arial" panose="020B0604020202020204" pitchFamily="34" charset="0"/>
                <a:ea typeface="Zilla Slab" pitchFamily="2" charset="0"/>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4pPr>
            <a:lvl5pPr marL="20574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r>
              <a:rPr lang="en-US" sz="2000">
                <a:solidFill>
                  <a:srgbClr val="00345D"/>
                </a:solidFill>
                <a:latin typeface="Arial"/>
                <a:cs typeface="Arial"/>
              </a:rPr>
              <a:t>Volunteer Local</a:t>
            </a:r>
            <a:endParaRPr lang="en-US" sz="1600">
              <a:solidFill>
                <a:srgbClr val="000000"/>
              </a:solidFill>
              <a:latin typeface="Arial"/>
              <a:cs typeface="Arial"/>
            </a:endParaRPr>
          </a:p>
          <a:p>
            <a:pPr lvl="1">
              <a:lnSpc>
                <a:spcPct val="100000"/>
              </a:lnSpc>
            </a:pPr>
            <a:r>
              <a:rPr lang="en-US" sz="1600" dirty="0">
                <a:solidFill>
                  <a:srgbClr val="00345D"/>
                </a:solidFill>
                <a:latin typeface="Arial"/>
                <a:cs typeface="Arial"/>
                <a:hlinkClick r:id="rId3"/>
              </a:rPr>
              <a:t>Create an account</a:t>
            </a:r>
            <a:r>
              <a:rPr lang="en-US" sz="1600">
                <a:solidFill>
                  <a:srgbClr val="00345D"/>
                </a:solidFill>
                <a:latin typeface="Arial"/>
                <a:cs typeface="Arial"/>
              </a:rPr>
              <a:t> to receive SMS notifications on Cup Day (mandatory for at least 1 captain per team)</a:t>
            </a:r>
            <a:endParaRPr lang="en-US" sz="1600">
              <a:solidFill>
                <a:srgbClr val="000000"/>
              </a:solidFill>
            </a:endParaRPr>
          </a:p>
          <a:p>
            <a:pPr lvl="1">
              <a:lnSpc>
                <a:spcPct val="100000"/>
              </a:lnSpc>
            </a:pPr>
            <a:r>
              <a:rPr lang="en-US" sz="1600">
                <a:solidFill>
                  <a:srgbClr val="00345D"/>
                </a:solidFill>
                <a:latin typeface="Arial"/>
                <a:cs typeface="Arial"/>
              </a:rPr>
              <a:t>Enter password: </a:t>
            </a:r>
            <a:r>
              <a:rPr lang="en-US" sz="1600" b="1">
                <a:solidFill>
                  <a:srgbClr val="00345D"/>
                </a:solidFill>
                <a:latin typeface="Arial"/>
                <a:cs typeface="Arial"/>
              </a:rPr>
              <a:t>captain2026</a:t>
            </a:r>
            <a:r>
              <a:rPr lang="en-US" sz="1600">
                <a:solidFill>
                  <a:srgbClr val="00345D"/>
                </a:solidFill>
                <a:latin typeface="Arial"/>
                <a:cs typeface="Arial"/>
              </a:rPr>
              <a:t> to view "volunteer" shift</a:t>
            </a:r>
          </a:p>
          <a:p>
            <a:pPr lvl="1">
              <a:lnSpc>
                <a:spcPct val="100000"/>
              </a:lnSpc>
            </a:pPr>
            <a:r>
              <a:rPr lang="en-US" sz="1600">
                <a:solidFill>
                  <a:srgbClr val="00345D"/>
                </a:solidFill>
                <a:latin typeface="Arial"/>
                <a:cs typeface="Arial"/>
              </a:rPr>
              <a:t>Select Team Captain SMS Alerts shift</a:t>
            </a:r>
          </a:p>
          <a:p>
            <a:pPr lvl="1">
              <a:lnSpc>
                <a:spcPct val="100000"/>
              </a:lnSpc>
            </a:pPr>
            <a:r>
              <a:rPr lang="en-US" sz="1600">
                <a:solidFill>
                  <a:srgbClr val="00345D"/>
                </a:solidFill>
                <a:latin typeface="Arial"/>
                <a:cs typeface="Arial"/>
              </a:rPr>
              <a:t>Opt-in to text messages in your profile</a:t>
            </a:r>
          </a:p>
          <a:p>
            <a:pPr lvl="1">
              <a:lnSpc>
                <a:spcPct val="100000"/>
              </a:lnSpc>
            </a:pPr>
            <a:r>
              <a:rPr lang="en-US" sz="1600">
                <a:solidFill>
                  <a:srgbClr val="00345D"/>
                </a:solidFill>
                <a:latin typeface="Arial"/>
                <a:cs typeface="Arial"/>
              </a:rPr>
              <a:t>Respond to the text alert "OK"</a:t>
            </a:r>
          </a:p>
          <a:p>
            <a:pPr lvl="1">
              <a:lnSpc>
                <a:spcPct val="100000"/>
              </a:lnSpc>
            </a:pPr>
            <a:endParaRPr lang="en-US" sz="1600">
              <a:solidFill>
                <a:srgbClr val="00345D"/>
              </a:solidFill>
              <a:highlight>
                <a:srgbClr val="FFFF00"/>
              </a:highlight>
              <a:latin typeface="Arial"/>
              <a:cs typeface="Arial"/>
            </a:endParaRPr>
          </a:p>
          <a:p>
            <a:pPr>
              <a:lnSpc>
                <a:spcPct val="100000"/>
              </a:lnSpc>
              <a:buFont typeface="Arial" panose="02070309020205020404" pitchFamily="49" charset="0"/>
              <a:buChar char="•"/>
            </a:pPr>
            <a:r>
              <a:rPr lang="en-US" sz="2000">
                <a:solidFill>
                  <a:srgbClr val="00345D"/>
                </a:solidFill>
                <a:latin typeface="Arial"/>
                <a:cs typeface="Arial"/>
              </a:rPr>
              <a:t>Notifications</a:t>
            </a:r>
          </a:p>
          <a:p>
            <a:pPr lvl="1">
              <a:lnSpc>
                <a:spcPct val="100000"/>
              </a:lnSpc>
            </a:pPr>
            <a:r>
              <a:rPr lang="en-US" sz="1600">
                <a:solidFill>
                  <a:srgbClr val="00345D"/>
                </a:solidFill>
                <a:latin typeface="Arial"/>
                <a:cs typeface="Arial"/>
              </a:rPr>
              <a:t>Inclement weather and emergencies</a:t>
            </a:r>
          </a:p>
          <a:p>
            <a:pPr lvl="1">
              <a:lnSpc>
                <a:spcPct val="100000"/>
              </a:lnSpc>
            </a:pPr>
            <a:r>
              <a:rPr lang="en-US" sz="1600">
                <a:solidFill>
                  <a:srgbClr val="00345D"/>
                </a:solidFill>
                <a:latin typeface="Arial"/>
                <a:cs typeface="Arial"/>
              </a:rPr>
              <a:t>Type of weather</a:t>
            </a:r>
          </a:p>
          <a:p>
            <a:pPr lvl="2">
              <a:lnSpc>
                <a:spcPct val="100000"/>
              </a:lnSpc>
              <a:buFont typeface="Wingdings" panose="02070309020205020404" pitchFamily="49" charset="0"/>
              <a:buChar char="§"/>
            </a:pPr>
            <a:r>
              <a:rPr lang="en-US" sz="1600">
                <a:solidFill>
                  <a:srgbClr val="00345D"/>
                </a:solidFill>
                <a:latin typeface="Arial"/>
                <a:cs typeface="Arial"/>
              </a:rPr>
              <a:t>Time of day/event completion</a:t>
            </a:r>
          </a:p>
          <a:p>
            <a:pPr lvl="2">
              <a:lnSpc>
                <a:spcPct val="100000"/>
              </a:lnSpc>
              <a:buFont typeface="Wingdings" panose="02070309020205020404" pitchFamily="49" charset="0"/>
              <a:buChar char="§"/>
            </a:pPr>
            <a:r>
              <a:rPr lang="en-US" sz="1600">
                <a:solidFill>
                  <a:srgbClr val="00345D"/>
                </a:solidFill>
                <a:latin typeface="Arial"/>
                <a:cs typeface="Arial"/>
              </a:rPr>
              <a:t>Morning — delays</a:t>
            </a:r>
          </a:p>
          <a:p>
            <a:pPr lvl="2">
              <a:lnSpc>
                <a:spcPct val="100000"/>
              </a:lnSpc>
              <a:buFont typeface="Wingdings" panose="02070309020205020404" pitchFamily="49" charset="0"/>
              <a:buChar char="§"/>
            </a:pPr>
            <a:r>
              <a:rPr lang="en-US" sz="1600">
                <a:solidFill>
                  <a:srgbClr val="00345D"/>
                </a:solidFill>
                <a:latin typeface="Arial"/>
                <a:cs typeface="Arial"/>
              </a:rPr>
              <a:t>Afternoon — delay twice of 30 minutes</a:t>
            </a:r>
          </a:p>
          <a:p>
            <a:pPr lvl="1">
              <a:lnSpc>
                <a:spcPct val="100000"/>
              </a:lnSpc>
            </a:pPr>
            <a:r>
              <a:rPr lang="en-US" sz="1600">
                <a:solidFill>
                  <a:srgbClr val="00345D"/>
                </a:solidFill>
                <a:latin typeface="Arial"/>
                <a:cs typeface="Arial"/>
              </a:rPr>
              <a:t>Severe weather that would consider cancellation</a:t>
            </a:r>
          </a:p>
          <a:p>
            <a:pPr lvl="2">
              <a:lnSpc>
                <a:spcPct val="100000"/>
              </a:lnSpc>
              <a:buFont typeface="Wingdings" panose="02070309020205020404" pitchFamily="49" charset="0"/>
              <a:buChar char="§"/>
            </a:pPr>
            <a:r>
              <a:rPr lang="en-US" sz="1600">
                <a:solidFill>
                  <a:srgbClr val="00345D"/>
                </a:solidFill>
                <a:latin typeface="Arial"/>
                <a:cs typeface="Arial"/>
              </a:rPr>
              <a:t>Winds over 30mph</a:t>
            </a:r>
          </a:p>
          <a:p>
            <a:pPr lvl="2">
              <a:lnSpc>
                <a:spcPct val="100000"/>
              </a:lnSpc>
              <a:buFont typeface="Wingdings" panose="02070309020205020404" pitchFamily="49" charset="0"/>
              <a:buChar char="§"/>
            </a:pPr>
            <a:r>
              <a:rPr lang="en-US" sz="1600">
                <a:solidFill>
                  <a:srgbClr val="00345D"/>
                </a:solidFill>
                <a:latin typeface="Arial"/>
                <a:cs typeface="Arial"/>
              </a:rPr>
              <a:t>Excessive heat over 94 degrees</a:t>
            </a:r>
          </a:p>
          <a:p>
            <a:pPr marL="800100" lvl="1" indent="-342900">
              <a:lnSpc>
                <a:spcPct val="100000"/>
              </a:lnSpc>
              <a:buFont typeface="Courier New" panose="020B0604020202020204" pitchFamily="34" charset="0"/>
              <a:buChar char="o"/>
            </a:pPr>
            <a:endParaRPr lang="en-US" sz="1600">
              <a:solidFill>
                <a:srgbClr val="00345D"/>
              </a:solidFill>
              <a:latin typeface="Arial"/>
              <a:cs typeface="Arial"/>
            </a:endParaRPr>
          </a:p>
        </p:txBody>
      </p:sp>
      <p:sp>
        <p:nvSpPr>
          <p:cNvPr id="3" name="Rectangle 2">
            <a:extLst>
              <a:ext uri="{FF2B5EF4-FFF2-40B4-BE49-F238E27FC236}">
                <a16:creationId xmlns:a16="http://schemas.microsoft.com/office/drawing/2014/main" id="{0E36499B-27A1-59C4-3576-B8EBE46954B2}"/>
              </a:ext>
            </a:extLst>
          </p:cNvPr>
          <p:cNvSpPr/>
          <p:nvPr/>
        </p:nvSpPr>
        <p:spPr>
          <a:xfrm>
            <a:off x="0" y="-39758"/>
            <a:ext cx="12193057" cy="1232959"/>
          </a:xfrm>
          <a:prstGeom prst="rect">
            <a:avLst/>
          </a:prstGeom>
          <a:solidFill>
            <a:srgbClr val="1D78BE"/>
          </a:solidFill>
          <a:ln>
            <a:solidFill>
              <a:srgbClr val="1D78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qr code with a logo&#10;&#10;Description automatically generated">
            <a:extLst>
              <a:ext uri="{FF2B5EF4-FFF2-40B4-BE49-F238E27FC236}">
                <a16:creationId xmlns:a16="http://schemas.microsoft.com/office/drawing/2014/main" id="{AAF8692F-36EB-9EFE-9037-69300074B098}"/>
              </a:ext>
            </a:extLst>
          </p:cNvPr>
          <p:cNvPicPr>
            <a:picLocks noChangeAspect="1"/>
          </p:cNvPicPr>
          <p:nvPr/>
        </p:nvPicPr>
        <p:blipFill>
          <a:blip r:embed="rId4"/>
          <a:stretch>
            <a:fillRect/>
          </a:stretch>
        </p:blipFill>
        <p:spPr>
          <a:xfrm flipH="1">
            <a:off x="11078818" y="89453"/>
            <a:ext cx="1046921" cy="1046922"/>
          </a:xfrm>
          <a:prstGeom prst="rect">
            <a:avLst/>
          </a:prstGeom>
        </p:spPr>
      </p:pic>
      <p:sp>
        <p:nvSpPr>
          <p:cNvPr id="8" name="Title 1">
            <a:extLst>
              <a:ext uri="{FF2B5EF4-FFF2-40B4-BE49-F238E27FC236}">
                <a16:creationId xmlns:a16="http://schemas.microsoft.com/office/drawing/2014/main" id="{A00D060E-2F68-3139-6611-6324B69AE1D4}"/>
              </a:ext>
            </a:extLst>
          </p:cNvPr>
          <p:cNvSpPr>
            <a:spLocks noGrp="1"/>
          </p:cNvSpPr>
          <p:nvPr/>
        </p:nvSpPr>
        <p:spPr>
          <a:xfrm>
            <a:off x="376296" y="576202"/>
            <a:ext cx="8264407" cy="56021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b="1" kern="1200">
                <a:solidFill>
                  <a:schemeClr val="bg1"/>
                </a:solidFill>
                <a:latin typeface="Arial" panose="020B0604020202020204" pitchFamily="34" charset="0"/>
                <a:ea typeface="+mj-ea"/>
                <a:cs typeface="Arial" panose="020B0604020202020204" pitchFamily="34" charset="0"/>
              </a:defRPr>
            </a:lvl1pPr>
          </a:lstStyle>
          <a:p>
            <a:pPr algn="l"/>
            <a:r>
              <a:rPr lang="en-US" sz="4200">
                <a:solidFill>
                  <a:srgbClr val="FFFFFF"/>
                </a:solidFill>
                <a:latin typeface="Arial"/>
                <a:cs typeface="Arial"/>
              </a:rPr>
              <a:t>Day Of Communication</a:t>
            </a:r>
            <a:endParaRPr lang="en-US"/>
          </a:p>
        </p:txBody>
      </p:sp>
      <p:pic>
        <p:nvPicPr>
          <p:cNvPr id="2" name="Picture 1">
            <a:extLst>
              <a:ext uri="{FF2B5EF4-FFF2-40B4-BE49-F238E27FC236}">
                <a16:creationId xmlns:a16="http://schemas.microsoft.com/office/drawing/2014/main" id="{255C5420-A482-598B-FE19-8C58924A60D6}"/>
              </a:ext>
            </a:extLst>
          </p:cNvPr>
          <p:cNvPicPr>
            <a:picLocks noChangeAspect="1"/>
          </p:cNvPicPr>
          <p:nvPr/>
        </p:nvPicPr>
        <p:blipFill>
          <a:blip r:embed="rId5"/>
          <a:stretch>
            <a:fillRect/>
          </a:stretch>
        </p:blipFill>
        <p:spPr>
          <a:xfrm>
            <a:off x="5517863" y="2095500"/>
            <a:ext cx="6087504" cy="3597729"/>
          </a:xfrm>
          <a:prstGeom prst="rect">
            <a:avLst/>
          </a:prstGeom>
        </p:spPr>
      </p:pic>
    </p:spTree>
    <p:extLst>
      <p:ext uri="{BB962C8B-B14F-4D97-AF65-F5344CB8AC3E}">
        <p14:creationId xmlns:p14="http://schemas.microsoft.com/office/powerpoint/2010/main" val="42891030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AC3376-28D9-9C5A-F2BD-7D0C5326C18E}"/>
            </a:ext>
          </a:extLst>
        </p:cNvPr>
        <p:cNvGrpSpPr/>
        <p:nvPr/>
      </p:nvGrpSpPr>
      <p:grpSpPr>
        <a:xfrm>
          <a:off x="0" y="0"/>
          <a:ext cx="0" cy="0"/>
          <a:chOff x="0" y="0"/>
          <a:chExt cx="0" cy="0"/>
        </a:xfrm>
      </p:grpSpPr>
      <p:grpSp>
        <p:nvGrpSpPr>
          <p:cNvPr id="7" name="Group 6">
            <a:extLst>
              <a:ext uri="{FF2B5EF4-FFF2-40B4-BE49-F238E27FC236}">
                <a16:creationId xmlns:a16="http://schemas.microsoft.com/office/drawing/2014/main" id="{7006AF1A-0A10-DE72-09F0-AA378B9687C7}"/>
              </a:ext>
            </a:extLst>
          </p:cNvPr>
          <p:cNvGrpSpPr/>
          <p:nvPr/>
        </p:nvGrpSpPr>
        <p:grpSpPr>
          <a:xfrm>
            <a:off x="725715" y="4110767"/>
            <a:ext cx="10995146" cy="2056494"/>
            <a:chOff x="641684" y="4802868"/>
            <a:chExt cx="10995146" cy="2056494"/>
          </a:xfrm>
        </p:grpSpPr>
        <p:pic>
          <p:nvPicPr>
            <p:cNvPr id="3" name="Picture 2" descr="A logo with a blue acorn&#10;&#10;AI-generated content may be incorrect.">
              <a:extLst>
                <a:ext uri="{FF2B5EF4-FFF2-40B4-BE49-F238E27FC236}">
                  <a16:creationId xmlns:a16="http://schemas.microsoft.com/office/drawing/2014/main" id="{0AB9720F-39BE-F765-78D3-7BAFAE3DD6BB}"/>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641684" y="5047320"/>
              <a:ext cx="1857448" cy="1045077"/>
            </a:xfrm>
            <a:prstGeom prst="rect">
              <a:avLst/>
            </a:prstGeom>
          </p:spPr>
        </p:pic>
        <p:pic>
          <p:nvPicPr>
            <p:cNvPr id="5" name="Picture 4" descr="A logo for a sports foundation&#10;&#10;AI-generated content may be incorrect.">
              <a:extLst>
                <a:ext uri="{FF2B5EF4-FFF2-40B4-BE49-F238E27FC236}">
                  <a16:creationId xmlns:a16="http://schemas.microsoft.com/office/drawing/2014/main" id="{523ACB6B-AD72-8605-44D8-229A43045A3E}"/>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2397722" y="4802868"/>
              <a:ext cx="3163733" cy="1778239"/>
            </a:xfrm>
            <a:prstGeom prst="rect">
              <a:avLst/>
            </a:prstGeom>
          </p:spPr>
        </p:pic>
        <p:pic>
          <p:nvPicPr>
            <p:cNvPr id="6" name="Picture 5" descr="A logo with text on it&#10;&#10;AI-generated content may be incorrect.">
              <a:extLst>
                <a:ext uri="{FF2B5EF4-FFF2-40B4-BE49-F238E27FC236}">
                  <a16:creationId xmlns:a16="http://schemas.microsoft.com/office/drawing/2014/main" id="{12189C4C-FADF-7A52-146F-7348CB2A3601}"/>
                </a:ext>
              </a:extLst>
            </p:cNvPr>
            <p:cNvPicPr>
              <a:picLocks noChangeAspect="1"/>
            </p:cNvPicPr>
            <p:nvPr/>
          </p:nvPicPr>
          <p:blipFill>
            <a:blip r:embed="rId6"/>
            <a:stretch>
              <a:fillRect/>
            </a:stretch>
          </p:blipFill>
          <p:spPr>
            <a:xfrm>
              <a:off x="8088086" y="4864554"/>
              <a:ext cx="3548744" cy="1994808"/>
            </a:xfrm>
            <a:prstGeom prst="rect">
              <a:avLst/>
            </a:prstGeom>
          </p:spPr>
        </p:pic>
      </p:grpSp>
      <p:sp>
        <p:nvSpPr>
          <p:cNvPr id="10" name="Content Placeholder 2">
            <a:extLst>
              <a:ext uri="{FF2B5EF4-FFF2-40B4-BE49-F238E27FC236}">
                <a16:creationId xmlns:a16="http://schemas.microsoft.com/office/drawing/2014/main" id="{E2238371-68FB-3906-8DFF-909F4A942D58}"/>
              </a:ext>
            </a:extLst>
          </p:cNvPr>
          <p:cNvSpPr>
            <a:spLocks noGrp="1"/>
          </p:cNvSpPr>
          <p:nvPr/>
        </p:nvSpPr>
        <p:spPr>
          <a:xfrm>
            <a:off x="379175" y="1716702"/>
            <a:ext cx="11349631" cy="1204304"/>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Zilla Slab"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Courier New" panose="02070309020205020404" pitchFamily="49" charset="0"/>
              <a:buChar char="o"/>
              <a:defRPr sz="2400" kern="1200">
                <a:solidFill>
                  <a:schemeClr val="tx1"/>
                </a:solidFill>
                <a:latin typeface="Arial" panose="020B0604020202020204" pitchFamily="34" charset="0"/>
                <a:ea typeface="Zilla Slab" pitchFamily="2" charset="0"/>
                <a:cs typeface="Arial" panose="020B0604020202020204" pitchFamily="34" charset="0"/>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Arial" panose="020B0604020202020204" pitchFamily="34" charset="0"/>
                <a:ea typeface="Zilla Slab" pitchFamily="2" charset="0"/>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4pPr>
            <a:lvl5pPr marL="20574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endParaRPr lang="en-US" sz="2000" dirty="0">
              <a:solidFill>
                <a:srgbClr val="00345D"/>
              </a:solidFill>
              <a:latin typeface="Arial"/>
              <a:cs typeface="Arial"/>
            </a:endParaRPr>
          </a:p>
          <a:p>
            <a:pPr marL="342900" indent="-342900"/>
            <a:r>
              <a:rPr lang="en-US" sz="2400">
                <a:solidFill>
                  <a:srgbClr val="00345D"/>
                </a:solidFill>
                <a:latin typeface="Arial"/>
                <a:cs typeface="Arial"/>
              </a:rPr>
              <a:t>400 points (100 per beneficiary) maximum</a:t>
            </a:r>
            <a:endParaRPr lang="en-US" sz="2400"/>
          </a:p>
          <a:p>
            <a:pPr marL="342900" indent="-342900"/>
            <a:r>
              <a:rPr lang="en-US" sz="2400">
                <a:solidFill>
                  <a:srgbClr val="00345D"/>
                </a:solidFill>
                <a:latin typeface="Arial"/>
                <a:cs typeface="Arial"/>
              </a:rPr>
              <a:t>Deadline: Friday, August 28 11:59 PM</a:t>
            </a:r>
            <a:endParaRPr lang="en-US" sz="2400">
              <a:solidFill>
                <a:srgbClr val="000000"/>
              </a:solidFill>
            </a:endParaRPr>
          </a:p>
          <a:p>
            <a:pPr marL="342900" indent="-342900"/>
            <a:r>
              <a:rPr lang="en-US" sz="2400">
                <a:solidFill>
                  <a:srgbClr val="00345D"/>
                </a:solidFill>
                <a:latin typeface="Arial"/>
                <a:cs typeface="Arial"/>
              </a:rPr>
              <a:t>Email all receipts to </a:t>
            </a:r>
            <a:r>
              <a:rPr lang="en-US" sz="2400" dirty="0">
                <a:solidFill>
                  <a:srgbClr val="00345D"/>
                </a:solidFill>
                <a:latin typeface="Arial"/>
                <a:cs typeface="Arial"/>
                <a:hlinkClick r:id="rId7"/>
              </a:rPr>
              <a:t>cup@columbussports.org</a:t>
            </a:r>
          </a:p>
          <a:p>
            <a:pPr marL="342900" indent="-342900"/>
            <a:r>
              <a:rPr lang="en-US" sz="2400" dirty="0">
                <a:solidFill>
                  <a:srgbClr val="00345D"/>
                </a:solidFill>
                <a:latin typeface="Arial"/>
                <a:cs typeface="Arial"/>
                <a:hlinkClick r:id="rId8"/>
              </a:rPr>
              <a:t>Charity Challenge page</a:t>
            </a:r>
            <a:endParaRPr lang="en-US" sz="2400">
              <a:solidFill>
                <a:srgbClr val="000000"/>
              </a:solidFill>
              <a:latin typeface="Arial"/>
              <a:cs typeface="Arial"/>
            </a:endParaRPr>
          </a:p>
          <a:p>
            <a:pPr marL="0" indent="0">
              <a:buNone/>
            </a:pPr>
            <a:endParaRPr lang="en-US" sz="2400" dirty="0">
              <a:solidFill>
                <a:srgbClr val="00345D"/>
              </a:solidFill>
              <a:latin typeface="Arial"/>
              <a:cs typeface="Arial"/>
            </a:endParaRPr>
          </a:p>
        </p:txBody>
      </p:sp>
      <p:sp>
        <p:nvSpPr>
          <p:cNvPr id="8" name="Rectangle 7">
            <a:extLst>
              <a:ext uri="{FF2B5EF4-FFF2-40B4-BE49-F238E27FC236}">
                <a16:creationId xmlns:a16="http://schemas.microsoft.com/office/drawing/2014/main" id="{F25340D0-40A7-909B-AA4E-69B3812B846E}"/>
              </a:ext>
            </a:extLst>
          </p:cNvPr>
          <p:cNvSpPr/>
          <p:nvPr/>
        </p:nvSpPr>
        <p:spPr>
          <a:xfrm>
            <a:off x="0" y="-39758"/>
            <a:ext cx="12193057" cy="1232959"/>
          </a:xfrm>
          <a:prstGeom prst="rect">
            <a:avLst/>
          </a:prstGeom>
          <a:solidFill>
            <a:srgbClr val="1D78BE"/>
          </a:solidFill>
          <a:ln>
            <a:solidFill>
              <a:srgbClr val="1D78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qr code with a logo&#10;&#10;Description automatically generated">
            <a:extLst>
              <a:ext uri="{FF2B5EF4-FFF2-40B4-BE49-F238E27FC236}">
                <a16:creationId xmlns:a16="http://schemas.microsoft.com/office/drawing/2014/main" id="{6569AE22-3BC5-DD5A-D9C4-8D8F055A332C}"/>
              </a:ext>
            </a:extLst>
          </p:cNvPr>
          <p:cNvPicPr>
            <a:picLocks noChangeAspect="1"/>
          </p:cNvPicPr>
          <p:nvPr/>
        </p:nvPicPr>
        <p:blipFill>
          <a:blip r:embed="rId9"/>
          <a:stretch>
            <a:fillRect/>
          </a:stretch>
        </p:blipFill>
        <p:spPr>
          <a:xfrm flipH="1">
            <a:off x="11078818" y="89453"/>
            <a:ext cx="1046921" cy="1046922"/>
          </a:xfrm>
          <a:prstGeom prst="rect">
            <a:avLst/>
          </a:prstGeom>
        </p:spPr>
      </p:pic>
      <p:sp>
        <p:nvSpPr>
          <p:cNvPr id="14" name="Title 1">
            <a:extLst>
              <a:ext uri="{FF2B5EF4-FFF2-40B4-BE49-F238E27FC236}">
                <a16:creationId xmlns:a16="http://schemas.microsoft.com/office/drawing/2014/main" id="{01228BD0-9A21-50DB-E6BA-035479108F4A}"/>
              </a:ext>
            </a:extLst>
          </p:cNvPr>
          <p:cNvSpPr>
            <a:spLocks noGrp="1"/>
          </p:cNvSpPr>
          <p:nvPr/>
        </p:nvSpPr>
        <p:spPr>
          <a:xfrm>
            <a:off x="376296" y="576202"/>
            <a:ext cx="8264407" cy="56021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b="1" kern="1200">
                <a:solidFill>
                  <a:schemeClr val="bg1"/>
                </a:solidFill>
                <a:latin typeface="Arial" panose="020B0604020202020204" pitchFamily="34" charset="0"/>
                <a:ea typeface="+mj-ea"/>
                <a:cs typeface="Arial" panose="020B0604020202020204" pitchFamily="34" charset="0"/>
              </a:defRPr>
            </a:lvl1pPr>
          </a:lstStyle>
          <a:p>
            <a:pPr algn="l"/>
            <a:r>
              <a:rPr lang="en-US" sz="4200">
                <a:solidFill>
                  <a:srgbClr val="FFFFFF"/>
                </a:solidFill>
                <a:latin typeface="Arial"/>
                <a:cs typeface="Arial"/>
              </a:rPr>
              <a:t>Charity Challenge</a:t>
            </a:r>
            <a:endParaRPr lang="en-US"/>
          </a:p>
        </p:txBody>
      </p:sp>
      <p:pic>
        <p:nvPicPr>
          <p:cNvPr id="2" name="Picture 1" descr="A black background with red text&#10;&#10;AI-generated content may be incorrect.">
            <a:extLst>
              <a:ext uri="{FF2B5EF4-FFF2-40B4-BE49-F238E27FC236}">
                <a16:creationId xmlns:a16="http://schemas.microsoft.com/office/drawing/2014/main" id="{C4102F58-9167-5F80-94C1-BACD9E7C4E0E}"/>
              </a:ext>
            </a:extLst>
          </p:cNvPr>
          <p:cNvPicPr>
            <a:picLocks noChangeAspect="1"/>
          </p:cNvPicPr>
          <p:nvPr/>
        </p:nvPicPr>
        <p:blipFill>
          <a:blip r:embed="rId10"/>
          <a:stretch>
            <a:fillRect/>
          </a:stretch>
        </p:blipFill>
        <p:spPr>
          <a:xfrm>
            <a:off x="5680349" y="4568551"/>
            <a:ext cx="2143125" cy="1133475"/>
          </a:xfrm>
          <a:prstGeom prst="rect">
            <a:avLst/>
          </a:prstGeom>
        </p:spPr>
      </p:pic>
    </p:spTree>
    <p:extLst>
      <p:ext uri="{BB962C8B-B14F-4D97-AF65-F5344CB8AC3E}">
        <p14:creationId xmlns:p14="http://schemas.microsoft.com/office/powerpoint/2010/main" val="41005287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06BE96-869D-982A-DC9E-27293C0E6873}"/>
            </a:ext>
          </a:extLst>
        </p:cNvPr>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51430857-48CD-01CA-0F8E-4D0880665EAD}"/>
              </a:ext>
            </a:extLst>
          </p:cNvPr>
          <p:cNvSpPr>
            <a:spLocks noGrp="1"/>
          </p:cNvSpPr>
          <p:nvPr/>
        </p:nvSpPr>
        <p:spPr>
          <a:xfrm>
            <a:off x="3518811" y="1721799"/>
            <a:ext cx="8204133" cy="4672587"/>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Zilla Slab"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Courier New" panose="02070309020205020404" pitchFamily="49" charset="0"/>
              <a:buChar char="o"/>
              <a:defRPr sz="2400" kern="1200">
                <a:solidFill>
                  <a:schemeClr val="tx1"/>
                </a:solidFill>
                <a:latin typeface="Arial" panose="020B0604020202020204" pitchFamily="34" charset="0"/>
                <a:ea typeface="Zilla Slab" pitchFamily="2" charset="0"/>
                <a:cs typeface="Arial" panose="020B0604020202020204" pitchFamily="34" charset="0"/>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Arial" panose="020B0604020202020204" pitchFamily="34" charset="0"/>
                <a:ea typeface="Zilla Slab" pitchFamily="2" charset="0"/>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4pPr>
            <a:lvl5pPr marL="20574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solidFill>
                  <a:srgbClr val="00345D"/>
                </a:solidFill>
                <a:latin typeface="Arial"/>
                <a:cs typeface="Arial"/>
              </a:rPr>
              <a:t>Individuals on teams may give to the </a:t>
            </a:r>
            <a:r>
              <a:rPr lang="en-US" sz="2000">
                <a:solidFill>
                  <a:srgbClr val="00345D"/>
                </a:solidFill>
                <a:latin typeface="Arial"/>
                <a:cs typeface="Arial"/>
                <a:hlinkClick r:id="rId2">
                  <a:extLst>
                    <a:ext uri="{A12FA001-AC4F-418D-AE19-62706E023703}">
                      <ahyp:hlinkClr xmlns:ahyp="http://schemas.microsoft.com/office/drawing/2018/hyperlinkcolor" val="tx"/>
                    </a:ext>
                  </a:extLst>
                </a:hlinkClick>
              </a:rPr>
              <a:t>Gifts of Kindness Fund</a:t>
            </a:r>
            <a:r>
              <a:rPr lang="en-US" sz="2000">
                <a:solidFill>
                  <a:srgbClr val="00345D"/>
                </a:solidFill>
                <a:latin typeface="Arial"/>
                <a:cs typeface="Arial"/>
              </a:rPr>
              <a:t> to earn 100 points.</a:t>
            </a:r>
            <a:endParaRPr lang="en-US" sz="2000">
              <a:solidFill>
                <a:srgbClr val="00345D"/>
              </a:solidFill>
            </a:endParaRPr>
          </a:p>
          <a:p>
            <a:r>
              <a:rPr lang="en-US" sz="2000">
                <a:solidFill>
                  <a:srgbClr val="002060"/>
                </a:solidFill>
                <a:latin typeface="Arial"/>
                <a:cs typeface="Arial"/>
              </a:rPr>
              <a:t>The </a:t>
            </a:r>
            <a:r>
              <a:rPr lang="en-US" sz="2000" i="1">
                <a:solidFill>
                  <a:srgbClr val="002060"/>
                </a:solidFill>
                <a:latin typeface="Arial"/>
                <a:cs typeface="Arial"/>
              </a:rPr>
              <a:t>Gifts of Kindness Fund</a:t>
            </a:r>
            <a:r>
              <a:rPr lang="en-US" sz="2000">
                <a:solidFill>
                  <a:srgbClr val="002060"/>
                </a:solidFill>
                <a:latin typeface="Arial"/>
                <a:cs typeface="Arial"/>
              </a:rPr>
              <a:t> of The Columbus Foundation was established in September 2014 by a generous gift from the Walter Foundation. Working in partnership with 51 central Ohio nonprofits, the Gifts of Kindness program helps lift up individuals and families who have experienced an unforeseen crisis. </a:t>
            </a:r>
          </a:p>
          <a:p>
            <a:r>
              <a:rPr lang="en-US" sz="2000">
                <a:solidFill>
                  <a:srgbClr val="002060"/>
                </a:solidFill>
                <a:latin typeface="Arial"/>
                <a:cs typeface="Arial"/>
              </a:rPr>
              <a:t>Once all other available funding sources have been explored, Gifts of Kindness can provide support as part of a client’s plan for long-term stability.</a:t>
            </a:r>
            <a:endParaRPr lang="en-US" sz="2000">
              <a:solidFill>
                <a:srgbClr val="002060"/>
              </a:solidFill>
            </a:endParaRPr>
          </a:p>
          <a:p>
            <a:r>
              <a:rPr lang="en-US" sz="2000" b="1">
                <a:solidFill>
                  <a:srgbClr val="00345D"/>
                </a:solidFill>
                <a:latin typeface="Arial"/>
                <a:cs typeface="Arial"/>
              </a:rPr>
              <a:t>Donate Directly:</a:t>
            </a:r>
            <a:r>
              <a:rPr lang="en-US" sz="2000">
                <a:solidFill>
                  <a:srgbClr val="00345D"/>
                </a:solidFill>
                <a:latin typeface="Arial"/>
                <a:cs typeface="Arial"/>
              </a:rPr>
              <a:t> </a:t>
            </a:r>
            <a:r>
              <a:rPr lang="en-US" sz="2000">
                <a:solidFill>
                  <a:srgbClr val="00345D"/>
                </a:solidFill>
                <a:latin typeface="Arial"/>
                <a:cs typeface="Arial"/>
                <a:hlinkClick r:id="rId3">
                  <a:extLst>
                    <a:ext uri="{A12FA001-AC4F-418D-AE19-62706E023703}">
                      <ahyp:hlinkClr xmlns:ahyp="http://schemas.microsoft.com/office/drawing/2018/hyperlinkcolor" val="tx"/>
                    </a:ext>
                  </a:extLst>
                </a:hlinkClick>
              </a:rPr>
              <a:t>Gifts of Kindness | The Columbus Foundation</a:t>
            </a:r>
            <a:r>
              <a:rPr lang="en-US" sz="2000">
                <a:solidFill>
                  <a:srgbClr val="00345D"/>
                </a:solidFill>
                <a:latin typeface="Arial"/>
                <a:cs typeface="Arial"/>
              </a:rPr>
              <a:t> </a:t>
            </a:r>
            <a:br>
              <a:rPr lang="en-US" sz="2000">
                <a:latin typeface="Arial"/>
                <a:cs typeface="Arial"/>
              </a:rPr>
            </a:br>
            <a:r>
              <a:rPr lang="en-US" sz="2000">
                <a:solidFill>
                  <a:srgbClr val="00345D"/>
                </a:solidFill>
                <a:latin typeface="Arial"/>
                <a:cs typeface="Arial"/>
              </a:rPr>
              <a:t>Email Receipts: </a:t>
            </a:r>
            <a:r>
              <a:rPr lang="en-US" sz="2000">
                <a:solidFill>
                  <a:srgbClr val="00345D"/>
                </a:solidFill>
                <a:latin typeface="Arial"/>
                <a:cs typeface="Arial"/>
                <a:hlinkClick r:id="rId4">
                  <a:extLst>
                    <a:ext uri="{A12FA001-AC4F-418D-AE19-62706E023703}">
                      <ahyp:hlinkClr xmlns:ahyp="http://schemas.microsoft.com/office/drawing/2018/hyperlinkcolor" val="tx"/>
                    </a:ext>
                  </a:extLst>
                </a:hlinkClick>
              </a:rPr>
              <a:t>cup@columbussports.org</a:t>
            </a:r>
            <a:r>
              <a:rPr lang="en-US" sz="2000">
                <a:solidFill>
                  <a:srgbClr val="00345D"/>
                </a:solidFill>
                <a:latin typeface="Arial"/>
                <a:cs typeface="Arial"/>
              </a:rPr>
              <a:t> </a:t>
            </a:r>
            <a:br>
              <a:rPr lang="en-US" sz="2000">
                <a:latin typeface="Arial"/>
                <a:cs typeface="Arial"/>
              </a:rPr>
            </a:br>
            <a:endParaRPr lang="en-US" sz="2000">
              <a:solidFill>
                <a:srgbClr val="00345D"/>
              </a:solidFill>
              <a:latin typeface="Arial"/>
              <a:cs typeface="Arial"/>
            </a:endParaRPr>
          </a:p>
          <a:p>
            <a:r>
              <a:rPr lang="en-US" sz="2000" b="1">
                <a:solidFill>
                  <a:srgbClr val="00345D"/>
                </a:solidFill>
                <a:latin typeface="Arial"/>
                <a:cs typeface="Arial"/>
              </a:rPr>
              <a:t>Each ($1) dollar donation to The Gifts of Kindness Fund is worth one (1) point.</a:t>
            </a:r>
            <a:r>
              <a:rPr lang="en-US" sz="2000">
                <a:solidFill>
                  <a:srgbClr val="00345D"/>
                </a:solidFill>
                <a:latin typeface="Arial"/>
                <a:cs typeface="Arial"/>
              </a:rPr>
              <a:t> </a:t>
            </a:r>
            <a:endParaRPr lang="en-US" sz="2000">
              <a:solidFill>
                <a:srgbClr val="00345D"/>
              </a:solidFill>
            </a:endParaRPr>
          </a:p>
          <a:p>
            <a:pPr marL="342900" indent="-342900"/>
            <a:endParaRPr lang="en-US" sz="2000">
              <a:solidFill>
                <a:srgbClr val="00345D"/>
              </a:solidFill>
              <a:latin typeface="Arial"/>
              <a:cs typeface="Arial"/>
            </a:endParaRPr>
          </a:p>
        </p:txBody>
      </p:sp>
      <p:pic>
        <p:nvPicPr>
          <p:cNvPr id="2" name="Picture 1" descr="A logo with a blue acorn&#10;&#10;AI-generated content may be incorrect.">
            <a:extLst>
              <a:ext uri="{FF2B5EF4-FFF2-40B4-BE49-F238E27FC236}">
                <a16:creationId xmlns:a16="http://schemas.microsoft.com/office/drawing/2014/main" id="{9E24D23B-6F71-42D0-22EF-500821E554B4}"/>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370115" y="2056039"/>
            <a:ext cx="3124200" cy="1755322"/>
          </a:xfrm>
          <a:prstGeom prst="rect">
            <a:avLst/>
          </a:prstGeom>
        </p:spPr>
      </p:pic>
      <p:sp>
        <p:nvSpPr>
          <p:cNvPr id="5" name="Rectangle 4">
            <a:extLst>
              <a:ext uri="{FF2B5EF4-FFF2-40B4-BE49-F238E27FC236}">
                <a16:creationId xmlns:a16="http://schemas.microsoft.com/office/drawing/2014/main" id="{A920AA4C-DB55-F62B-0075-6D4059FE7132}"/>
              </a:ext>
            </a:extLst>
          </p:cNvPr>
          <p:cNvSpPr/>
          <p:nvPr/>
        </p:nvSpPr>
        <p:spPr>
          <a:xfrm>
            <a:off x="0" y="-39758"/>
            <a:ext cx="12193057" cy="1232959"/>
          </a:xfrm>
          <a:prstGeom prst="rect">
            <a:avLst/>
          </a:prstGeom>
          <a:solidFill>
            <a:srgbClr val="1D78BE"/>
          </a:solidFill>
          <a:ln>
            <a:solidFill>
              <a:srgbClr val="1D78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qr code with a logo&#10;&#10;Description automatically generated">
            <a:extLst>
              <a:ext uri="{FF2B5EF4-FFF2-40B4-BE49-F238E27FC236}">
                <a16:creationId xmlns:a16="http://schemas.microsoft.com/office/drawing/2014/main" id="{A3429553-AAB0-A5CA-A08B-6054AE7ACA53}"/>
              </a:ext>
            </a:extLst>
          </p:cNvPr>
          <p:cNvPicPr>
            <a:picLocks noChangeAspect="1"/>
          </p:cNvPicPr>
          <p:nvPr/>
        </p:nvPicPr>
        <p:blipFill>
          <a:blip r:embed="rId7"/>
          <a:stretch>
            <a:fillRect/>
          </a:stretch>
        </p:blipFill>
        <p:spPr>
          <a:xfrm flipH="1">
            <a:off x="11078818" y="89453"/>
            <a:ext cx="1046921" cy="1046922"/>
          </a:xfrm>
          <a:prstGeom prst="rect">
            <a:avLst/>
          </a:prstGeom>
        </p:spPr>
      </p:pic>
      <p:sp>
        <p:nvSpPr>
          <p:cNvPr id="11" name="Title 1">
            <a:extLst>
              <a:ext uri="{FF2B5EF4-FFF2-40B4-BE49-F238E27FC236}">
                <a16:creationId xmlns:a16="http://schemas.microsoft.com/office/drawing/2014/main" id="{D0FAD43F-4DED-1134-BB7C-9A84E7BB0386}"/>
              </a:ext>
            </a:extLst>
          </p:cNvPr>
          <p:cNvSpPr>
            <a:spLocks noGrp="1"/>
          </p:cNvSpPr>
          <p:nvPr/>
        </p:nvSpPr>
        <p:spPr>
          <a:xfrm>
            <a:off x="376296" y="576202"/>
            <a:ext cx="8264407" cy="56021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b="1" kern="1200">
                <a:solidFill>
                  <a:schemeClr val="bg1"/>
                </a:solidFill>
                <a:latin typeface="Arial" panose="020B0604020202020204" pitchFamily="34" charset="0"/>
                <a:ea typeface="+mj-ea"/>
                <a:cs typeface="Arial" panose="020B0604020202020204" pitchFamily="34" charset="0"/>
              </a:defRPr>
            </a:lvl1pPr>
          </a:lstStyle>
          <a:p>
            <a:pPr algn="l"/>
            <a:r>
              <a:rPr lang="en-US" sz="4200">
                <a:solidFill>
                  <a:srgbClr val="FFFFFF"/>
                </a:solidFill>
                <a:latin typeface="Arial"/>
                <a:cs typeface="Arial"/>
              </a:rPr>
              <a:t>Charity Challenge</a:t>
            </a:r>
            <a:endParaRPr lang="en-US"/>
          </a:p>
        </p:txBody>
      </p:sp>
    </p:spTree>
    <p:extLst>
      <p:ext uri="{BB962C8B-B14F-4D97-AF65-F5344CB8AC3E}">
        <p14:creationId xmlns:p14="http://schemas.microsoft.com/office/powerpoint/2010/main" val="36516650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BE8558-2F81-4F1E-0639-2CCB2392AA77}"/>
            </a:ext>
          </a:extLst>
        </p:cNvPr>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63EE6092-95A1-25D0-ECA1-AE85CC4C008F}"/>
              </a:ext>
            </a:extLst>
          </p:cNvPr>
          <p:cNvSpPr>
            <a:spLocks noGrp="1"/>
          </p:cNvSpPr>
          <p:nvPr/>
        </p:nvSpPr>
        <p:spPr>
          <a:xfrm>
            <a:off x="378232" y="1714678"/>
            <a:ext cx="3909872" cy="4672587"/>
          </a:xfrm>
          <a:prstGeom prst="rect">
            <a:avLst/>
          </a:prstGeom>
        </p:spPr>
        <p:txBody>
          <a:bodyPr vert="horz" lIns="91440" tIns="45720" rIns="91440" bIns="45720" rtlCol="0" anchor="t">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Zilla Slab"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Courier New" panose="02070309020205020404" pitchFamily="49" charset="0"/>
              <a:buChar char="o"/>
              <a:defRPr sz="2400" kern="1200">
                <a:solidFill>
                  <a:schemeClr val="tx1"/>
                </a:solidFill>
                <a:latin typeface="Arial" panose="020B0604020202020204" pitchFamily="34" charset="0"/>
                <a:ea typeface="Zilla Slab" pitchFamily="2" charset="0"/>
                <a:cs typeface="Arial" panose="020B0604020202020204" pitchFamily="34" charset="0"/>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Arial" panose="020B0604020202020204" pitchFamily="34" charset="0"/>
                <a:ea typeface="Zilla Slab" pitchFamily="2" charset="0"/>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4pPr>
            <a:lvl5pPr marL="20574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en-US" sz="1300">
                <a:solidFill>
                  <a:srgbClr val="00345D"/>
                </a:solidFill>
                <a:latin typeface="Arial"/>
                <a:cs typeface="Arial"/>
              </a:rPr>
              <a:t>Advocating Opportunity</a:t>
            </a:r>
            <a:endParaRPr lang="en-US" sz="1300">
              <a:solidFill>
                <a:srgbClr val="00345D"/>
              </a:solidFill>
            </a:endParaRPr>
          </a:p>
          <a:p>
            <a:pPr>
              <a:buNone/>
            </a:pPr>
            <a:r>
              <a:rPr lang="en-US" sz="1300">
                <a:solidFill>
                  <a:srgbClr val="00345D"/>
                </a:solidFill>
                <a:latin typeface="Arial"/>
                <a:cs typeface="Arial"/>
              </a:rPr>
              <a:t>Alvis, Inc.</a:t>
            </a:r>
            <a:endParaRPr lang="en-US" sz="1300">
              <a:solidFill>
                <a:srgbClr val="00345D"/>
              </a:solidFill>
            </a:endParaRPr>
          </a:p>
          <a:p>
            <a:pPr>
              <a:buNone/>
            </a:pPr>
            <a:r>
              <a:rPr lang="en-US" sz="1300">
                <a:solidFill>
                  <a:srgbClr val="00345D"/>
                </a:solidFill>
                <a:latin typeface="Arial"/>
                <a:cs typeface="Arial"/>
              </a:rPr>
              <a:t>Asha Ray of Hope</a:t>
            </a:r>
            <a:endParaRPr lang="en-US" sz="1300">
              <a:solidFill>
                <a:srgbClr val="00345D"/>
              </a:solidFill>
            </a:endParaRPr>
          </a:p>
          <a:p>
            <a:pPr>
              <a:buNone/>
            </a:pPr>
            <a:r>
              <a:rPr lang="en-US" sz="1300">
                <a:solidFill>
                  <a:srgbClr val="00345D"/>
                </a:solidFill>
                <a:latin typeface="Arial"/>
                <a:cs typeface="Arial"/>
              </a:rPr>
              <a:t>At Home by High</a:t>
            </a:r>
            <a:endParaRPr lang="en-US" sz="1300">
              <a:solidFill>
                <a:srgbClr val="00345D"/>
              </a:solidFill>
            </a:endParaRPr>
          </a:p>
          <a:p>
            <a:pPr>
              <a:buNone/>
            </a:pPr>
            <a:r>
              <a:rPr lang="en-US" sz="1300">
                <a:solidFill>
                  <a:srgbClr val="00345D"/>
                </a:solidFill>
                <a:latin typeface="Arial"/>
                <a:cs typeface="Arial"/>
              </a:rPr>
              <a:t>Catholic Social Services</a:t>
            </a:r>
            <a:endParaRPr lang="en-US" sz="1300">
              <a:solidFill>
                <a:srgbClr val="00345D"/>
              </a:solidFill>
            </a:endParaRPr>
          </a:p>
          <a:p>
            <a:pPr>
              <a:buNone/>
            </a:pPr>
            <a:r>
              <a:rPr lang="en-US" sz="1300">
                <a:solidFill>
                  <a:srgbClr val="00345D"/>
                </a:solidFill>
                <a:latin typeface="Arial"/>
                <a:cs typeface="Arial"/>
              </a:rPr>
              <a:t>Center for Disability Empowerment</a:t>
            </a:r>
            <a:endParaRPr lang="en-US" sz="1300">
              <a:solidFill>
                <a:srgbClr val="00345D"/>
              </a:solidFill>
            </a:endParaRPr>
          </a:p>
          <a:p>
            <a:pPr>
              <a:buNone/>
            </a:pPr>
            <a:r>
              <a:rPr lang="en-US" sz="1300">
                <a:solidFill>
                  <a:srgbClr val="00345D"/>
                </a:solidFill>
                <a:latin typeface="Arial"/>
                <a:cs typeface="Arial"/>
              </a:rPr>
              <a:t>Center for Family Safety and Healing</a:t>
            </a:r>
            <a:endParaRPr lang="en-US" sz="1300">
              <a:solidFill>
                <a:srgbClr val="00345D"/>
              </a:solidFill>
            </a:endParaRPr>
          </a:p>
          <a:p>
            <a:pPr>
              <a:buNone/>
            </a:pPr>
            <a:r>
              <a:rPr lang="en-US" sz="1300">
                <a:solidFill>
                  <a:srgbClr val="00345D"/>
                </a:solidFill>
                <a:latin typeface="Arial"/>
                <a:cs typeface="Arial"/>
              </a:rPr>
              <a:t>Center for Healthy Families, Inc.</a:t>
            </a:r>
            <a:endParaRPr lang="en-US" sz="1300">
              <a:solidFill>
                <a:srgbClr val="00345D"/>
              </a:solidFill>
            </a:endParaRPr>
          </a:p>
          <a:p>
            <a:pPr>
              <a:buNone/>
            </a:pPr>
            <a:r>
              <a:rPr lang="en-US" sz="1300">
                <a:solidFill>
                  <a:srgbClr val="00345D"/>
                </a:solidFill>
                <a:latin typeface="Arial"/>
                <a:cs typeface="Arial"/>
              </a:rPr>
              <a:t>Central Community House</a:t>
            </a:r>
            <a:endParaRPr lang="en-US" sz="1300">
              <a:solidFill>
                <a:srgbClr val="00345D"/>
              </a:solidFill>
            </a:endParaRPr>
          </a:p>
          <a:p>
            <a:pPr>
              <a:buNone/>
            </a:pPr>
            <a:r>
              <a:rPr lang="en-US" sz="1300">
                <a:solidFill>
                  <a:srgbClr val="00345D"/>
                </a:solidFill>
                <a:latin typeface="Arial"/>
                <a:cs typeface="Arial"/>
              </a:rPr>
              <a:t>Clintonville-</a:t>
            </a:r>
            <a:r>
              <a:rPr lang="en-US" sz="1300" err="1">
                <a:solidFill>
                  <a:srgbClr val="00345D"/>
                </a:solidFill>
                <a:latin typeface="Arial"/>
                <a:cs typeface="Arial"/>
              </a:rPr>
              <a:t>Beechwold</a:t>
            </a:r>
            <a:r>
              <a:rPr lang="en-US" sz="1300">
                <a:solidFill>
                  <a:srgbClr val="00345D"/>
                </a:solidFill>
                <a:latin typeface="Arial"/>
                <a:cs typeface="Arial"/>
              </a:rPr>
              <a:t> CRC</a:t>
            </a:r>
            <a:endParaRPr lang="en-US" sz="1300">
              <a:solidFill>
                <a:srgbClr val="00345D"/>
              </a:solidFill>
            </a:endParaRPr>
          </a:p>
          <a:p>
            <a:pPr>
              <a:buNone/>
            </a:pPr>
            <a:r>
              <a:rPr lang="en-US" sz="1300">
                <a:solidFill>
                  <a:srgbClr val="00345D"/>
                </a:solidFill>
                <a:latin typeface="Arial"/>
                <a:cs typeface="Arial"/>
              </a:rPr>
              <a:t>Community Development for All People</a:t>
            </a:r>
            <a:endParaRPr lang="en-US" sz="1300">
              <a:solidFill>
                <a:srgbClr val="00345D"/>
              </a:solidFill>
            </a:endParaRPr>
          </a:p>
          <a:p>
            <a:pPr>
              <a:buNone/>
            </a:pPr>
            <a:r>
              <a:rPr lang="en-US" sz="1300">
                <a:solidFill>
                  <a:srgbClr val="00345D"/>
                </a:solidFill>
                <a:latin typeface="Arial"/>
                <a:cs typeface="Arial"/>
              </a:rPr>
              <a:t>Community Housing Network</a:t>
            </a:r>
            <a:endParaRPr lang="en-US" sz="1300">
              <a:solidFill>
                <a:srgbClr val="00345D"/>
              </a:solidFill>
            </a:endParaRPr>
          </a:p>
          <a:p>
            <a:pPr>
              <a:buNone/>
            </a:pPr>
            <a:r>
              <a:rPr lang="en-US" sz="1300">
                <a:solidFill>
                  <a:srgbClr val="00345D"/>
                </a:solidFill>
                <a:latin typeface="Arial"/>
                <a:cs typeface="Arial"/>
              </a:rPr>
              <a:t>Community Refugee &amp; Immigration Services </a:t>
            </a:r>
            <a:endParaRPr lang="en-US" sz="1300">
              <a:solidFill>
                <a:srgbClr val="00345D"/>
              </a:solidFill>
            </a:endParaRPr>
          </a:p>
          <a:p>
            <a:pPr>
              <a:buNone/>
            </a:pPr>
            <a:r>
              <a:rPr lang="en-US" sz="1300">
                <a:solidFill>
                  <a:srgbClr val="00345D"/>
                </a:solidFill>
                <a:latin typeface="Arial"/>
                <a:cs typeface="Arial"/>
              </a:rPr>
              <a:t>Broad St. Presbyterian Church COMPASS</a:t>
            </a:r>
            <a:endParaRPr lang="en-US" sz="1300">
              <a:solidFill>
                <a:srgbClr val="00345D"/>
              </a:solidFill>
            </a:endParaRPr>
          </a:p>
          <a:p>
            <a:pPr>
              <a:buNone/>
            </a:pPr>
            <a:r>
              <a:rPr lang="en-US" sz="1300">
                <a:solidFill>
                  <a:srgbClr val="00345D"/>
                </a:solidFill>
                <a:latin typeface="Arial"/>
                <a:cs typeface="Arial"/>
              </a:rPr>
              <a:t>Down Syndrome Association of Central Ohio</a:t>
            </a:r>
            <a:endParaRPr lang="en-US" sz="1300">
              <a:solidFill>
                <a:srgbClr val="00345D"/>
              </a:solidFill>
            </a:endParaRPr>
          </a:p>
          <a:p>
            <a:pPr>
              <a:buNone/>
            </a:pPr>
            <a:r>
              <a:rPr lang="en-US" sz="1300">
                <a:solidFill>
                  <a:srgbClr val="00345D"/>
                </a:solidFill>
                <a:latin typeface="Arial"/>
                <a:cs typeface="Arial"/>
              </a:rPr>
              <a:t>Ethiopian Tewahedo Social Services (ETSS)</a:t>
            </a:r>
            <a:endParaRPr lang="en-US" sz="1300">
              <a:solidFill>
                <a:srgbClr val="00345D"/>
              </a:solidFill>
            </a:endParaRPr>
          </a:p>
          <a:p>
            <a:pPr>
              <a:buNone/>
            </a:pPr>
            <a:r>
              <a:rPr lang="en-US" sz="1300">
                <a:solidFill>
                  <a:srgbClr val="00345D"/>
                </a:solidFill>
                <a:latin typeface="Arial"/>
                <a:cs typeface="Arial"/>
              </a:rPr>
              <a:t>Families Flourish</a:t>
            </a:r>
            <a:endParaRPr lang="en-US">
              <a:solidFill>
                <a:srgbClr val="00345D"/>
              </a:solidFill>
            </a:endParaRPr>
          </a:p>
        </p:txBody>
      </p:sp>
      <p:sp>
        <p:nvSpPr>
          <p:cNvPr id="5" name="Rectangle 4">
            <a:extLst>
              <a:ext uri="{FF2B5EF4-FFF2-40B4-BE49-F238E27FC236}">
                <a16:creationId xmlns:a16="http://schemas.microsoft.com/office/drawing/2014/main" id="{E202B206-D479-1BCE-C3C0-8F5745A3E327}"/>
              </a:ext>
            </a:extLst>
          </p:cNvPr>
          <p:cNvSpPr/>
          <p:nvPr/>
        </p:nvSpPr>
        <p:spPr>
          <a:xfrm>
            <a:off x="0" y="-39758"/>
            <a:ext cx="12193057" cy="1232959"/>
          </a:xfrm>
          <a:prstGeom prst="rect">
            <a:avLst/>
          </a:prstGeom>
          <a:solidFill>
            <a:srgbClr val="1D78BE"/>
          </a:solidFill>
          <a:ln>
            <a:solidFill>
              <a:srgbClr val="1D78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qr code with a logo&#10;&#10;Description automatically generated">
            <a:extLst>
              <a:ext uri="{FF2B5EF4-FFF2-40B4-BE49-F238E27FC236}">
                <a16:creationId xmlns:a16="http://schemas.microsoft.com/office/drawing/2014/main" id="{CF59B76F-BFFD-33D6-863B-F4B3DC7D10CB}"/>
              </a:ext>
            </a:extLst>
          </p:cNvPr>
          <p:cNvPicPr>
            <a:picLocks noChangeAspect="1"/>
          </p:cNvPicPr>
          <p:nvPr/>
        </p:nvPicPr>
        <p:blipFill>
          <a:blip r:embed="rId2"/>
          <a:stretch>
            <a:fillRect/>
          </a:stretch>
        </p:blipFill>
        <p:spPr>
          <a:xfrm flipH="1">
            <a:off x="11078818" y="89453"/>
            <a:ext cx="1046921" cy="1046922"/>
          </a:xfrm>
          <a:prstGeom prst="rect">
            <a:avLst/>
          </a:prstGeom>
        </p:spPr>
      </p:pic>
      <p:sp>
        <p:nvSpPr>
          <p:cNvPr id="11" name="Title 1">
            <a:extLst>
              <a:ext uri="{FF2B5EF4-FFF2-40B4-BE49-F238E27FC236}">
                <a16:creationId xmlns:a16="http://schemas.microsoft.com/office/drawing/2014/main" id="{62D087C6-58FA-B7CB-DCE4-F246D4C56756}"/>
              </a:ext>
            </a:extLst>
          </p:cNvPr>
          <p:cNvSpPr>
            <a:spLocks noGrp="1"/>
          </p:cNvSpPr>
          <p:nvPr/>
        </p:nvSpPr>
        <p:spPr>
          <a:xfrm>
            <a:off x="376296" y="576202"/>
            <a:ext cx="10507676" cy="6171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b="1" kern="1200">
                <a:solidFill>
                  <a:schemeClr val="bg1"/>
                </a:solidFill>
                <a:latin typeface="Arial" panose="020B0604020202020204" pitchFamily="34" charset="0"/>
                <a:ea typeface="+mj-ea"/>
                <a:cs typeface="Arial" panose="020B0604020202020204" pitchFamily="34" charset="0"/>
              </a:defRPr>
            </a:lvl1pPr>
          </a:lstStyle>
          <a:p>
            <a:pPr algn="l"/>
            <a:r>
              <a:rPr lang="en-US" sz="4200">
                <a:solidFill>
                  <a:srgbClr val="FFFFFF"/>
                </a:solidFill>
                <a:latin typeface="Arial"/>
                <a:cs typeface="Arial"/>
              </a:rPr>
              <a:t>Gifts of Kindness: 51 Nonprofit Partners</a:t>
            </a:r>
            <a:endParaRPr lang="en-US"/>
          </a:p>
        </p:txBody>
      </p:sp>
      <p:sp>
        <p:nvSpPr>
          <p:cNvPr id="9" name="Content Placeholder 2">
            <a:extLst>
              <a:ext uri="{FF2B5EF4-FFF2-40B4-BE49-F238E27FC236}">
                <a16:creationId xmlns:a16="http://schemas.microsoft.com/office/drawing/2014/main" id="{014BE235-00E2-1ADA-B8A8-785B6745739B}"/>
              </a:ext>
            </a:extLst>
          </p:cNvPr>
          <p:cNvSpPr>
            <a:spLocks noGrp="1"/>
          </p:cNvSpPr>
          <p:nvPr/>
        </p:nvSpPr>
        <p:spPr>
          <a:xfrm>
            <a:off x="4287932" y="1714677"/>
            <a:ext cx="3909872" cy="4672587"/>
          </a:xfrm>
          <a:prstGeom prst="rect">
            <a:avLst/>
          </a:prstGeom>
        </p:spPr>
        <p:txBody>
          <a:bodyPr vert="horz" lIns="91440" tIns="45720" rIns="91440" bIns="45720" rtlCol="0" anchor="t">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Zilla Slab"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Courier New" panose="02070309020205020404" pitchFamily="49" charset="0"/>
              <a:buChar char="o"/>
              <a:defRPr sz="2400" kern="1200">
                <a:solidFill>
                  <a:schemeClr val="tx1"/>
                </a:solidFill>
                <a:latin typeface="Arial" panose="020B0604020202020204" pitchFamily="34" charset="0"/>
                <a:ea typeface="Zilla Slab" pitchFamily="2" charset="0"/>
                <a:cs typeface="Arial" panose="020B0604020202020204" pitchFamily="34" charset="0"/>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Arial" panose="020B0604020202020204" pitchFamily="34" charset="0"/>
                <a:ea typeface="Zilla Slab" pitchFamily="2" charset="0"/>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4pPr>
            <a:lvl5pPr marL="20574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en-US" sz="1900">
                <a:solidFill>
                  <a:srgbClr val="00345D"/>
                </a:solidFill>
                <a:latin typeface="Arial"/>
                <a:cs typeface="Arial"/>
              </a:rPr>
              <a:t>Franklin County Family Recovery Court</a:t>
            </a:r>
            <a:endParaRPr lang="en-US">
              <a:solidFill>
                <a:srgbClr val="00345D"/>
              </a:solidFill>
              <a:latin typeface="Arial"/>
              <a:cs typeface="Arial"/>
            </a:endParaRPr>
          </a:p>
          <a:p>
            <a:pPr>
              <a:buNone/>
            </a:pPr>
            <a:r>
              <a:rPr lang="en-US" sz="1900">
                <a:solidFill>
                  <a:srgbClr val="00345D"/>
                </a:solidFill>
                <a:latin typeface="Arial"/>
                <a:cs typeface="Arial"/>
              </a:rPr>
              <a:t>Freedom a la Cart</a:t>
            </a:r>
            <a:endParaRPr lang="en-US">
              <a:solidFill>
                <a:srgbClr val="00345D"/>
              </a:solidFill>
              <a:latin typeface="Arial"/>
              <a:cs typeface="Arial"/>
            </a:endParaRPr>
          </a:p>
          <a:p>
            <a:pPr>
              <a:buNone/>
            </a:pPr>
            <a:r>
              <a:rPr lang="en-US" sz="1900">
                <a:solidFill>
                  <a:srgbClr val="00345D"/>
                </a:solidFill>
                <a:latin typeface="Arial"/>
                <a:cs typeface="Arial"/>
              </a:rPr>
              <a:t>Gladden Community House</a:t>
            </a:r>
            <a:endParaRPr lang="en-US">
              <a:solidFill>
                <a:srgbClr val="00345D"/>
              </a:solidFill>
              <a:latin typeface="Arial"/>
              <a:cs typeface="Arial"/>
            </a:endParaRPr>
          </a:p>
          <a:p>
            <a:pPr>
              <a:buNone/>
            </a:pPr>
            <a:r>
              <a:rPr lang="en-US" sz="1900">
                <a:solidFill>
                  <a:srgbClr val="00345D"/>
                </a:solidFill>
                <a:latin typeface="Arial"/>
                <a:cs typeface="Arial"/>
              </a:rPr>
              <a:t>Goodwill Columbus</a:t>
            </a:r>
            <a:endParaRPr lang="en-US">
              <a:solidFill>
                <a:srgbClr val="00345D"/>
              </a:solidFill>
              <a:latin typeface="Arial"/>
              <a:cs typeface="Arial"/>
            </a:endParaRPr>
          </a:p>
          <a:p>
            <a:pPr>
              <a:buNone/>
            </a:pPr>
            <a:r>
              <a:rPr lang="en-US" sz="1900">
                <a:solidFill>
                  <a:srgbClr val="00345D"/>
                </a:solidFill>
                <a:latin typeface="Arial"/>
                <a:cs typeface="Arial"/>
              </a:rPr>
              <a:t>Hilliard Food Pantry</a:t>
            </a:r>
            <a:endParaRPr lang="en-US">
              <a:solidFill>
                <a:srgbClr val="00345D"/>
              </a:solidFill>
              <a:latin typeface="Arial"/>
              <a:cs typeface="Arial"/>
            </a:endParaRPr>
          </a:p>
          <a:p>
            <a:pPr>
              <a:buNone/>
            </a:pPr>
            <a:r>
              <a:rPr lang="en-US" sz="1900">
                <a:solidFill>
                  <a:srgbClr val="00345D"/>
                </a:solidFill>
                <a:latin typeface="Arial"/>
                <a:cs typeface="Arial"/>
              </a:rPr>
              <a:t>Home for Families</a:t>
            </a:r>
            <a:endParaRPr lang="en-US">
              <a:solidFill>
                <a:srgbClr val="00345D"/>
              </a:solidFill>
              <a:latin typeface="Arial"/>
              <a:cs typeface="Arial"/>
            </a:endParaRPr>
          </a:p>
          <a:p>
            <a:pPr>
              <a:buNone/>
            </a:pPr>
            <a:r>
              <a:rPr lang="en-US" sz="1900">
                <a:solidFill>
                  <a:srgbClr val="00345D"/>
                </a:solidFill>
                <a:latin typeface="Arial"/>
                <a:cs typeface="Arial"/>
              </a:rPr>
              <a:t>Homeport</a:t>
            </a:r>
            <a:endParaRPr lang="en-US">
              <a:solidFill>
                <a:srgbClr val="00345D"/>
              </a:solidFill>
              <a:latin typeface="Arial"/>
              <a:cs typeface="Arial"/>
            </a:endParaRPr>
          </a:p>
          <a:p>
            <a:pPr>
              <a:buNone/>
            </a:pPr>
            <a:r>
              <a:rPr lang="en-US" sz="1900">
                <a:solidFill>
                  <a:srgbClr val="00345D"/>
                </a:solidFill>
                <a:latin typeface="Arial"/>
                <a:cs typeface="Arial"/>
              </a:rPr>
              <a:t>Huckleberry House</a:t>
            </a:r>
            <a:endParaRPr lang="en-US">
              <a:solidFill>
                <a:srgbClr val="00345D"/>
              </a:solidFill>
              <a:latin typeface="Arial"/>
              <a:cs typeface="Arial"/>
            </a:endParaRPr>
          </a:p>
          <a:p>
            <a:pPr>
              <a:buNone/>
            </a:pPr>
            <a:r>
              <a:rPr lang="en-US" sz="1900">
                <a:solidFill>
                  <a:srgbClr val="00345D"/>
                </a:solidFill>
                <a:latin typeface="Arial"/>
                <a:cs typeface="Arial"/>
              </a:rPr>
              <a:t>IMPACT Community Action</a:t>
            </a:r>
            <a:endParaRPr lang="en-US">
              <a:solidFill>
                <a:srgbClr val="00345D"/>
              </a:solidFill>
              <a:latin typeface="Arial"/>
              <a:cs typeface="Arial"/>
            </a:endParaRPr>
          </a:p>
          <a:p>
            <a:pPr>
              <a:buNone/>
            </a:pPr>
            <a:r>
              <a:rPr lang="en-US" sz="1900">
                <a:solidFill>
                  <a:srgbClr val="00345D"/>
                </a:solidFill>
                <a:latin typeface="Arial"/>
                <a:cs typeface="Arial"/>
              </a:rPr>
              <a:t>Jewish Family Services</a:t>
            </a:r>
            <a:endParaRPr lang="en-US">
              <a:solidFill>
                <a:srgbClr val="00345D"/>
              </a:solidFill>
              <a:latin typeface="Arial"/>
              <a:cs typeface="Arial"/>
            </a:endParaRPr>
          </a:p>
          <a:p>
            <a:pPr>
              <a:buNone/>
            </a:pPr>
            <a:r>
              <a:rPr lang="en-US" sz="1900" err="1">
                <a:solidFill>
                  <a:srgbClr val="00345D"/>
                </a:solidFill>
                <a:latin typeface="Arial"/>
                <a:cs typeface="Arial"/>
              </a:rPr>
              <a:t>JustChoice</a:t>
            </a:r>
            <a:endParaRPr lang="en-US">
              <a:solidFill>
                <a:srgbClr val="00345D"/>
              </a:solidFill>
              <a:latin typeface="Arial"/>
              <a:cs typeface="Arial"/>
            </a:endParaRPr>
          </a:p>
          <a:p>
            <a:pPr>
              <a:buNone/>
            </a:pPr>
            <a:r>
              <a:rPr lang="en-US" sz="1900" err="1">
                <a:solidFill>
                  <a:srgbClr val="00345D"/>
                </a:solidFill>
                <a:latin typeface="Arial"/>
                <a:cs typeface="Arial"/>
              </a:rPr>
              <a:t>Kindway</a:t>
            </a:r>
            <a:endParaRPr lang="en-US">
              <a:solidFill>
                <a:srgbClr val="00345D"/>
              </a:solidFill>
              <a:latin typeface="Arial"/>
              <a:cs typeface="Arial"/>
            </a:endParaRPr>
          </a:p>
          <a:p>
            <a:pPr>
              <a:buNone/>
            </a:pPr>
            <a:r>
              <a:rPr lang="en-US" sz="1900" err="1">
                <a:solidFill>
                  <a:srgbClr val="00345D"/>
                </a:solidFill>
                <a:latin typeface="Arial"/>
                <a:cs typeface="Arial"/>
              </a:rPr>
              <a:t>LifeCare</a:t>
            </a:r>
            <a:r>
              <a:rPr lang="en-US" sz="1900">
                <a:solidFill>
                  <a:srgbClr val="00345D"/>
                </a:solidFill>
                <a:latin typeface="Arial"/>
                <a:cs typeface="Arial"/>
              </a:rPr>
              <a:t> Alliance</a:t>
            </a:r>
            <a:endParaRPr lang="en-US">
              <a:solidFill>
                <a:srgbClr val="00345D"/>
              </a:solidFill>
              <a:latin typeface="Arial"/>
              <a:cs typeface="Arial"/>
            </a:endParaRPr>
          </a:p>
          <a:p>
            <a:pPr>
              <a:buNone/>
            </a:pPr>
            <a:r>
              <a:rPr lang="en-US" sz="1900">
                <a:solidFill>
                  <a:srgbClr val="00345D"/>
                </a:solidFill>
                <a:latin typeface="Arial"/>
                <a:cs typeface="Arial"/>
              </a:rPr>
              <a:t>Lower Lights Ministries</a:t>
            </a:r>
            <a:endParaRPr lang="en-US">
              <a:solidFill>
                <a:srgbClr val="00345D"/>
              </a:solidFill>
              <a:latin typeface="Arial"/>
              <a:cs typeface="Arial"/>
            </a:endParaRPr>
          </a:p>
          <a:p>
            <a:pPr>
              <a:buNone/>
            </a:pPr>
            <a:r>
              <a:rPr lang="en-US" sz="1900">
                <a:solidFill>
                  <a:srgbClr val="00345D"/>
                </a:solidFill>
                <a:latin typeface="Arial"/>
                <a:cs typeface="Arial"/>
              </a:rPr>
              <a:t>Lutheran Social Services of Central Ohio</a:t>
            </a:r>
            <a:endParaRPr lang="en-US">
              <a:solidFill>
                <a:srgbClr val="00345D"/>
              </a:solidFill>
              <a:latin typeface="Arial"/>
              <a:cs typeface="Arial"/>
            </a:endParaRPr>
          </a:p>
          <a:p>
            <a:pPr>
              <a:buNone/>
            </a:pPr>
            <a:r>
              <a:rPr lang="en-US" sz="1900">
                <a:solidFill>
                  <a:srgbClr val="00345D"/>
                </a:solidFill>
                <a:latin typeface="Arial"/>
                <a:cs typeface="Arial"/>
              </a:rPr>
              <a:t>Maryhaven</a:t>
            </a:r>
            <a:endParaRPr lang="en-US">
              <a:solidFill>
                <a:srgbClr val="00345D"/>
              </a:solidFill>
              <a:latin typeface="Arial"/>
              <a:cs typeface="Arial"/>
            </a:endParaRPr>
          </a:p>
          <a:p>
            <a:pPr>
              <a:buNone/>
            </a:pPr>
            <a:r>
              <a:rPr lang="en-US" sz="1900" err="1">
                <a:solidFill>
                  <a:srgbClr val="00345D"/>
                </a:solidFill>
                <a:latin typeface="Arial"/>
                <a:cs typeface="Arial"/>
              </a:rPr>
              <a:t>Motherful</a:t>
            </a:r>
            <a:endParaRPr lang="en-US" err="1">
              <a:solidFill>
                <a:srgbClr val="00345D"/>
              </a:solidFill>
              <a:latin typeface="Arial"/>
              <a:cs typeface="Arial"/>
            </a:endParaRPr>
          </a:p>
          <a:p>
            <a:pPr marL="342900" indent="-342900"/>
            <a:endParaRPr lang="en-US" sz="2000">
              <a:solidFill>
                <a:srgbClr val="00345D"/>
              </a:solidFill>
            </a:endParaRPr>
          </a:p>
        </p:txBody>
      </p:sp>
      <p:sp>
        <p:nvSpPr>
          <p:cNvPr id="12" name="Content Placeholder 2">
            <a:extLst>
              <a:ext uri="{FF2B5EF4-FFF2-40B4-BE49-F238E27FC236}">
                <a16:creationId xmlns:a16="http://schemas.microsoft.com/office/drawing/2014/main" id="{54D9F30D-BA68-70B8-069F-210FF6C346EC}"/>
              </a:ext>
            </a:extLst>
          </p:cNvPr>
          <p:cNvSpPr>
            <a:spLocks noGrp="1"/>
          </p:cNvSpPr>
          <p:nvPr/>
        </p:nvSpPr>
        <p:spPr>
          <a:xfrm>
            <a:off x="8197634" y="1714678"/>
            <a:ext cx="3909872" cy="4672587"/>
          </a:xfrm>
          <a:prstGeom prst="rect">
            <a:avLst/>
          </a:prstGeom>
        </p:spPr>
        <p:txBody>
          <a:bodyPr vert="horz" lIns="91440" tIns="45720" rIns="91440" bIns="45720" rtlCol="0" anchor="t">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Zilla Slab"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Courier New" panose="02070309020205020404" pitchFamily="49" charset="0"/>
              <a:buChar char="o"/>
              <a:defRPr sz="2400" kern="1200">
                <a:solidFill>
                  <a:schemeClr val="tx1"/>
                </a:solidFill>
                <a:latin typeface="Arial" panose="020B0604020202020204" pitchFamily="34" charset="0"/>
                <a:ea typeface="Zilla Slab" pitchFamily="2" charset="0"/>
                <a:cs typeface="Arial" panose="020B0604020202020204" pitchFamily="34" charset="0"/>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Arial" panose="020B0604020202020204" pitchFamily="34" charset="0"/>
                <a:ea typeface="Zilla Slab" pitchFamily="2" charset="0"/>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4pPr>
            <a:lvl5pPr marL="20574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Arial" panose="020B0604020202020204" pitchFamily="34" charset="0"/>
                <a:ea typeface="Zilla Slab"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en-US" sz="1300">
                <a:solidFill>
                  <a:srgbClr val="00345D"/>
                </a:solidFill>
                <a:latin typeface="Arial"/>
                <a:cs typeface="Arial"/>
              </a:rPr>
              <a:t>Neighborhood Services Inc.</a:t>
            </a:r>
          </a:p>
          <a:p>
            <a:pPr>
              <a:buNone/>
            </a:pPr>
            <a:r>
              <a:rPr lang="en-US" sz="1300">
                <a:solidFill>
                  <a:srgbClr val="00345D"/>
                </a:solidFill>
                <a:latin typeface="Arial"/>
                <a:cs typeface="Arial"/>
              </a:rPr>
              <a:t>New Directions Career Center</a:t>
            </a:r>
          </a:p>
          <a:p>
            <a:pPr>
              <a:buNone/>
            </a:pPr>
            <a:r>
              <a:rPr lang="en-US" sz="1300" err="1">
                <a:solidFill>
                  <a:srgbClr val="00345D"/>
                </a:solidFill>
                <a:latin typeface="Arial"/>
                <a:cs typeface="Arial"/>
              </a:rPr>
              <a:t>OhioGuidestone</a:t>
            </a:r>
            <a:endParaRPr lang="en-US" sz="1300">
              <a:solidFill>
                <a:srgbClr val="00345D"/>
              </a:solidFill>
              <a:latin typeface="Arial"/>
              <a:cs typeface="Arial"/>
            </a:endParaRPr>
          </a:p>
          <a:p>
            <a:pPr>
              <a:buNone/>
            </a:pPr>
            <a:r>
              <a:rPr lang="en-US" sz="1300" err="1">
                <a:solidFill>
                  <a:srgbClr val="00345D"/>
                </a:solidFill>
                <a:latin typeface="Arial"/>
                <a:cs typeface="Arial"/>
              </a:rPr>
              <a:t>OneDublin</a:t>
            </a:r>
            <a:endParaRPr lang="en-US" sz="1300">
              <a:solidFill>
                <a:srgbClr val="00345D"/>
              </a:solidFill>
              <a:latin typeface="Arial"/>
              <a:cs typeface="Arial"/>
            </a:endParaRPr>
          </a:p>
          <a:p>
            <a:pPr>
              <a:buNone/>
            </a:pPr>
            <a:r>
              <a:rPr lang="en-US" sz="1300">
                <a:solidFill>
                  <a:srgbClr val="00345D"/>
                </a:solidFill>
                <a:latin typeface="Arial"/>
                <a:cs typeface="Arial"/>
              </a:rPr>
              <a:t>One More Child - Ohio</a:t>
            </a:r>
          </a:p>
          <a:p>
            <a:pPr>
              <a:buNone/>
            </a:pPr>
            <a:r>
              <a:rPr lang="en-US" sz="1300">
                <a:solidFill>
                  <a:srgbClr val="00345D"/>
                </a:solidFill>
                <a:latin typeface="Arial"/>
                <a:cs typeface="Arial"/>
              </a:rPr>
              <a:t>Physicians </a:t>
            </a:r>
            <a:r>
              <a:rPr lang="en-US" sz="1300" err="1">
                <a:solidFill>
                  <a:srgbClr val="00345D"/>
                </a:solidFill>
                <a:latin typeface="Arial"/>
                <a:cs typeface="Arial"/>
              </a:rPr>
              <a:t>CareConnection</a:t>
            </a:r>
            <a:endParaRPr lang="en-US" sz="1300">
              <a:solidFill>
                <a:srgbClr val="00345D"/>
              </a:solidFill>
              <a:latin typeface="Arial"/>
              <a:cs typeface="Arial"/>
            </a:endParaRPr>
          </a:p>
          <a:p>
            <a:pPr>
              <a:buNone/>
            </a:pPr>
            <a:r>
              <a:rPr lang="en-US" sz="1300">
                <a:solidFill>
                  <a:srgbClr val="00345D"/>
                </a:solidFill>
                <a:latin typeface="Arial"/>
                <a:cs typeface="Arial"/>
              </a:rPr>
              <a:t>Riverview International Center</a:t>
            </a:r>
          </a:p>
          <a:p>
            <a:pPr>
              <a:buNone/>
            </a:pPr>
            <a:r>
              <a:rPr lang="en-US" sz="1300">
                <a:solidFill>
                  <a:srgbClr val="00345D"/>
                </a:solidFill>
                <a:latin typeface="Arial"/>
                <a:cs typeface="Arial"/>
              </a:rPr>
              <a:t>Salvation Army</a:t>
            </a:r>
          </a:p>
          <a:p>
            <a:pPr>
              <a:buNone/>
            </a:pPr>
            <a:r>
              <a:rPr lang="en-US" sz="1300">
                <a:solidFill>
                  <a:srgbClr val="00345D"/>
                </a:solidFill>
                <a:latin typeface="Arial"/>
                <a:cs typeface="Arial"/>
              </a:rPr>
              <a:t>St. Stephen's Community House</a:t>
            </a:r>
          </a:p>
          <a:p>
            <a:pPr>
              <a:buNone/>
            </a:pPr>
            <a:r>
              <a:rPr lang="en-US" sz="1300">
                <a:solidFill>
                  <a:srgbClr val="00345D"/>
                </a:solidFill>
                <a:latin typeface="Arial"/>
                <a:cs typeface="Arial"/>
              </a:rPr>
              <a:t>Star House</a:t>
            </a:r>
          </a:p>
          <a:p>
            <a:pPr>
              <a:buNone/>
            </a:pPr>
            <a:r>
              <a:rPr lang="en-US" sz="1300">
                <a:solidFill>
                  <a:srgbClr val="00345D"/>
                </a:solidFill>
                <a:latin typeface="Arial"/>
                <a:cs typeface="Arial"/>
              </a:rPr>
              <a:t>The </a:t>
            </a:r>
            <a:r>
              <a:rPr lang="en-US" sz="1300" err="1">
                <a:solidFill>
                  <a:srgbClr val="00345D"/>
                </a:solidFill>
                <a:latin typeface="Arial"/>
                <a:cs typeface="Arial"/>
              </a:rPr>
              <a:t>MotherShip</a:t>
            </a:r>
            <a:endParaRPr lang="en-US" sz="1300">
              <a:solidFill>
                <a:srgbClr val="00345D"/>
              </a:solidFill>
              <a:latin typeface="Arial"/>
              <a:cs typeface="Arial"/>
            </a:endParaRPr>
          </a:p>
          <a:p>
            <a:pPr>
              <a:buNone/>
            </a:pPr>
            <a:r>
              <a:rPr lang="en-US" sz="1300">
                <a:solidFill>
                  <a:srgbClr val="00345D"/>
                </a:solidFill>
                <a:latin typeface="Arial"/>
                <a:cs typeface="Arial"/>
              </a:rPr>
              <a:t>Thriving Beyond Breast Cancer</a:t>
            </a:r>
          </a:p>
          <a:p>
            <a:pPr>
              <a:buNone/>
            </a:pPr>
            <a:r>
              <a:rPr lang="en-US" sz="1300">
                <a:solidFill>
                  <a:srgbClr val="00345D"/>
                </a:solidFill>
                <a:latin typeface="Arial"/>
                <a:cs typeface="Arial"/>
              </a:rPr>
              <a:t>Urban Strategies</a:t>
            </a:r>
          </a:p>
          <a:p>
            <a:pPr>
              <a:buNone/>
            </a:pPr>
            <a:r>
              <a:rPr lang="en-US" sz="1300">
                <a:solidFill>
                  <a:srgbClr val="00345D"/>
                </a:solidFill>
                <a:latin typeface="Arial"/>
                <a:cs typeface="Arial"/>
              </a:rPr>
              <a:t>Volunteers of America</a:t>
            </a:r>
          </a:p>
          <a:p>
            <a:pPr>
              <a:buNone/>
            </a:pPr>
            <a:r>
              <a:rPr lang="en-US" sz="1300">
                <a:solidFill>
                  <a:srgbClr val="00345D"/>
                </a:solidFill>
                <a:latin typeface="Arial"/>
                <a:cs typeface="Arial"/>
              </a:rPr>
              <a:t>Westerville Area Resource Ministry</a:t>
            </a:r>
          </a:p>
          <a:p>
            <a:pPr>
              <a:buNone/>
            </a:pPr>
            <a:r>
              <a:rPr lang="en-US" sz="1300">
                <a:solidFill>
                  <a:srgbClr val="00345D"/>
                </a:solidFill>
                <a:latin typeface="Arial"/>
                <a:cs typeface="Arial"/>
              </a:rPr>
              <a:t>YMCA of Central Ohio</a:t>
            </a:r>
          </a:p>
          <a:p>
            <a:pPr marL="0" indent="0">
              <a:buNone/>
            </a:pPr>
            <a:r>
              <a:rPr lang="en-US" sz="1300">
                <a:solidFill>
                  <a:srgbClr val="00345D"/>
                </a:solidFill>
                <a:latin typeface="Arial"/>
                <a:cs typeface="Arial"/>
              </a:rPr>
              <a:t>YWCA of Columbus</a:t>
            </a:r>
            <a:endParaRPr lang="en-US">
              <a:solidFill>
                <a:srgbClr val="00345D"/>
              </a:solidFill>
              <a:latin typeface="Arial"/>
              <a:cs typeface="Arial"/>
            </a:endParaRPr>
          </a:p>
          <a:p>
            <a:pPr marL="342900" indent="-342900"/>
            <a:endParaRPr lang="en-US" sz="2000">
              <a:solidFill>
                <a:srgbClr val="00345D"/>
              </a:solidFill>
              <a:latin typeface="Arial"/>
              <a:cs typeface="Arial"/>
            </a:endParaRPr>
          </a:p>
        </p:txBody>
      </p:sp>
    </p:spTree>
    <p:extLst>
      <p:ext uri="{BB962C8B-B14F-4D97-AF65-F5344CB8AC3E}">
        <p14:creationId xmlns:p14="http://schemas.microsoft.com/office/powerpoint/2010/main" val="42826179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0809e66d-4d76-4e48-8fc6-652bffebf1de" xsi:nil="true"/>
    <lcf76f155ced4ddcb4097134ff3c332f xmlns="5829e636-2939-48cb-b6fa-94ea9c08f355">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683A62D986B7E4DA5F2647435320E8F" ma:contentTypeVersion="17" ma:contentTypeDescription="Create a new document." ma:contentTypeScope="" ma:versionID="64e7f769d25bf91a9b7ce3a8a6c4fd46">
  <xsd:schema xmlns:xsd="http://www.w3.org/2001/XMLSchema" xmlns:xs="http://www.w3.org/2001/XMLSchema" xmlns:p="http://schemas.microsoft.com/office/2006/metadata/properties" xmlns:ns2="5829e636-2939-48cb-b6fa-94ea9c08f355" xmlns:ns3="0809e66d-4d76-4e48-8fc6-652bffebf1de" targetNamespace="http://schemas.microsoft.com/office/2006/metadata/properties" ma:root="true" ma:fieldsID="ebff626228e8140f32a36fd371e81b9d" ns2:_="" ns3:_="">
    <xsd:import namespace="5829e636-2939-48cb-b6fa-94ea9c08f355"/>
    <xsd:import namespace="0809e66d-4d76-4e48-8fc6-652bffebf1de"/>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lcf76f155ced4ddcb4097134ff3c332f" minOccurs="0"/>
                <xsd:element ref="ns3:TaxCatchAll" minOccurs="0"/>
                <xsd:element ref="ns2:MediaLengthInSeconds"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829e636-2939-48cb-b6fa-94ea9c08f35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19320ba9-d298-41c9-a743-296182d185b7" ma:termSetId="09814cd3-568e-fe90-9814-8d621ff8fb84" ma:anchorId="fba54fb3-c3e1-fe81-a776-ca4b69148c4d" ma:open="true" ma:isKeyword="false">
      <xsd:complexType>
        <xsd:sequence>
          <xsd:element ref="pc:Terms" minOccurs="0" maxOccurs="1"/>
        </xsd:sequence>
      </xsd:complex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809e66d-4d76-4e48-8fc6-652bffebf1de"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ef843559-dca7-4d7b-b3da-7bd1c6e96717}" ma:internalName="TaxCatchAll" ma:showField="CatchAllData" ma:web="0809e66d-4d76-4e48-8fc6-652bffebf1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7F9E400-B3CA-4305-A20E-FE44757F7A82}">
  <ds:schemaRefs>
    <ds:schemaRef ds:uri="http://schemas.microsoft.com/sharepoint/v3/contenttype/forms"/>
  </ds:schemaRefs>
</ds:datastoreItem>
</file>

<file path=customXml/itemProps2.xml><?xml version="1.0" encoding="utf-8"?>
<ds:datastoreItem xmlns:ds="http://schemas.openxmlformats.org/officeDocument/2006/customXml" ds:itemID="{80ACB520-7FAD-473F-A2AB-0C283D4C1616}">
  <ds:schemaRefs>
    <ds:schemaRef ds:uri="0809e66d-4d76-4e48-8fc6-652bffebf1de"/>
    <ds:schemaRef ds:uri="5829e636-2939-48cb-b6fa-94ea9c08f35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9AE4E81E-24EB-428F-A6C5-4272F872B6DA}">
  <ds:schemaRefs>
    <ds:schemaRef ds:uri="0809e66d-4d76-4e48-8fc6-652bffebf1de"/>
    <ds:schemaRef ds:uri="5829e636-2939-48cb-b6fa-94ea9c08f35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38</Slides>
  <Notes>24</Notes>
  <HiddenSlides>0</HiddenSlide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revision>229</cp:revision>
  <dcterms:created xsi:type="dcterms:W3CDTF">2025-07-15T16:16:59Z</dcterms:created>
  <dcterms:modified xsi:type="dcterms:W3CDTF">2026-08-10T12:58:57Z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0x0101001683A62D986B7E4DA5F2647435320E8F</vt:lpwstr>
  </property>
  <property fmtid="{D5CDD505-2E9C-101B-9397-08002B2CF9AE}" pid="3" name="MediaServiceImageTags">
    <vt:lpwstr/>
  </property>
</Properties>
</file>